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02" r:id="rId1"/>
  </p:sldMasterIdLst>
  <p:sldIdLst>
    <p:sldId id="256" r:id="rId2"/>
    <p:sldId id="261" r:id="rId3"/>
    <p:sldId id="262" r:id="rId4"/>
    <p:sldId id="263" r:id="rId5"/>
    <p:sldId id="265" r:id="rId6"/>
    <p:sldId id="267" r:id="rId7"/>
    <p:sldId id="268" r:id="rId8"/>
    <p:sldId id="269" r:id="rId9"/>
    <p:sldId id="270" r:id="rId10"/>
    <p:sldId id="271" r:id="rId11"/>
    <p:sldId id="272" r:id="rId12"/>
  </p:sldIdLst>
  <p:sldSz cx="10058400" cy="7772400"/>
  <p:notesSz cx="10058400" cy="7772400"/>
  <p:defaultTextStyle>
    <a:defPPr>
      <a:defRPr lang="id-ID"/>
    </a:defPPr>
    <a:lvl1pPr marL="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55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11680" y="3581062"/>
            <a:ext cx="502920" cy="1172013"/>
          </a:xfrm>
          <a:prstGeom prst="rect">
            <a:avLst/>
          </a:prstGeom>
          <a:noFill/>
        </p:spPr>
        <p:txBody>
          <a:bodyPr wrap="square" lIns="0" tIns="10188" rIns="0" bIns="10188" rtlCol="0" anchor="ctr" anchorCtr="0">
            <a:spAutoFit/>
          </a:bodyPr>
          <a:lstStyle/>
          <a:p>
            <a:r>
              <a:rPr lang="en-US" sz="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964" y="1381760"/>
            <a:ext cx="8298180" cy="2439670"/>
          </a:xfrm>
        </p:spPr>
        <p:txBody>
          <a:bodyPr>
            <a:noAutofit/>
          </a:bodyPr>
          <a:lstStyle>
            <a:lvl1pPr>
              <a:defRPr sz="67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6960" y="3825556"/>
            <a:ext cx="6789420" cy="77724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46960" y="777242"/>
            <a:ext cx="6370320" cy="397255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" y="690881"/>
            <a:ext cx="2346960" cy="5872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5160" y="777241"/>
            <a:ext cx="553212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93920" y="4617764"/>
            <a:ext cx="502920" cy="11510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0" y="4836350"/>
            <a:ext cx="4107180" cy="82905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2159000"/>
            <a:ext cx="6638544" cy="2663342"/>
          </a:xfrm>
        </p:spPr>
        <p:txBody>
          <a:bodyPr/>
          <a:lstStyle>
            <a:lvl1pPr marL="0" algn="l" defTabSz="1018824" rtl="0" eaLnBrk="1" latinLnBrk="0" hangingPunct="1">
              <a:spcBef>
                <a:spcPct val="0"/>
              </a:spcBef>
              <a:buNone/>
              <a:defRPr lang="en-US" sz="60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478585" y="746150"/>
            <a:ext cx="3600907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532120" y="746151"/>
            <a:ext cx="3600907" cy="3889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232" y="750239"/>
            <a:ext cx="3600907" cy="725064"/>
          </a:xfrm>
        </p:spPr>
        <p:txBody>
          <a:bodyPr anchor="ctr">
            <a:noAutofit/>
          </a:bodyPr>
          <a:lstStyle>
            <a:lvl1pPr marL="0" indent="0">
              <a:buNone/>
              <a:defRPr sz="2500" b="0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8585" y="1554480"/>
            <a:ext cx="3604260" cy="3108960"/>
          </a:xfrm>
        </p:spPr>
        <p:txBody>
          <a:bodyPr anchor="t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2120" y="750239"/>
            <a:ext cx="3600907" cy="725064"/>
          </a:xfrm>
        </p:spPr>
        <p:txBody>
          <a:bodyPr anchor="ctr">
            <a:noAutofit/>
          </a:bodyPr>
          <a:lstStyle>
            <a:lvl1pPr marL="0" indent="0">
              <a:buNone/>
              <a:defRPr sz="2500" b="0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32120" y="1554480"/>
            <a:ext cx="3600907" cy="3108960"/>
          </a:xfrm>
        </p:spPr>
        <p:txBody>
          <a:bodyPr anchor="t"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62304" y="589551"/>
            <a:ext cx="502920" cy="10464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58308" y="589551"/>
            <a:ext cx="502920" cy="10464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861812" y="2011200"/>
            <a:ext cx="502920" cy="13952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020" y="777241"/>
            <a:ext cx="4777740" cy="3886200"/>
          </a:xfrm>
        </p:spPr>
        <p:txBody>
          <a:bodyPr anchor="ctr"/>
          <a:lstStyle>
            <a:lvl1pPr>
              <a:defRPr sz="27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0" y="777241"/>
            <a:ext cx="2849880" cy="3886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1120" y="694479"/>
            <a:ext cx="7376160" cy="2886583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0" y="3913453"/>
            <a:ext cx="5532120" cy="816911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8887" y="3775659"/>
            <a:ext cx="502920" cy="10464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510543" y="1176899"/>
            <a:ext cx="7964682" cy="64679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393940" y="1396000"/>
            <a:ext cx="6276935" cy="492850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605751" y="132435"/>
            <a:ext cx="7127298" cy="538872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882" tIns="50941" rIns="101882" bIns="5094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4964" y="5527040"/>
            <a:ext cx="8298180" cy="1036320"/>
          </a:xfrm>
          <a:prstGeom prst="rect">
            <a:avLst/>
          </a:prstGeom>
        </p:spPr>
        <p:txBody>
          <a:bodyPr vert="horz" lIns="101882" tIns="50941" rIns="101882" bIns="50941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6960" y="777242"/>
            <a:ext cx="6705600" cy="4145279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420" y="6975370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t"/>
          <a:lstStyle>
            <a:lvl1pPr algn="r">
              <a:defRPr sz="12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D8BD707-D9CF-40AE-B4C6-C98DA3205C09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5256" y="6975370"/>
            <a:ext cx="5029200" cy="413808"/>
          </a:xfrm>
          <a:prstGeom prst="rect">
            <a:avLst/>
          </a:prstGeom>
        </p:spPr>
        <p:txBody>
          <a:bodyPr vert="horz" lIns="101882" tIns="50941" rIns="101882" bIns="50941" rtlCol="0" anchor="t"/>
          <a:lstStyle>
            <a:lvl1pPr algn="l">
              <a:defRPr sz="12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5256" y="6620933"/>
            <a:ext cx="2346960" cy="345440"/>
          </a:xfrm>
          <a:prstGeom prst="rect">
            <a:avLst/>
          </a:prstGeom>
        </p:spPr>
        <p:txBody>
          <a:bodyPr vert="horz" lIns="101882" tIns="50941" rIns="101882" bIns="10188" rtlCol="0" anchor="b"/>
          <a:lstStyle>
            <a:lvl1pPr algn="l">
              <a:defRPr sz="18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6F15528-21DE-4FAA-801E-634DDDAF4B2B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1018824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647" indent="-285271" algn="l" defTabSz="1018824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3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13177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20707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528237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833884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190473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496120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801767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3158356" indent="-285271" algn="l" defTabSz="1018824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981200"/>
            <a:ext cx="8153400" cy="4197299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92075" marR="5080" indent="-80963" algn="ctr">
              <a:spcBef>
                <a:spcPts val="90"/>
              </a:spcBef>
            </a:pPr>
            <a:r>
              <a:rPr sz="4300" spc="-10" dirty="0"/>
              <a:t>Fuzzy Logic Interface</a:t>
            </a:r>
            <a:br>
              <a:rPr sz="4300" spc="-10" dirty="0"/>
            </a:br>
            <a:r>
              <a:rPr lang="x-none" sz="4300" spc="-10" dirty="0"/>
              <a:t>Metode Tsukamoto</a:t>
            </a:r>
            <a:br>
              <a:rPr lang="x-none" sz="4300" spc="-10" dirty="0"/>
            </a:br>
            <a:br>
              <a:rPr lang="x-none" sz="4300" spc="-10" dirty="0"/>
            </a:br>
            <a:r>
              <a:rPr lang="en-US" sz="2800" spc="-10" dirty="0"/>
              <a:t>Nama: Khurotul Aini</a:t>
            </a:r>
            <a:br>
              <a:rPr lang="en-US" sz="2800" spc="-10" dirty="0"/>
            </a:br>
            <a:r>
              <a:rPr lang="en-US" sz="2800" spc="-10" dirty="0" err="1"/>
              <a:t>Kelas</a:t>
            </a:r>
            <a:r>
              <a:rPr lang="en-US" sz="2800" spc="-10" dirty="0"/>
              <a:t>: 05TPLM006</a:t>
            </a:r>
            <a:br>
              <a:rPr lang="en-US" sz="2800" spc="-10" dirty="0"/>
            </a:br>
            <a:r>
              <a:rPr lang="en-US" sz="2800" spc="-10" dirty="0"/>
              <a:t>NIM:221011402013</a:t>
            </a:r>
            <a:br>
              <a:rPr lang="en-US" sz="4300" spc="-10" dirty="0"/>
            </a:br>
            <a:br>
              <a:rPr lang="en-US" sz="4300" spc="-10" dirty="0"/>
            </a:br>
            <a:r>
              <a:rPr lang="x-none" sz="1600" b="1" spc="-10" dirty="0"/>
              <a:t>Dosen Pengampu : Bpk.Agung Perdanto,S.Kom.M.Kom</a:t>
            </a:r>
            <a:endParaRPr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52400" y="152400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object 2"/>
          <p:cNvSpPr txBox="1">
            <a:spLocks/>
          </p:cNvSpPr>
          <p:nvPr/>
        </p:nvSpPr>
        <p:spPr>
          <a:xfrm>
            <a:off x="2133600" y="1231743"/>
            <a:ext cx="5867401" cy="673257"/>
          </a:xfrm>
          <a:prstGeom prst="rect">
            <a:avLst/>
          </a:prstGeom>
        </p:spPr>
        <p:txBody>
          <a:bodyPr vert="horz" wrap="square" lIns="0" tIns="11426" rIns="0" bIns="0" rtlCol="0" anchor="b">
            <a:spAutoFit/>
          </a:bodyPr>
          <a:lstStyle>
            <a:lvl1pPr algn="l" defTabSz="1018824" rtl="0" eaLnBrk="1" latinLnBrk="0" hangingPunct="1">
              <a:spcBef>
                <a:spcPct val="0"/>
              </a:spcBef>
              <a:buNone/>
              <a:defRPr sz="55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52497" marR="5080" indent="-1840433" algn="ctr">
              <a:spcBef>
                <a:spcPts val="90"/>
              </a:spcBef>
            </a:pPr>
            <a:r>
              <a:rPr lang="id-ID" sz="4300" u="sng" spc="-10" dirty="0"/>
              <a:t>Kecerdasan Buatan</a:t>
            </a:r>
            <a:endParaRPr lang="id-ID" sz="43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2C4B-3696-8A3C-CE9E-8A0C87BCE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14403B-7C77-4DAD-C2B8-8595E94A88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692" y="1600200"/>
            <a:ext cx="7157363" cy="44435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527563" algn="l"/>
              </a:tabLst>
            </a:pPr>
            <a:r>
              <a:rPr sz="2800" spc="4" dirty="0">
                <a:latin typeface="Times New Roman"/>
                <a:cs typeface="Times New Roman"/>
              </a:rPr>
              <a:t>B.	</a:t>
            </a:r>
            <a:r>
              <a:rPr sz="2800" spc="-4" dirty="0" err="1">
                <a:latin typeface="Times New Roman"/>
                <a:cs typeface="Times New Roman"/>
              </a:rPr>
              <a:t>Nilai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lang="id-ID" sz="2800" dirty="0"/>
              <a:t>α</a:t>
            </a:r>
            <a:r>
              <a:rPr lang="id-ID" sz="2800" spc="-4" dirty="0">
                <a:latin typeface="Times New Roman"/>
                <a:cs typeface="Times New Roman"/>
              </a:rPr>
              <a:t>-predikat &amp; z dari setiap aturan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A5E6229-2E24-5CE2-B923-CF150808B4A6}"/>
              </a:ext>
            </a:extLst>
          </p:cNvPr>
          <p:cNvSpPr txBox="1"/>
          <p:nvPr/>
        </p:nvSpPr>
        <p:spPr>
          <a:xfrm>
            <a:off x="1295400" y="2286000"/>
            <a:ext cx="7874634" cy="3856146"/>
          </a:xfrm>
          <a:prstGeom prst="rect">
            <a:avLst/>
          </a:prstGeom>
        </p:spPr>
        <p:txBody>
          <a:bodyPr vert="horz" wrap="square" lIns="0" tIns="161253" rIns="0" bIns="0" rtlCol="0">
            <a:spAutoFit/>
          </a:bodyPr>
          <a:lstStyle/>
          <a:p>
            <a:pPr marL="38091">
              <a:spcBef>
                <a:spcPts val="1270"/>
              </a:spcBef>
            </a:pPr>
            <a:r>
              <a:rPr lang="en-US" sz="1600" spc="125" dirty="0">
                <a:latin typeface="Tahoma"/>
                <a:cs typeface="Tahoma"/>
              </a:rPr>
              <a:t>7</a:t>
            </a:r>
            <a:r>
              <a:rPr sz="1600" spc="125" dirty="0">
                <a:latin typeface="Tahoma"/>
                <a:cs typeface="Tahoma"/>
              </a:rPr>
              <a:t>.Rule</a:t>
            </a:r>
            <a:r>
              <a:rPr lang="en-US" sz="1600" spc="125" dirty="0">
                <a:latin typeface="Tahoma"/>
                <a:cs typeface="Tahoma"/>
              </a:rPr>
              <a:t>7</a:t>
            </a:r>
            <a:endParaRPr sz="1600" spc="125" dirty="0">
              <a:latin typeface="Tahoma"/>
              <a:cs typeface="Tahoma"/>
            </a:endParaRPr>
          </a:p>
          <a:p>
            <a:r>
              <a:rPr lang="id-ID" sz="1600" dirty="0"/>
              <a:t>α-predikat₁ =µpmt</a:t>
            </a:r>
            <a:r>
              <a:rPr lang="en-US" sz="1600" dirty="0"/>
              <a:t>NAIK</a:t>
            </a:r>
            <a:r>
              <a:rPr lang="id-ID" sz="1600" dirty="0"/>
              <a:t> ᴖµpsdSEDIKIT</a:t>
            </a:r>
          </a:p>
          <a:p>
            <a:r>
              <a:rPr lang="id-ID" sz="1600" dirty="0"/>
              <a:t>	       = min(µpmt</a:t>
            </a:r>
            <a:r>
              <a:rPr lang="en-US" sz="1600" dirty="0"/>
              <a:t>NAIK</a:t>
            </a:r>
            <a:r>
              <a:rPr lang="id-ID" sz="1600" dirty="0"/>
              <a:t>[5000]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µpsdSEDIKIT[700])</a:t>
            </a:r>
          </a:p>
          <a:p>
            <a:r>
              <a:rPr lang="id-ID" sz="1600" dirty="0"/>
              <a:t>	       = min(0.</a:t>
            </a:r>
            <a:r>
              <a:rPr lang="en-US" sz="1600" dirty="0"/>
              <a:t>57</a:t>
            </a:r>
            <a:r>
              <a:rPr lang="id-ID" sz="1600" dirty="0"/>
              <a:t>;0.3</a:t>
            </a:r>
            <a:r>
              <a:rPr lang="en-US" sz="1600" dirty="0"/>
              <a:t>3</a:t>
            </a:r>
            <a:r>
              <a:rPr lang="id-ID" sz="1600" dirty="0"/>
              <a:t>)</a:t>
            </a:r>
          </a:p>
          <a:p>
            <a:r>
              <a:rPr lang="id-ID" sz="1600" dirty="0"/>
              <a:t>	       =0.3</a:t>
            </a:r>
            <a:r>
              <a:rPr lang="en-US" sz="1600" dirty="0"/>
              <a:t>3</a:t>
            </a:r>
            <a:endParaRPr lang="id-ID" sz="1600" dirty="0"/>
          </a:p>
          <a:p>
            <a:r>
              <a:rPr lang="id-ID" sz="1600" dirty="0"/>
              <a:t>Dari Himupan produksi barang </a:t>
            </a:r>
            <a:r>
              <a:rPr lang="id-ID" sz="1600" b="1" dirty="0"/>
              <a:t> BERTAMBAH</a:t>
            </a:r>
            <a:endParaRPr lang="id-ID" sz="1600" dirty="0"/>
          </a:p>
          <a:p>
            <a:r>
              <a:rPr lang="id-ID" sz="1600" b="1" dirty="0"/>
              <a:t>(8000-z)/1000=0.</a:t>
            </a:r>
            <a:r>
              <a:rPr lang="en-US" sz="1600" b="1" dirty="0"/>
              <a:t>33</a:t>
            </a:r>
            <a:r>
              <a:rPr lang="id-ID" sz="1600" b="1" dirty="0">
                <a:sym typeface="Wingdings"/>
              </a:rPr>
              <a:t></a:t>
            </a:r>
            <a:r>
              <a:rPr lang="id-ID" sz="1600" b="1" dirty="0"/>
              <a:t> z₁=</a:t>
            </a:r>
            <a:r>
              <a:rPr lang="en-ID" sz="1600" dirty="0"/>
              <a:t>7670</a:t>
            </a:r>
            <a:endParaRPr lang="id-ID" sz="1600" b="1" dirty="0"/>
          </a:p>
          <a:p>
            <a:endParaRPr lang="id-ID" sz="1600" b="1" dirty="0">
              <a:latin typeface="Tahoma"/>
              <a:cs typeface="Tahoma"/>
            </a:endParaRPr>
          </a:p>
          <a:p>
            <a:r>
              <a:rPr lang="en-US" sz="1600" dirty="0">
                <a:latin typeface="Tahoma"/>
                <a:cs typeface="Tahoma"/>
              </a:rPr>
              <a:t>8</a:t>
            </a:r>
            <a:r>
              <a:rPr lang="id-ID" sz="1600" dirty="0">
                <a:latin typeface="Tahoma"/>
                <a:cs typeface="Tahoma"/>
              </a:rPr>
              <a:t>.Rule</a:t>
            </a:r>
            <a:r>
              <a:rPr lang="en-US" sz="1600" dirty="0">
                <a:latin typeface="Tahoma"/>
                <a:cs typeface="Tahoma"/>
              </a:rPr>
              <a:t>8</a:t>
            </a:r>
            <a:endParaRPr lang="id-ID" sz="1600" dirty="0">
              <a:latin typeface="Tahoma"/>
              <a:cs typeface="Tahoma"/>
            </a:endParaRPr>
          </a:p>
          <a:p>
            <a:r>
              <a:rPr lang="id-ID" sz="1600" dirty="0"/>
              <a:t>α-predikat₂ =µpmt</a:t>
            </a:r>
            <a:r>
              <a:rPr lang="en-US" sz="1600" dirty="0"/>
              <a:t>NAIK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µpsdSEDANG</a:t>
            </a:r>
          </a:p>
          <a:p>
            <a:r>
              <a:rPr lang="id-ID" sz="1600" dirty="0"/>
              <a:t>	       = min(µpmtTURUN[5000]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µpsdSEDANG[700])</a:t>
            </a:r>
          </a:p>
          <a:p>
            <a:r>
              <a:rPr lang="id-ID" sz="1600" dirty="0"/>
              <a:t>	       = min(0.</a:t>
            </a:r>
            <a:r>
              <a:rPr lang="en-US" sz="1600" dirty="0"/>
              <a:t>57</a:t>
            </a:r>
            <a:r>
              <a:rPr lang="id-ID" sz="1600" dirty="0"/>
              <a:t>;0.33)</a:t>
            </a:r>
          </a:p>
          <a:p>
            <a:r>
              <a:rPr lang="id-ID" sz="1600" dirty="0"/>
              <a:t>	       =0</a:t>
            </a:r>
            <a:r>
              <a:rPr lang="en-US" sz="1600" dirty="0"/>
              <a:t>.33</a:t>
            </a:r>
            <a:endParaRPr lang="id-ID" sz="1600" dirty="0"/>
          </a:p>
          <a:p>
            <a:r>
              <a:rPr lang="id-ID" sz="1600" dirty="0"/>
              <a:t>Dari Himupan produksi barang </a:t>
            </a:r>
            <a:r>
              <a:rPr lang="id-ID" sz="1600" b="1" dirty="0"/>
              <a:t> BER</a:t>
            </a:r>
            <a:r>
              <a:rPr lang="en-US" sz="1600" b="1" dirty="0"/>
              <a:t>TAMBAH</a:t>
            </a:r>
            <a:endParaRPr lang="id-ID" sz="1600" dirty="0"/>
          </a:p>
          <a:p>
            <a:r>
              <a:rPr lang="id-ID" sz="1600" b="1" dirty="0"/>
              <a:t>(8000-z)/1000=0.</a:t>
            </a:r>
            <a:r>
              <a:rPr lang="en-US" sz="1600" b="1" dirty="0"/>
              <a:t>33</a:t>
            </a:r>
            <a:r>
              <a:rPr lang="id-ID" sz="1600" b="1" dirty="0">
                <a:sym typeface="Wingdings"/>
              </a:rPr>
              <a:t></a:t>
            </a:r>
            <a:r>
              <a:rPr lang="id-ID" sz="1600" b="1" dirty="0"/>
              <a:t> z₁=</a:t>
            </a:r>
            <a:r>
              <a:rPr lang="id-ID" sz="1600" dirty="0"/>
              <a:t> </a:t>
            </a:r>
            <a:r>
              <a:rPr lang="en-ID" sz="1600" dirty="0"/>
              <a:t>7670</a:t>
            </a:r>
            <a:endParaRPr lang="id-ID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19E08-C46D-988C-6AE5-36FFA5E333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52400" y="152400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92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6C446-4DCC-AF16-94B6-178F0C92A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95552E-11D6-53E9-74F7-D167F0C481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692" y="1600200"/>
            <a:ext cx="7157363" cy="44435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527563" algn="l"/>
              </a:tabLst>
            </a:pPr>
            <a:r>
              <a:rPr sz="2800" spc="4" dirty="0">
                <a:latin typeface="Times New Roman"/>
                <a:cs typeface="Times New Roman"/>
              </a:rPr>
              <a:t>B.	</a:t>
            </a:r>
            <a:r>
              <a:rPr sz="2800" spc="-4" dirty="0" err="1">
                <a:latin typeface="Times New Roman"/>
                <a:cs typeface="Times New Roman"/>
              </a:rPr>
              <a:t>Nilai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lang="id-ID" sz="2800" dirty="0"/>
              <a:t>α</a:t>
            </a:r>
            <a:r>
              <a:rPr lang="id-ID" sz="2800" spc="-4" dirty="0">
                <a:latin typeface="Times New Roman"/>
                <a:cs typeface="Times New Roman"/>
              </a:rPr>
              <a:t>-predikat &amp; z dari setiap aturan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DC6E982-2960-5D31-A1AE-223EFA8D66E7}"/>
              </a:ext>
            </a:extLst>
          </p:cNvPr>
          <p:cNvSpPr txBox="1"/>
          <p:nvPr/>
        </p:nvSpPr>
        <p:spPr>
          <a:xfrm>
            <a:off x="1295400" y="2286000"/>
            <a:ext cx="7874634" cy="2132598"/>
          </a:xfrm>
          <a:prstGeom prst="rect">
            <a:avLst/>
          </a:prstGeom>
        </p:spPr>
        <p:txBody>
          <a:bodyPr vert="horz" wrap="square" lIns="0" tIns="161253" rIns="0" bIns="0" rtlCol="0">
            <a:spAutoFit/>
          </a:bodyPr>
          <a:lstStyle/>
          <a:p>
            <a:pPr marL="38091">
              <a:spcBef>
                <a:spcPts val="1270"/>
              </a:spcBef>
            </a:pPr>
            <a:r>
              <a:rPr lang="en-US" sz="1600" spc="125" dirty="0">
                <a:latin typeface="Tahoma"/>
                <a:cs typeface="Tahoma"/>
              </a:rPr>
              <a:t>9.</a:t>
            </a:r>
            <a:r>
              <a:rPr sz="1600" spc="125" dirty="0">
                <a:latin typeface="Tahoma"/>
                <a:cs typeface="Tahoma"/>
              </a:rPr>
              <a:t>Rule</a:t>
            </a:r>
            <a:r>
              <a:rPr lang="en-US" sz="1600" spc="125" dirty="0">
                <a:latin typeface="Tahoma"/>
                <a:cs typeface="Tahoma"/>
              </a:rPr>
              <a:t>9</a:t>
            </a:r>
            <a:endParaRPr sz="1600" spc="125" dirty="0">
              <a:latin typeface="Tahoma"/>
              <a:cs typeface="Tahoma"/>
            </a:endParaRPr>
          </a:p>
          <a:p>
            <a:r>
              <a:rPr lang="id-ID" sz="1600" dirty="0"/>
              <a:t>α-predikat₁ =µpmt</a:t>
            </a:r>
            <a:r>
              <a:rPr lang="en-US" sz="1600" dirty="0"/>
              <a:t>NAIK</a:t>
            </a:r>
            <a:r>
              <a:rPr lang="id-ID" sz="1600" dirty="0"/>
              <a:t> ᴖµpsd</a:t>
            </a:r>
            <a:r>
              <a:rPr lang="en-US" sz="1600" dirty="0"/>
              <a:t>BANYAK</a:t>
            </a:r>
            <a:endParaRPr lang="id-ID" sz="1600" dirty="0"/>
          </a:p>
          <a:p>
            <a:r>
              <a:rPr lang="id-ID" sz="1600" dirty="0"/>
              <a:t>	       = min(µpmt</a:t>
            </a:r>
            <a:r>
              <a:rPr lang="en-US" sz="1600" dirty="0"/>
              <a:t>NAIK</a:t>
            </a:r>
            <a:r>
              <a:rPr lang="id-ID" sz="1600" dirty="0"/>
              <a:t>[5000]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</a:t>
            </a:r>
            <a:r>
              <a:rPr lang="en-US" sz="1600" dirty="0"/>
              <a:t>BANYAK</a:t>
            </a:r>
            <a:r>
              <a:rPr lang="id-ID" sz="1600" dirty="0"/>
              <a:t>[700])</a:t>
            </a:r>
          </a:p>
          <a:p>
            <a:r>
              <a:rPr lang="id-ID" sz="1600" dirty="0"/>
              <a:t>	       = min(</a:t>
            </a:r>
            <a:r>
              <a:rPr lang="en-US" sz="1600" dirty="0"/>
              <a:t>0,57</a:t>
            </a:r>
            <a:r>
              <a:rPr lang="id-ID" sz="1600" dirty="0"/>
              <a:t>;0.</a:t>
            </a:r>
            <a:r>
              <a:rPr lang="en-US" sz="1600" dirty="0"/>
              <a:t>25</a:t>
            </a:r>
            <a:r>
              <a:rPr lang="id-ID" sz="1600" dirty="0"/>
              <a:t>)</a:t>
            </a:r>
          </a:p>
          <a:p>
            <a:r>
              <a:rPr lang="id-ID" sz="1600" dirty="0"/>
              <a:t>	       =0.</a:t>
            </a:r>
            <a:r>
              <a:rPr lang="en-US" sz="1600" dirty="0"/>
              <a:t>25</a:t>
            </a:r>
            <a:endParaRPr lang="id-ID" sz="1600" dirty="0"/>
          </a:p>
          <a:p>
            <a:r>
              <a:rPr lang="id-ID" sz="1600" dirty="0"/>
              <a:t>Dari Himupan produksi barang </a:t>
            </a:r>
            <a:r>
              <a:rPr lang="id-ID" sz="1600" b="1" dirty="0"/>
              <a:t> BER</a:t>
            </a:r>
            <a:r>
              <a:rPr lang="en-US" sz="1600" b="1" dirty="0"/>
              <a:t>KURANG</a:t>
            </a:r>
            <a:endParaRPr lang="id-ID" sz="1600" dirty="0"/>
          </a:p>
          <a:p>
            <a:r>
              <a:rPr lang="id-ID" sz="1600" b="1" dirty="0"/>
              <a:t>(8000-z)/1000=0.</a:t>
            </a:r>
            <a:r>
              <a:rPr lang="en-US" sz="1600" b="1" dirty="0"/>
              <a:t>25</a:t>
            </a:r>
            <a:r>
              <a:rPr lang="id-ID" sz="1600" b="1" dirty="0">
                <a:sym typeface="Wingdings"/>
              </a:rPr>
              <a:t></a:t>
            </a:r>
            <a:r>
              <a:rPr lang="id-ID" sz="1600" b="1" dirty="0"/>
              <a:t> z₁=</a:t>
            </a:r>
            <a:r>
              <a:rPr lang="en-ID" sz="1600" dirty="0"/>
              <a:t>7750</a:t>
            </a:r>
            <a:endParaRPr lang="id-ID" sz="1600" b="1" dirty="0"/>
          </a:p>
          <a:p>
            <a:endParaRPr lang="id-ID" sz="1600" b="1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B31D7-B41B-CFAF-E5D6-A5FDADBC7F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52400" y="152400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1249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7839" y="1818528"/>
            <a:ext cx="7727218" cy="641558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6506">
              <a:spcBef>
                <a:spcPts val="105"/>
              </a:spcBef>
            </a:pPr>
            <a:r>
              <a:rPr spc="-4" dirty="0"/>
              <a:t>Co</a:t>
            </a:r>
            <a:r>
              <a:rPr spc="-50" dirty="0"/>
              <a:t>nt</a:t>
            </a:r>
            <a:r>
              <a:rPr dirty="0"/>
              <a:t>oh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 t="18286" r="22540" b="11958"/>
          <a:stretch/>
        </p:blipFill>
        <p:spPr bwMode="auto">
          <a:xfrm>
            <a:off x="1034143" y="990600"/>
            <a:ext cx="7924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19743" y="52832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371600" y="2133600"/>
            <a:ext cx="7455049" cy="3340528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061" marR="5080" indent="0">
              <a:spcBef>
                <a:spcPts val="4"/>
              </a:spcBef>
              <a:buNone/>
              <a:tabLst>
                <a:tab pos="587872" algn="l"/>
                <a:tab pos="588507" algn="l"/>
                <a:tab pos="3160290" algn="l"/>
                <a:tab pos="5521940" algn="l"/>
                <a:tab pos="6125048" algn="l"/>
              </a:tabLst>
            </a:pPr>
            <a:r>
              <a:rPr spc="80" dirty="0"/>
              <a:t>Ada </a:t>
            </a:r>
            <a:r>
              <a:rPr spc="80" dirty="0" err="1"/>
              <a:t>Tiga</a:t>
            </a:r>
            <a:r>
              <a:rPr spc="80" dirty="0"/>
              <a:t> </a:t>
            </a:r>
            <a:r>
              <a:rPr spc="80" dirty="0" err="1"/>
              <a:t>Variabel</a:t>
            </a:r>
            <a:r>
              <a:rPr spc="80" dirty="0"/>
              <a:t> yang di </a:t>
            </a:r>
            <a:r>
              <a:rPr spc="80" dirty="0" err="1"/>
              <a:t>gunakan</a:t>
            </a:r>
            <a:r>
              <a:rPr spc="80" dirty="0"/>
              <a:t>  </a:t>
            </a:r>
            <a:r>
              <a:rPr spc="80" dirty="0" err="1"/>
              <a:t>yakni</a:t>
            </a:r>
            <a:r>
              <a:rPr spc="80" dirty="0"/>
              <a:t> :</a:t>
            </a:r>
          </a:p>
          <a:p>
            <a:pPr marL="12061" marR="5080" indent="0">
              <a:spcBef>
                <a:spcPts val="4"/>
              </a:spcBef>
              <a:buNone/>
              <a:tabLst>
                <a:tab pos="587872" algn="l"/>
                <a:tab pos="588507" algn="l"/>
                <a:tab pos="3160290" algn="l"/>
                <a:tab pos="5521940" algn="l"/>
                <a:tab pos="6125048" algn="l"/>
              </a:tabLst>
            </a:pPr>
            <a:endParaRPr spc="80" dirty="0"/>
          </a:p>
          <a:p>
            <a:pPr marL="587872" marR="5080" indent="-575811">
              <a:spcBef>
                <a:spcPts val="4"/>
              </a:spcBef>
              <a:buAutoNum type="alphaLcPeriod"/>
              <a:tabLst>
                <a:tab pos="587872" algn="l"/>
                <a:tab pos="588507" algn="l"/>
                <a:tab pos="3160290" algn="l"/>
                <a:tab pos="5521940" algn="l"/>
                <a:tab pos="6125048" algn="l"/>
              </a:tabLst>
            </a:pPr>
            <a:r>
              <a:rPr spc="80" dirty="0" err="1"/>
              <a:t>P</a:t>
            </a:r>
            <a:r>
              <a:rPr spc="230" dirty="0" err="1"/>
              <a:t>e</a:t>
            </a:r>
            <a:r>
              <a:rPr spc="135" dirty="0" err="1"/>
              <a:t>r</a:t>
            </a:r>
            <a:r>
              <a:rPr spc="355" dirty="0" err="1"/>
              <a:t>m</a:t>
            </a:r>
            <a:r>
              <a:rPr spc="150" dirty="0" err="1"/>
              <a:t>i</a:t>
            </a:r>
            <a:r>
              <a:rPr spc="195" dirty="0" err="1"/>
              <a:t>nta</a:t>
            </a:r>
            <a:r>
              <a:rPr spc="199" dirty="0" err="1"/>
              <a:t>a</a:t>
            </a:r>
            <a:r>
              <a:rPr spc="209" dirty="0" err="1"/>
              <a:t>n</a:t>
            </a:r>
            <a:r>
              <a:rPr spc="285" dirty="0" err="1"/>
              <a:t>;</a:t>
            </a:r>
            <a:r>
              <a:rPr spc="191" dirty="0" err="1"/>
              <a:t>te</a:t>
            </a:r>
            <a:r>
              <a:rPr spc="140" dirty="0" err="1"/>
              <a:t>r</a:t>
            </a:r>
            <a:r>
              <a:rPr spc="230" dirty="0" err="1"/>
              <a:t>d</a:t>
            </a:r>
            <a:r>
              <a:rPr spc="120" dirty="0" err="1"/>
              <a:t>i</a:t>
            </a:r>
            <a:r>
              <a:rPr spc="160" dirty="0" err="1"/>
              <a:t>r</a:t>
            </a:r>
            <a:r>
              <a:rPr spc="125" dirty="0" err="1"/>
              <a:t>i</a:t>
            </a:r>
            <a:r>
              <a:rPr spc="225" dirty="0" err="1"/>
              <a:t>-</a:t>
            </a:r>
            <a:r>
              <a:rPr spc="185" dirty="0" err="1"/>
              <a:t>at</a:t>
            </a:r>
            <a:r>
              <a:rPr spc="204" dirty="0" err="1"/>
              <a:t>a</a:t>
            </a:r>
            <a:r>
              <a:rPr spc="209" dirty="0" err="1"/>
              <a:t>s</a:t>
            </a:r>
            <a:r>
              <a:rPr dirty="0"/>
              <a:t> </a:t>
            </a:r>
            <a:r>
              <a:rPr spc="254" dirty="0"/>
              <a:t>2</a:t>
            </a:r>
            <a:r>
              <a:rPr spc="191" dirty="0"/>
              <a:t>h</a:t>
            </a:r>
            <a:r>
              <a:rPr spc="195" dirty="0"/>
              <a:t>impunan </a:t>
            </a:r>
            <a:r>
              <a:rPr spc="150" dirty="0"/>
              <a:t>fuzzy,</a:t>
            </a:r>
            <a:r>
              <a:rPr spc="135" dirty="0"/>
              <a:t> </a:t>
            </a:r>
            <a:r>
              <a:rPr spc="204" dirty="0"/>
              <a:t>yaitu:</a:t>
            </a:r>
            <a:r>
              <a:rPr spc="75" dirty="0"/>
              <a:t> </a:t>
            </a:r>
            <a:r>
              <a:rPr spc="219" dirty="0"/>
              <a:t>NAIK</a:t>
            </a:r>
            <a:r>
              <a:rPr spc="85" dirty="0"/>
              <a:t> </a:t>
            </a:r>
            <a:r>
              <a:rPr spc="204" dirty="0"/>
              <a:t>dan</a:t>
            </a:r>
            <a:r>
              <a:rPr spc="95" dirty="0"/>
              <a:t> </a:t>
            </a:r>
            <a:r>
              <a:rPr spc="191" dirty="0"/>
              <a:t>TURUN.</a:t>
            </a:r>
          </a:p>
          <a:p>
            <a:pPr marL="587872" marR="846257" indent="-575811">
              <a:buAutoNum type="alphaLcPeriod"/>
              <a:tabLst>
                <a:tab pos="587872" algn="l"/>
                <a:tab pos="588507" algn="l"/>
              </a:tabLst>
            </a:pPr>
            <a:r>
              <a:rPr spc="195" dirty="0"/>
              <a:t>Persediaan;</a:t>
            </a:r>
            <a:r>
              <a:rPr spc="25" dirty="0"/>
              <a:t> </a:t>
            </a:r>
            <a:r>
              <a:rPr spc="185" dirty="0"/>
              <a:t>terdiri-atas</a:t>
            </a:r>
            <a:r>
              <a:rPr spc="55" dirty="0"/>
              <a:t> </a:t>
            </a:r>
            <a:r>
              <a:rPr spc="254" dirty="0"/>
              <a:t>2</a:t>
            </a:r>
            <a:r>
              <a:rPr spc="95" dirty="0"/>
              <a:t> </a:t>
            </a:r>
            <a:r>
              <a:rPr spc="225" dirty="0"/>
              <a:t>himpunan </a:t>
            </a:r>
            <a:r>
              <a:rPr spc="-860" dirty="0"/>
              <a:t> </a:t>
            </a:r>
            <a:r>
              <a:rPr spc="150" dirty="0"/>
              <a:t>fuzzy,</a:t>
            </a:r>
            <a:r>
              <a:rPr spc="135" dirty="0"/>
              <a:t> </a:t>
            </a:r>
            <a:r>
              <a:rPr spc="204" dirty="0"/>
              <a:t>yaitu:</a:t>
            </a:r>
            <a:r>
              <a:rPr spc="80" dirty="0"/>
              <a:t> </a:t>
            </a:r>
            <a:r>
              <a:rPr spc="209" dirty="0"/>
              <a:t>BANYAK</a:t>
            </a:r>
            <a:r>
              <a:rPr spc="75" dirty="0"/>
              <a:t> </a:t>
            </a:r>
            <a:r>
              <a:rPr spc="204" dirty="0"/>
              <a:t>dan</a:t>
            </a:r>
            <a:r>
              <a:rPr spc="125" dirty="0"/>
              <a:t> </a:t>
            </a:r>
            <a:r>
              <a:rPr spc="150" dirty="0"/>
              <a:t>SEDIKIT.</a:t>
            </a:r>
          </a:p>
          <a:p>
            <a:pPr marL="587872" marR="44439" indent="-575811">
              <a:buAutoNum type="alphaLcPeriod"/>
              <a:tabLst>
                <a:tab pos="587872" algn="l"/>
                <a:tab pos="588507" algn="l"/>
              </a:tabLst>
            </a:pPr>
            <a:r>
              <a:rPr spc="191" dirty="0"/>
              <a:t>Produksi </a:t>
            </a:r>
            <a:r>
              <a:rPr spc="215" dirty="0"/>
              <a:t>Barang; </a:t>
            </a:r>
            <a:r>
              <a:rPr spc="185" dirty="0"/>
              <a:t>terdiri-atas </a:t>
            </a:r>
            <a:r>
              <a:rPr spc="254" dirty="0"/>
              <a:t>2 </a:t>
            </a:r>
            <a:r>
              <a:rPr spc="225" dirty="0" err="1"/>
              <a:t>himpunan</a:t>
            </a:r>
            <a:r>
              <a:rPr spc="70" dirty="0"/>
              <a:t> </a:t>
            </a:r>
            <a:r>
              <a:rPr spc="150" dirty="0"/>
              <a:t>fuzzy,</a:t>
            </a:r>
            <a:r>
              <a:rPr spc="105" dirty="0"/>
              <a:t> </a:t>
            </a:r>
            <a:r>
              <a:rPr spc="204" dirty="0"/>
              <a:t>yaitu:</a:t>
            </a:r>
            <a:r>
              <a:rPr spc="70" dirty="0"/>
              <a:t> </a:t>
            </a:r>
            <a:r>
              <a:rPr spc="240" dirty="0"/>
              <a:t>BERKURANG</a:t>
            </a:r>
            <a:r>
              <a:rPr spc="90" dirty="0"/>
              <a:t> </a:t>
            </a:r>
            <a:r>
              <a:rPr spc="204" dirty="0"/>
              <a:t>dan </a:t>
            </a:r>
            <a:r>
              <a:rPr spc="-860" dirty="0"/>
              <a:t> </a:t>
            </a:r>
            <a:r>
              <a:rPr spc="185" dirty="0"/>
              <a:t>BERTAMBAH.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600200"/>
            <a:ext cx="7972425" cy="44435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2800" dirty="0">
                <a:latin typeface="Times New Roman"/>
                <a:cs typeface="Times New Roman"/>
              </a:rPr>
              <a:t>A.</a:t>
            </a:r>
            <a:r>
              <a:rPr sz="2800" spc="-4" dirty="0">
                <a:latin typeface="Times New Roman"/>
                <a:cs typeface="Times New Roman"/>
              </a:rPr>
              <a:t> Membuat</a:t>
            </a:r>
            <a:r>
              <a:rPr sz="2800" spc="4" dirty="0">
                <a:latin typeface="Times New Roman"/>
                <a:cs typeface="Times New Roman"/>
              </a:rPr>
              <a:t> </a:t>
            </a:r>
            <a:r>
              <a:rPr sz="2800" spc="-4" dirty="0">
                <a:latin typeface="Times New Roman"/>
                <a:cs typeface="Times New Roman"/>
              </a:rPr>
              <a:t>himpunan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dan input</a:t>
            </a:r>
            <a:r>
              <a:rPr sz="2800" spc="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fuzzy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2" y="149225"/>
            <a:ext cx="201136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lif\Documents\permintaa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91025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2"/>
          <p:cNvSpPr txBox="1"/>
          <p:nvPr/>
        </p:nvSpPr>
        <p:spPr>
          <a:xfrm>
            <a:off x="1246470" y="5726308"/>
            <a:ext cx="7484109" cy="1588892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63486" marR="30473">
              <a:spcBef>
                <a:spcPts val="90"/>
              </a:spcBef>
            </a:pPr>
            <a:r>
              <a:rPr sz="2000" spc="130" dirty="0">
                <a:latin typeface="Tahoma"/>
                <a:cs typeface="Tahoma"/>
              </a:rPr>
              <a:t>Jika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145" dirty="0" err="1">
                <a:latin typeface="Tahoma"/>
                <a:cs typeface="Tahoma"/>
              </a:rPr>
              <a:t>permintaan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5000</a:t>
            </a:r>
            <a:r>
              <a:rPr sz="2000" spc="95" dirty="0">
                <a:latin typeface="Tahoma"/>
                <a:cs typeface="Tahoma"/>
              </a:rPr>
              <a:t> </a:t>
            </a:r>
            <a:r>
              <a:rPr sz="2000" spc="181" dirty="0">
                <a:latin typeface="Tahoma"/>
                <a:cs typeface="Tahoma"/>
              </a:rPr>
              <a:t>maka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nilai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keanggotaan</a:t>
            </a:r>
            <a:r>
              <a:rPr sz="2000" spc="11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fuzzy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pada </a:t>
            </a:r>
            <a:r>
              <a:rPr sz="2000" spc="-609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tiap-tiap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himpunan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50" dirty="0" err="1">
                <a:latin typeface="Tahoma"/>
                <a:cs typeface="Tahoma"/>
              </a:rPr>
              <a:t>adalah</a:t>
            </a:r>
            <a:r>
              <a:rPr sz="2000" spc="150" dirty="0">
                <a:latin typeface="Tahoma"/>
                <a:cs typeface="Tahoma"/>
              </a:rPr>
              <a:t>:</a:t>
            </a:r>
          </a:p>
          <a:p>
            <a:pPr marL="63486" marR="30473">
              <a:spcBef>
                <a:spcPts val="90"/>
              </a:spcBef>
            </a:pPr>
            <a:endParaRPr lang="x-none" sz="2000" spc="150">
              <a:latin typeface="Tahoma"/>
              <a:cs typeface="Tahoma"/>
            </a:endParaRPr>
          </a:p>
          <a:p>
            <a:pPr marL="406386" marR="30473" indent="-342900">
              <a:spcBef>
                <a:spcPts val="90"/>
              </a:spcBef>
              <a:buFontTx/>
              <a:buChar char="-"/>
            </a:pPr>
            <a:r>
              <a:rPr lang="x-none" sz="2000" spc="150">
                <a:latin typeface="Tahoma"/>
                <a:cs typeface="Tahoma"/>
              </a:rPr>
              <a:t>Pmt TURUN[500]=(8000-5000)/(8000-1000)=0,42</a:t>
            </a:r>
          </a:p>
          <a:p>
            <a:pPr marL="406386" marR="30473" indent="-342900">
              <a:spcBef>
                <a:spcPts val="90"/>
              </a:spcBef>
              <a:buFontTx/>
              <a:buChar char="-"/>
            </a:pPr>
            <a:r>
              <a:rPr lang="x-none" sz="2000" spc="150">
                <a:latin typeface="Tahoma"/>
                <a:cs typeface="Tahoma"/>
              </a:rPr>
              <a:t>Pmt NAIK[500]   =(5000-1000)/(8000-1000)=0,57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52400" y="152400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361530" y="5334000"/>
            <a:ext cx="7484109" cy="1588892"/>
          </a:xfrm>
          <a:prstGeom prst="rect">
            <a:avLst/>
          </a:prstGeom>
        </p:spPr>
        <p:txBody>
          <a:bodyPr vert="horz" wrap="square" lIns="0" tIns="11426" rIns="0" bIns="0" rtlCol="0">
            <a:spAutoFit/>
          </a:bodyPr>
          <a:lstStyle/>
          <a:p>
            <a:pPr marL="63486" marR="30473">
              <a:spcBef>
                <a:spcPts val="90"/>
              </a:spcBef>
            </a:pPr>
            <a:r>
              <a:rPr sz="2000" spc="130" dirty="0">
                <a:latin typeface="Tahoma"/>
                <a:cs typeface="Tahoma"/>
              </a:rPr>
              <a:t>Jika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145" dirty="0" err="1">
                <a:latin typeface="Tahoma"/>
                <a:cs typeface="Tahoma"/>
              </a:rPr>
              <a:t>permintaan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175" dirty="0">
                <a:latin typeface="Tahoma"/>
                <a:cs typeface="Tahoma"/>
              </a:rPr>
              <a:t>700</a:t>
            </a:r>
            <a:r>
              <a:rPr sz="2000" spc="95" dirty="0">
                <a:latin typeface="Tahoma"/>
                <a:cs typeface="Tahoma"/>
              </a:rPr>
              <a:t> </a:t>
            </a:r>
            <a:r>
              <a:rPr sz="2000" spc="181" dirty="0">
                <a:latin typeface="Tahoma"/>
                <a:cs typeface="Tahoma"/>
              </a:rPr>
              <a:t>maka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nilai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keanggotaan</a:t>
            </a:r>
            <a:r>
              <a:rPr sz="2000" spc="11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fuzzy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pada </a:t>
            </a:r>
            <a:r>
              <a:rPr sz="2000" spc="-609" dirty="0">
                <a:latin typeface="Tahoma"/>
                <a:cs typeface="Tahoma"/>
              </a:rPr>
              <a:t> </a:t>
            </a:r>
            <a:r>
              <a:rPr sz="2000" spc="135" dirty="0">
                <a:latin typeface="Tahoma"/>
                <a:cs typeface="Tahoma"/>
              </a:rPr>
              <a:t>tiap-tiap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160" dirty="0">
                <a:latin typeface="Tahoma"/>
                <a:cs typeface="Tahoma"/>
              </a:rPr>
              <a:t>himpunan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150" dirty="0" err="1">
                <a:latin typeface="Tahoma"/>
                <a:cs typeface="Tahoma"/>
              </a:rPr>
              <a:t>adalah</a:t>
            </a:r>
            <a:r>
              <a:rPr sz="2000" spc="150" dirty="0">
                <a:latin typeface="Tahoma"/>
                <a:cs typeface="Tahoma"/>
              </a:rPr>
              <a:t>:</a:t>
            </a:r>
          </a:p>
          <a:p>
            <a:pPr marL="63486" marR="30473">
              <a:spcBef>
                <a:spcPts val="90"/>
              </a:spcBef>
            </a:pPr>
            <a:endParaRPr lang="x-none" sz="2000" spc="150">
              <a:latin typeface="Tahoma"/>
              <a:cs typeface="Tahoma"/>
            </a:endParaRPr>
          </a:p>
          <a:p>
            <a:pPr marL="406386" marR="30473" indent="-342900">
              <a:spcBef>
                <a:spcPts val="90"/>
              </a:spcBef>
              <a:buFontTx/>
              <a:buChar char="-"/>
            </a:pPr>
            <a:r>
              <a:rPr lang="x-none" sz="2000" spc="150">
                <a:latin typeface="Tahoma"/>
                <a:cs typeface="Tahoma"/>
              </a:rPr>
              <a:t>Pmt SEDIKIT[700]=(1000-7000)/(1000-200)=0,37</a:t>
            </a:r>
          </a:p>
          <a:p>
            <a:pPr marL="406386" marR="30473" indent="-342900">
              <a:spcBef>
                <a:spcPts val="90"/>
              </a:spcBef>
              <a:buFontTx/>
              <a:buChar char="-"/>
            </a:pPr>
            <a:r>
              <a:rPr lang="x-none" sz="2000" spc="150">
                <a:latin typeface="Tahoma"/>
                <a:cs typeface="Tahoma"/>
              </a:rPr>
              <a:t>Pmt BANYAK[700]   =(700-200)/(1000-200)=0,62</a:t>
            </a:r>
            <a:endParaRPr sz="200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52400" y="152400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7" name="Picture 3" descr="C:\Users\Alif\Documents\persediaan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279" y="940552"/>
            <a:ext cx="6752660" cy="41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lif\Pictures\Picture4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1" y="1600200"/>
            <a:ext cx="844589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134A7F-D085-C914-E9E9-7A5A45F6F8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52400" y="152400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692" y="1600200"/>
            <a:ext cx="7157363" cy="44435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527563" algn="l"/>
              </a:tabLst>
            </a:pPr>
            <a:r>
              <a:rPr sz="2800" spc="4" dirty="0">
                <a:latin typeface="Times New Roman"/>
                <a:cs typeface="Times New Roman"/>
              </a:rPr>
              <a:t>B.	</a:t>
            </a:r>
            <a:r>
              <a:rPr sz="2800" spc="-4" dirty="0" err="1">
                <a:latin typeface="Times New Roman"/>
                <a:cs typeface="Times New Roman"/>
              </a:rPr>
              <a:t>Nilai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lang="id-ID" sz="2800" dirty="0"/>
              <a:t>α</a:t>
            </a:r>
            <a:r>
              <a:rPr lang="id-ID" sz="2800" spc="-4" dirty="0">
                <a:latin typeface="Times New Roman"/>
                <a:cs typeface="Times New Roman"/>
              </a:rPr>
              <a:t>-predikat &amp; z dari setiap aturan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2286000"/>
            <a:ext cx="7874634" cy="3856146"/>
          </a:xfrm>
          <a:prstGeom prst="rect">
            <a:avLst/>
          </a:prstGeom>
        </p:spPr>
        <p:txBody>
          <a:bodyPr vert="horz" wrap="square" lIns="0" tIns="161253" rIns="0" bIns="0" rtlCol="0">
            <a:spAutoFit/>
          </a:bodyPr>
          <a:lstStyle/>
          <a:p>
            <a:pPr marL="38091">
              <a:spcBef>
                <a:spcPts val="1270"/>
              </a:spcBef>
            </a:pPr>
            <a:r>
              <a:rPr sz="1600" spc="125" dirty="0">
                <a:latin typeface="Tahoma"/>
                <a:cs typeface="Tahoma"/>
              </a:rPr>
              <a:t>1.Rule1</a:t>
            </a:r>
          </a:p>
          <a:p>
            <a:r>
              <a:rPr lang="id-ID" sz="1600" dirty="0"/>
              <a:t>α-predikat₁ =µpmtTURUN ᴖµpsdSEDIKIT</a:t>
            </a:r>
          </a:p>
          <a:p>
            <a:r>
              <a:rPr lang="id-ID" sz="1600" dirty="0"/>
              <a:t>	       = min(µpmtTURUN[5000]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µpsdSEDIKIT[700])</a:t>
            </a:r>
          </a:p>
          <a:p>
            <a:r>
              <a:rPr lang="id-ID" sz="1600" dirty="0"/>
              <a:t>	       = min(0.42;0.37)</a:t>
            </a:r>
          </a:p>
          <a:p>
            <a:r>
              <a:rPr lang="id-ID" sz="1600" dirty="0"/>
              <a:t>	       =0.37</a:t>
            </a:r>
          </a:p>
          <a:p>
            <a:r>
              <a:rPr lang="id-ID" sz="1600" dirty="0"/>
              <a:t>Dari Himupan produksi barang </a:t>
            </a:r>
            <a:r>
              <a:rPr lang="id-ID" sz="1600" b="1" dirty="0"/>
              <a:t> BERTAMBAH</a:t>
            </a:r>
            <a:endParaRPr lang="id-ID" sz="1600" dirty="0"/>
          </a:p>
          <a:p>
            <a:r>
              <a:rPr lang="id-ID" sz="1600" b="1" dirty="0"/>
              <a:t>(8000-z)/1000=0.42</a:t>
            </a:r>
            <a:r>
              <a:rPr lang="id-ID" sz="1600" b="1" dirty="0">
                <a:sym typeface="Wingdings"/>
              </a:rPr>
              <a:t></a:t>
            </a:r>
            <a:r>
              <a:rPr lang="id-ID" sz="1600" b="1" dirty="0"/>
              <a:t> z₁=7630</a:t>
            </a:r>
          </a:p>
          <a:p>
            <a:endParaRPr lang="id-ID" sz="1600" b="1" dirty="0">
              <a:latin typeface="Tahoma"/>
              <a:cs typeface="Tahoma"/>
            </a:endParaRPr>
          </a:p>
          <a:p>
            <a:r>
              <a:rPr lang="id-ID" sz="1600" dirty="0">
                <a:latin typeface="Tahoma"/>
                <a:cs typeface="Tahoma"/>
              </a:rPr>
              <a:t>2.Rule2</a:t>
            </a:r>
          </a:p>
          <a:p>
            <a:r>
              <a:rPr lang="id-ID" sz="1600" dirty="0"/>
              <a:t>α-predikat₂ =µpmtTURUN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µpsdSEDANG</a:t>
            </a:r>
          </a:p>
          <a:p>
            <a:r>
              <a:rPr lang="id-ID" sz="1600" dirty="0"/>
              <a:t>	       = min(µpmtTURUN[5000]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µpsdSEDANG[700])</a:t>
            </a:r>
          </a:p>
          <a:p>
            <a:r>
              <a:rPr lang="id-ID" sz="1600" dirty="0"/>
              <a:t>	       = min(0.42;0.33)</a:t>
            </a:r>
          </a:p>
          <a:p>
            <a:r>
              <a:rPr lang="id-ID" sz="1600" dirty="0"/>
              <a:t>	       =0.33</a:t>
            </a:r>
          </a:p>
          <a:p>
            <a:r>
              <a:rPr lang="id-ID" sz="1600" dirty="0"/>
              <a:t>Dari Himupan produksi barang </a:t>
            </a:r>
            <a:r>
              <a:rPr lang="id-ID" sz="1600" b="1" dirty="0"/>
              <a:t> BERKURANG</a:t>
            </a:r>
            <a:endParaRPr lang="id-ID" sz="1600" dirty="0"/>
          </a:p>
          <a:p>
            <a:r>
              <a:rPr lang="id-ID" sz="1600" b="1" dirty="0"/>
              <a:t>(8000-z)/1000=0.42</a:t>
            </a:r>
            <a:r>
              <a:rPr lang="id-ID" sz="1600" b="1" dirty="0">
                <a:sym typeface="Wingdings"/>
              </a:rPr>
              <a:t></a:t>
            </a:r>
            <a:r>
              <a:rPr lang="id-ID" sz="1600" b="1" dirty="0"/>
              <a:t> z₁=</a:t>
            </a:r>
            <a:r>
              <a:rPr lang="id-ID" sz="1600" dirty="0"/>
              <a:t> 7670</a:t>
            </a:r>
            <a:endParaRPr lang="id-ID" sz="1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52400" y="152400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C7027-D441-5954-6B83-3F4A8CD8F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B9DD8F-E06C-FDF7-F07C-77017A245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692" y="1600200"/>
            <a:ext cx="7157363" cy="44435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527563" algn="l"/>
              </a:tabLst>
            </a:pPr>
            <a:r>
              <a:rPr sz="2800" spc="4" dirty="0">
                <a:latin typeface="Times New Roman"/>
                <a:cs typeface="Times New Roman"/>
              </a:rPr>
              <a:t>B.	</a:t>
            </a:r>
            <a:r>
              <a:rPr sz="2800" spc="-4" dirty="0" err="1">
                <a:latin typeface="Times New Roman"/>
                <a:cs typeface="Times New Roman"/>
              </a:rPr>
              <a:t>Nilai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lang="id-ID" sz="2800" dirty="0"/>
              <a:t>α</a:t>
            </a:r>
            <a:r>
              <a:rPr lang="id-ID" sz="2800" spc="-4" dirty="0">
                <a:latin typeface="Times New Roman"/>
                <a:cs typeface="Times New Roman"/>
              </a:rPr>
              <a:t>-predikat &amp; z dari setiap aturan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8A4D453-2790-747D-7E8E-D4C186DC168D}"/>
              </a:ext>
            </a:extLst>
          </p:cNvPr>
          <p:cNvSpPr txBox="1"/>
          <p:nvPr/>
        </p:nvSpPr>
        <p:spPr>
          <a:xfrm>
            <a:off x="1295400" y="2286000"/>
            <a:ext cx="7874634" cy="3856146"/>
          </a:xfrm>
          <a:prstGeom prst="rect">
            <a:avLst/>
          </a:prstGeom>
        </p:spPr>
        <p:txBody>
          <a:bodyPr vert="horz" wrap="square" lIns="0" tIns="161253" rIns="0" bIns="0" rtlCol="0">
            <a:spAutoFit/>
          </a:bodyPr>
          <a:lstStyle/>
          <a:p>
            <a:pPr marL="38091">
              <a:spcBef>
                <a:spcPts val="1270"/>
              </a:spcBef>
            </a:pPr>
            <a:r>
              <a:rPr lang="en-US" sz="1600" spc="125" dirty="0">
                <a:latin typeface="Tahoma"/>
                <a:cs typeface="Tahoma"/>
              </a:rPr>
              <a:t>3</a:t>
            </a:r>
            <a:r>
              <a:rPr sz="1600" spc="125" dirty="0">
                <a:latin typeface="Tahoma"/>
                <a:cs typeface="Tahoma"/>
              </a:rPr>
              <a:t>.Rule</a:t>
            </a:r>
            <a:r>
              <a:rPr lang="en-US" sz="1600" spc="125" dirty="0">
                <a:latin typeface="Tahoma"/>
                <a:cs typeface="Tahoma"/>
              </a:rPr>
              <a:t>3</a:t>
            </a:r>
            <a:endParaRPr sz="1600" spc="125" dirty="0">
              <a:latin typeface="Tahoma"/>
              <a:cs typeface="Tahoma"/>
            </a:endParaRPr>
          </a:p>
          <a:p>
            <a:r>
              <a:rPr lang="id-ID" sz="1600" dirty="0"/>
              <a:t>α-predikat₁ =µpmtTURUN ᴖµpsd</a:t>
            </a:r>
            <a:r>
              <a:rPr lang="en-US" sz="1600" dirty="0"/>
              <a:t>BANYAK</a:t>
            </a:r>
            <a:endParaRPr lang="id-ID" sz="1600" dirty="0"/>
          </a:p>
          <a:p>
            <a:r>
              <a:rPr lang="id-ID" sz="1600" dirty="0"/>
              <a:t>	       = min(µpmtTURUN[5000]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</a:t>
            </a:r>
            <a:r>
              <a:rPr lang="en-US" sz="1600" dirty="0"/>
              <a:t>BANYAK</a:t>
            </a:r>
            <a:r>
              <a:rPr lang="id-ID" sz="1600" dirty="0"/>
              <a:t>[700])</a:t>
            </a:r>
          </a:p>
          <a:p>
            <a:r>
              <a:rPr lang="id-ID" sz="1600" dirty="0"/>
              <a:t>	       = min(0.42;0.</a:t>
            </a:r>
            <a:r>
              <a:rPr lang="en-US" sz="1600" dirty="0"/>
              <a:t>62</a:t>
            </a:r>
            <a:r>
              <a:rPr lang="id-ID" sz="1600" dirty="0"/>
              <a:t>)</a:t>
            </a:r>
          </a:p>
          <a:p>
            <a:r>
              <a:rPr lang="id-ID" sz="1600" dirty="0"/>
              <a:t>	       =0.</a:t>
            </a:r>
            <a:r>
              <a:rPr lang="en-US" sz="1600" dirty="0"/>
              <a:t>42</a:t>
            </a:r>
            <a:endParaRPr lang="id-ID" sz="1600" dirty="0"/>
          </a:p>
          <a:p>
            <a:r>
              <a:rPr lang="id-ID" sz="1600" dirty="0"/>
              <a:t>Dari Himupan produksi barang </a:t>
            </a:r>
            <a:r>
              <a:rPr lang="id-ID" sz="1600" b="1" dirty="0"/>
              <a:t> BER</a:t>
            </a:r>
            <a:r>
              <a:rPr lang="en-US" sz="1600" b="1" dirty="0"/>
              <a:t>KURANG</a:t>
            </a:r>
            <a:endParaRPr lang="id-ID" sz="1600" dirty="0"/>
          </a:p>
          <a:p>
            <a:r>
              <a:rPr lang="id-ID" sz="1600" b="1" dirty="0"/>
              <a:t>(8000-z)/1000=0.42</a:t>
            </a:r>
            <a:r>
              <a:rPr lang="id-ID" sz="1600" b="1" dirty="0">
                <a:sym typeface="Wingdings"/>
              </a:rPr>
              <a:t></a:t>
            </a:r>
            <a:r>
              <a:rPr lang="id-ID" sz="1600" b="1" dirty="0"/>
              <a:t> z₁=</a:t>
            </a:r>
            <a:r>
              <a:rPr lang="en-ID" sz="1600" dirty="0"/>
              <a:t>7580</a:t>
            </a:r>
            <a:endParaRPr lang="id-ID" sz="1600" b="1" dirty="0"/>
          </a:p>
          <a:p>
            <a:endParaRPr lang="id-ID" sz="1600" b="1" dirty="0">
              <a:latin typeface="Tahoma"/>
              <a:cs typeface="Tahoma"/>
            </a:endParaRPr>
          </a:p>
          <a:p>
            <a:r>
              <a:rPr lang="en-US" sz="1600" dirty="0">
                <a:latin typeface="Tahoma"/>
                <a:cs typeface="Tahoma"/>
              </a:rPr>
              <a:t>4.</a:t>
            </a:r>
            <a:r>
              <a:rPr lang="id-ID" sz="1600" dirty="0">
                <a:latin typeface="Tahoma"/>
                <a:cs typeface="Tahoma"/>
              </a:rPr>
              <a:t>Rule</a:t>
            </a:r>
            <a:r>
              <a:rPr lang="en-US" sz="1600" dirty="0">
                <a:latin typeface="Tahoma"/>
                <a:cs typeface="Tahoma"/>
              </a:rPr>
              <a:t>4</a:t>
            </a:r>
            <a:endParaRPr lang="id-ID" sz="1600" dirty="0">
              <a:latin typeface="Tahoma"/>
              <a:cs typeface="Tahoma"/>
            </a:endParaRPr>
          </a:p>
          <a:p>
            <a:r>
              <a:rPr lang="id-ID" sz="1600" dirty="0"/>
              <a:t>α-predikat₂ =µpmtT</a:t>
            </a:r>
            <a:r>
              <a:rPr lang="en-US" sz="1600" dirty="0"/>
              <a:t>ETAP</a:t>
            </a:r>
            <a:r>
              <a:rPr lang="id-ID" sz="1600" dirty="0"/>
              <a:t>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µpsdSED</a:t>
            </a:r>
            <a:r>
              <a:rPr lang="en-US" sz="1600" dirty="0"/>
              <a:t>IKIT</a:t>
            </a:r>
            <a:endParaRPr lang="id-ID" sz="1600" dirty="0"/>
          </a:p>
          <a:p>
            <a:r>
              <a:rPr lang="id-ID" sz="1600" dirty="0"/>
              <a:t>	       = min(µpmtTURUN[5000]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</a:t>
            </a:r>
            <a:r>
              <a:rPr lang="en-US" sz="1600" dirty="0"/>
              <a:t>DIKIT</a:t>
            </a:r>
            <a:r>
              <a:rPr lang="id-ID" sz="1600" dirty="0"/>
              <a:t>[700])</a:t>
            </a:r>
          </a:p>
          <a:p>
            <a:r>
              <a:rPr lang="id-ID" sz="1600" dirty="0"/>
              <a:t>	       = min(0.42;0.3</a:t>
            </a:r>
            <a:r>
              <a:rPr lang="en-US" sz="1600" dirty="0"/>
              <a:t>7</a:t>
            </a:r>
            <a:r>
              <a:rPr lang="id-ID" sz="1600" dirty="0"/>
              <a:t>)</a:t>
            </a:r>
          </a:p>
          <a:p>
            <a:r>
              <a:rPr lang="id-ID" sz="1600" dirty="0"/>
              <a:t>	       =</a:t>
            </a:r>
            <a:r>
              <a:rPr lang="en-US" sz="1600" dirty="0"/>
              <a:t>0,37</a:t>
            </a:r>
            <a:endParaRPr lang="id-ID" sz="1600" dirty="0"/>
          </a:p>
          <a:p>
            <a:r>
              <a:rPr lang="id-ID" sz="1600" dirty="0"/>
              <a:t>Dari Himupan produksi barang </a:t>
            </a:r>
            <a:r>
              <a:rPr lang="id-ID" sz="1600" b="1" dirty="0"/>
              <a:t> BER</a:t>
            </a:r>
            <a:r>
              <a:rPr lang="en-US" sz="1600" b="1" dirty="0"/>
              <a:t>TAMBAH</a:t>
            </a:r>
            <a:endParaRPr lang="id-ID" sz="1600" dirty="0"/>
          </a:p>
          <a:p>
            <a:r>
              <a:rPr lang="id-ID" sz="1600" b="1" dirty="0"/>
              <a:t>(8000-z)/1000=</a:t>
            </a:r>
            <a:r>
              <a:rPr lang="en-US" sz="1600" b="1" dirty="0"/>
              <a:t> 0,37</a:t>
            </a:r>
            <a:r>
              <a:rPr lang="id-ID" sz="1600" b="1" dirty="0">
                <a:sym typeface="Wingdings"/>
              </a:rPr>
              <a:t></a:t>
            </a:r>
            <a:r>
              <a:rPr lang="id-ID" sz="1600" b="1" dirty="0"/>
              <a:t> z₁=</a:t>
            </a:r>
            <a:r>
              <a:rPr lang="id-ID" sz="1600" dirty="0"/>
              <a:t> </a:t>
            </a:r>
            <a:r>
              <a:rPr lang="en-US" sz="1600" dirty="0"/>
              <a:t>7630</a:t>
            </a:r>
            <a:endParaRPr lang="id-ID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E3741-F75F-F183-8873-902773648C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52400" y="152400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9542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B5E07-BF56-CAF5-8CE7-8A201E87C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64487E-793C-B155-4EF2-8298A1E9E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3692" y="1600200"/>
            <a:ext cx="7157363" cy="44435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  <a:tabLst>
                <a:tab pos="527563" algn="l"/>
              </a:tabLst>
            </a:pPr>
            <a:r>
              <a:rPr sz="2800" spc="4" dirty="0">
                <a:latin typeface="Times New Roman"/>
                <a:cs typeface="Times New Roman"/>
              </a:rPr>
              <a:t>B.	</a:t>
            </a:r>
            <a:r>
              <a:rPr sz="2800" spc="-4" dirty="0" err="1">
                <a:latin typeface="Times New Roman"/>
                <a:cs typeface="Times New Roman"/>
              </a:rPr>
              <a:t>Nilai</a:t>
            </a:r>
            <a:r>
              <a:rPr sz="2800" spc="-4" dirty="0">
                <a:latin typeface="Times New Roman"/>
                <a:cs typeface="Times New Roman"/>
              </a:rPr>
              <a:t> </a:t>
            </a:r>
            <a:r>
              <a:rPr lang="id-ID" sz="2800" dirty="0"/>
              <a:t>α</a:t>
            </a:r>
            <a:r>
              <a:rPr lang="id-ID" sz="2800" spc="-4" dirty="0">
                <a:latin typeface="Times New Roman"/>
                <a:cs typeface="Times New Roman"/>
              </a:rPr>
              <a:t>-predikat &amp; z dari setiap aturan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B58800A-19C4-333D-4399-40664C685A2A}"/>
              </a:ext>
            </a:extLst>
          </p:cNvPr>
          <p:cNvSpPr txBox="1"/>
          <p:nvPr/>
        </p:nvSpPr>
        <p:spPr>
          <a:xfrm>
            <a:off x="1295400" y="2286000"/>
            <a:ext cx="7874634" cy="3856146"/>
          </a:xfrm>
          <a:prstGeom prst="rect">
            <a:avLst/>
          </a:prstGeom>
        </p:spPr>
        <p:txBody>
          <a:bodyPr vert="horz" wrap="square" lIns="0" tIns="161253" rIns="0" bIns="0" rtlCol="0">
            <a:spAutoFit/>
          </a:bodyPr>
          <a:lstStyle/>
          <a:p>
            <a:pPr marL="38091">
              <a:spcBef>
                <a:spcPts val="1270"/>
              </a:spcBef>
            </a:pPr>
            <a:r>
              <a:rPr lang="en-US" sz="1600" spc="125" dirty="0">
                <a:latin typeface="Tahoma"/>
                <a:cs typeface="Tahoma"/>
              </a:rPr>
              <a:t>5</a:t>
            </a:r>
            <a:r>
              <a:rPr sz="1600" spc="125" dirty="0">
                <a:latin typeface="Tahoma"/>
                <a:cs typeface="Tahoma"/>
              </a:rPr>
              <a:t>.Rule</a:t>
            </a:r>
            <a:r>
              <a:rPr lang="en-US" sz="1600" spc="125" dirty="0">
                <a:latin typeface="Tahoma"/>
                <a:cs typeface="Tahoma"/>
              </a:rPr>
              <a:t>5</a:t>
            </a:r>
            <a:endParaRPr sz="1600" spc="125" dirty="0">
              <a:latin typeface="Tahoma"/>
              <a:cs typeface="Tahoma"/>
            </a:endParaRPr>
          </a:p>
          <a:p>
            <a:r>
              <a:rPr lang="id-ID" sz="1600" dirty="0"/>
              <a:t>α-predikat₁ =µpmtT</a:t>
            </a:r>
            <a:r>
              <a:rPr lang="en-US" sz="1600" dirty="0"/>
              <a:t>ETAP</a:t>
            </a:r>
            <a:r>
              <a:rPr lang="id-ID" sz="1600" dirty="0"/>
              <a:t>ᴖµpsdSED</a:t>
            </a:r>
            <a:r>
              <a:rPr lang="en-US" sz="1600" dirty="0"/>
              <a:t>ANG</a:t>
            </a:r>
            <a:endParaRPr lang="id-ID" sz="1600" dirty="0"/>
          </a:p>
          <a:p>
            <a:r>
              <a:rPr lang="id-ID" sz="1600" dirty="0"/>
              <a:t>	       = min(µpmtTURUN[5000]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</a:t>
            </a:r>
            <a:r>
              <a:rPr lang="en-US" sz="1600" dirty="0"/>
              <a:t>EDANG</a:t>
            </a:r>
            <a:r>
              <a:rPr lang="id-ID" sz="1600" dirty="0"/>
              <a:t>[700])</a:t>
            </a:r>
          </a:p>
          <a:p>
            <a:r>
              <a:rPr lang="id-ID" sz="1600" dirty="0"/>
              <a:t>	       = min(0.42;0.3</a:t>
            </a:r>
            <a:r>
              <a:rPr lang="en-US" sz="1600" dirty="0"/>
              <a:t>3</a:t>
            </a:r>
            <a:r>
              <a:rPr lang="id-ID" sz="1600" dirty="0"/>
              <a:t>)</a:t>
            </a:r>
          </a:p>
          <a:p>
            <a:r>
              <a:rPr lang="id-ID" sz="1600" dirty="0"/>
              <a:t>	       =0.3</a:t>
            </a:r>
            <a:r>
              <a:rPr lang="en-US" sz="1600" dirty="0"/>
              <a:t>3</a:t>
            </a:r>
            <a:endParaRPr lang="id-ID" sz="1600" dirty="0"/>
          </a:p>
          <a:p>
            <a:r>
              <a:rPr lang="id-ID" sz="1600" dirty="0"/>
              <a:t>Dari Himupan produksi barang </a:t>
            </a:r>
            <a:r>
              <a:rPr lang="id-ID" sz="1600" b="1" dirty="0"/>
              <a:t> BER</a:t>
            </a:r>
            <a:r>
              <a:rPr lang="en-US" sz="1600" b="1" dirty="0"/>
              <a:t>KURANG</a:t>
            </a:r>
            <a:endParaRPr lang="id-ID" sz="1600" dirty="0"/>
          </a:p>
          <a:p>
            <a:r>
              <a:rPr lang="id-ID" sz="1600" b="1" dirty="0"/>
              <a:t>(8000-z)/1000=0.</a:t>
            </a:r>
            <a:r>
              <a:rPr lang="en-US" sz="1600" b="1" dirty="0"/>
              <a:t>33</a:t>
            </a:r>
            <a:r>
              <a:rPr lang="id-ID" sz="1600" b="1" dirty="0">
                <a:sym typeface="Wingdings"/>
              </a:rPr>
              <a:t></a:t>
            </a:r>
            <a:r>
              <a:rPr lang="id-ID" sz="1600" b="1" dirty="0"/>
              <a:t> z₁=</a:t>
            </a:r>
          </a:p>
          <a:p>
            <a:endParaRPr lang="id-ID" sz="1600" b="1" dirty="0">
              <a:latin typeface="Tahoma"/>
              <a:cs typeface="Tahoma"/>
            </a:endParaRPr>
          </a:p>
          <a:p>
            <a:r>
              <a:rPr lang="en-US" sz="1600" dirty="0">
                <a:latin typeface="Tahoma"/>
                <a:cs typeface="Tahoma"/>
              </a:rPr>
              <a:t>6</a:t>
            </a:r>
            <a:r>
              <a:rPr lang="id-ID" sz="1600" dirty="0">
                <a:latin typeface="Tahoma"/>
                <a:cs typeface="Tahoma"/>
              </a:rPr>
              <a:t>.Rule</a:t>
            </a:r>
            <a:r>
              <a:rPr lang="en-US" sz="1600" dirty="0">
                <a:latin typeface="Tahoma"/>
                <a:cs typeface="Tahoma"/>
              </a:rPr>
              <a:t>6</a:t>
            </a:r>
            <a:endParaRPr lang="id-ID" sz="1600" dirty="0">
              <a:latin typeface="Tahoma"/>
              <a:cs typeface="Tahoma"/>
            </a:endParaRPr>
          </a:p>
          <a:p>
            <a:r>
              <a:rPr lang="id-ID" sz="1600" dirty="0"/>
              <a:t>α-predikat₂ =µpmtTURUN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µpsdSEDANG</a:t>
            </a:r>
          </a:p>
          <a:p>
            <a:r>
              <a:rPr lang="id-ID" sz="1600" dirty="0"/>
              <a:t>	       = min(µpmtTURUN[5000] </a:t>
            </a:r>
            <a:r>
              <a:rPr lang="id-ID" sz="1600" dirty="0">
                <a:sym typeface="Symbol"/>
              </a:rPr>
              <a:t></a:t>
            </a:r>
            <a:r>
              <a:rPr lang="id-ID" sz="1600" dirty="0"/>
              <a:t>µpsdSEDANG[700])</a:t>
            </a:r>
          </a:p>
          <a:p>
            <a:r>
              <a:rPr lang="id-ID" sz="1600" dirty="0"/>
              <a:t>	       = min(0.42;0.33)</a:t>
            </a:r>
          </a:p>
          <a:p>
            <a:r>
              <a:rPr lang="id-ID" sz="1600" dirty="0"/>
              <a:t>	       =0.33</a:t>
            </a:r>
          </a:p>
          <a:p>
            <a:r>
              <a:rPr lang="id-ID" sz="1600" dirty="0"/>
              <a:t>Dari Himupan produksi barang </a:t>
            </a:r>
            <a:r>
              <a:rPr lang="id-ID" sz="1600" b="1" dirty="0"/>
              <a:t> BERKURANG</a:t>
            </a:r>
            <a:endParaRPr lang="id-ID" sz="1600" dirty="0"/>
          </a:p>
          <a:p>
            <a:r>
              <a:rPr lang="id-ID" sz="1600" b="1" dirty="0"/>
              <a:t>(8000-z)/1000=0.42</a:t>
            </a:r>
            <a:r>
              <a:rPr lang="id-ID" sz="1600" b="1" dirty="0">
                <a:sym typeface="Wingdings"/>
              </a:rPr>
              <a:t></a:t>
            </a:r>
            <a:r>
              <a:rPr lang="id-ID" sz="1600" b="1" dirty="0"/>
              <a:t> z₁=</a:t>
            </a:r>
            <a:r>
              <a:rPr lang="id-ID" sz="1600" dirty="0"/>
              <a:t> 7670</a:t>
            </a:r>
            <a:endParaRPr lang="id-ID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2539C3-DE6A-A1EA-5E3E-1E416C224D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7000"/>
          <a:stretch/>
        </p:blipFill>
        <p:spPr>
          <a:xfrm>
            <a:off x="152400" y="152400"/>
            <a:ext cx="1828800" cy="658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5605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1638</TotalTime>
  <Words>684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Palatino Linotype</vt:lpstr>
      <vt:lpstr>Symbol</vt:lpstr>
      <vt:lpstr>Tahoma</vt:lpstr>
      <vt:lpstr>Times New Roman</vt:lpstr>
      <vt:lpstr>Wingdings</vt:lpstr>
      <vt:lpstr>Elemental</vt:lpstr>
      <vt:lpstr>Fuzzy Logic Interface Metode Tsukamoto  Nama: Khurotul Aini Kelas: 05TPLM006 NIM:221011402013  Dosen Pengampu : Bpk.Agung Perdanto,S.Kom.M.Kom</vt:lpstr>
      <vt:lpstr>Contoh</vt:lpstr>
      <vt:lpstr>A. Membuat himpunan dan input fuzzy</vt:lpstr>
      <vt:lpstr>PowerPoint Presentation</vt:lpstr>
      <vt:lpstr>PowerPoint Presentation</vt:lpstr>
      <vt:lpstr>PowerPoint Presentation</vt:lpstr>
      <vt:lpstr>B. Nilai α-predikat &amp; z dari setiap aturan</vt:lpstr>
      <vt:lpstr>B. Nilai α-predikat &amp; z dari setiap aturan</vt:lpstr>
      <vt:lpstr>B. Nilai α-predikat &amp; z dari setiap aturan</vt:lpstr>
      <vt:lpstr>B. Nilai α-predikat &amp; z dari setiap aturan</vt:lpstr>
      <vt:lpstr>B. Nilai α-predikat &amp; z dari setiap aturan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</dc:title>
  <dc:creator>ÿþt</dc:creator>
  <cp:lastModifiedBy>khurotul aini</cp:lastModifiedBy>
  <cp:revision>15</cp:revision>
  <dcterms:created xsi:type="dcterms:W3CDTF">2024-12-14T04:28:23Z</dcterms:created>
  <dcterms:modified xsi:type="dcterms:W3CDTF">2024-12-15T20:39:48Z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2021-04-24T00:00:00Z</vt:filetime>
  </property>
  <property fmtid="{D5CDD505-2E9C-101B-9397-08002B2CF9AE}" pid="3" name="Creator">
    <vt:lpwstr>Infix PDF Printer</vt:lpwstr>
  </property>
  <property fmtid="{D5CDD505-2E9C-101B-9397-08002B2CF9AE}" pid="4" name="LastSaved">
    <vt:filetime>2024-12-14T00:00:00Z</vt:filetime>
  </property>
</Properties>
</file>