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65" r:id="rId2"/>
    <p:sldId id="371" r:id="rId3"/>
    <p:sldId id="366" r:id="rId4"/>
    <p:sldId id="361" r:id="rId5"/>
    <p:sldId id="365" r:id="rId6"/>
    <p:sldId id="367" r:id="rId7"/>
    <p:sldId id="368" r:id="rId8"/>
    <p:sldId id="377" r:id="rId9"/>
    <p:sldId id="373" r:id="rId10"/>
    <p:sldId id="378" r:id="rId11"/>
    <p:sldId id="369" r:id="rId12"/>
    <p:sldId id="376" r:id="rId13"/>
    <p:sldId id="370" r:id="rId14"/>
    <p:sldId id="372" r:id="rId15"/>
  </p:sldIdLst>
  <p:sldSz cx="12192000" cy="6858000"/>
  <p:notesSz cx="6858000" cy="9144000"/>
  <p:embeddedFontLst>
    <p:embeddedFont>
      <p:font typeface="La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4738"/>
    <a:srgbClr val="000000"/>
    <a:srgbClr val="012D24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692F3-D4E9-4732-B19A-5D815B1C9A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A10C2-7D71-4966-8450-040FBCC5BAD1}">
      <dgm:prSet phldrT="[Text]" custT="1"/>
      <dgm:spPr>
        <a:solidFill>
          <a:srgbClr val="014738"/>
        </a:solidFill>
      </dgm:spPr>
      <dgm:t>
        <a:bodyPr/>
        <a:lstStyle/>
        <a:p>
          <a:r>
            <a:rPr lang="en-US" sz="2800" dirty="0" smtClean="0"/>
            <a:t>Who are we</a:t>
          </a:r>
          <a:endParaRPr lang="en-US" sz="2800" dirty="0"/>
        </a:p>
      </dgm:t>
    </dgm:pt>
    <dgm:pt modelId="{0F46CCBB-A4E6-4E5F-8FB6-C1A77A3C600D}" type="parTrans" cxnId="{FDC62492-6BE7-4DEC-B3D9-FEEE965373F5}">
      <dgm:prSet/>
      <dgm:spPr/>
      <dgm:t>
        <a:bodyPr/>
        <a:lstStyle/>
        <a:p>
          <a:endParaRPr lang="en-US"/>
        </a:p>
      </dgm:t>
    </dgm:pt>
    <dgm:pt modelId="{1504A01F-F234-4906-AD62-7F0D23497C77}" type="sibTrans" cxnId="{FDC62492-6BE7-4DEC-B3D9-FEEE965373F5}">
      <dgm:prSet/>
      <dgm:spPr/>
      <dgm:t>
        <a:bodyPr/>
        <a:lstStyle/>
        <a:p>
          <a:endParaRPr lang="en-US"/>
        </a:p>
      </dgm:t>
    </dgm:pt>
    <dgm:pt modelId="{3080912D-DAF6-41A1-BA5D-BCD7C8517DA8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SWAT Analytics Consultancy is a team of young individuals with vast experience in data science. The team members have consistently provided reliable support services and consultancy to a wide variety of corporates in the capacity of a business partner or consultant. We endeavor to offer business solutions ethically and build long-term relationships with our clients.</a:t>
          </a:r>
          <a:endParaRPr lang="en-US" dirty="0">
            <a:solidFill>
              <a:srgbClr val="000000"/>
            </a:solidFill>
          </a:endParaRPr>
        </a:p>
      </dgm:t>
    </dgm:pt>
    <dgm:pt modelId="{D4CC955B-7BC1-43BE-B2AE-7F6547F52906}" type="parTrans" cxnId="{C9CF35EF-4187-4790-9BB1-E5CE610D709E}">
      <dgm:prSet/>
      <dgm:spPr/>
      <dgm:t>
        <a:bodyPr/>
        <a:lstStyle/>
        <a:p>
          <a:endParaRPr lang="en-US"/>
        </a:p>
      </dgm:t>
    </dgm:pt>
    <dgm:pt modelId="{B7115FDC-305C-472E-859C-E33105D4E4FC}" type="sibTrans" cxnId="{C9CF35EF-4187-4790-9BB1-E5CE610D709E}">
      <dgm:prSet/>
      <dgm:spPr/>
      <dgm:t>
        <a:bodyPr/>
        <a:lstStyle/>
        <a:p>
          <a:endParaRPr lang="en-US"/>
        </a:p>
      </dgm:t>
    </dgm:pt>
    <dgm:pt modelId="{B1E0C1F0-9B6C-4087-802D-2E0A03DC4C8A}">
      <dgm:prSet phldrT="[Text]" custT="1"/>
      <dgm:spPr>
        <a:solidFill>
          <a:srgbClr val="014738"/>
        </a:solidFill>
      </dgm:spPr>
      <dgm:t>
        <a:bodyPr/>
        <a:lstStyle/>
        <a:p>
          <a:endParaRPr lang="en-US" sz="2400" dirty="0" smtClean="0"/>
        </a:p>
        <a:p>
          <a:r>
            <a:rPr lang="en-US" sz="2400" dirty="0" smtClean="0"/>
            <a:t>Who is working on the current task?</a:t>
          </a:r>
          <a:endParaRPr lang="en-US" sz="2400" dirty="0"/>
        </a:p>
      </dgm:t>
    </dgm:pt>
    <dgm:pt modelId="{D1F95FBB-4DC3-4FD7-A43C-C7F11703B4D1}" type="parTrans" cxnId="{82D4536C-792B-4F1B-B2AD-6FFC2E035F7A}">
      <dgm:prSet/>
      <dgm:spPr/>
      <dgm:t>
        <a:bodyPr/>
        <a:lstStyle/>
        <a:p>
          <a:endParaRPr lang="en-US"/>
        </a:p>
      </dgm:t>
    </dgm:pt>
    <dgm:pt modelId="{C222B42F-5F34-47C3-BFD4-1D501DC9C562}" type="sibTrans" cxnId="{82D4536C-792B-4F1B-B2AD-6FFC2E035F7A}">
      <dgm:prSet/>
      <dgm:spPr/>
      <dgm:t>
        <a:bodyPr/>
        <a:lstStyle/>
        <a:p>
          <a:endParaRPr lang="en-US"/>
        </a:p>
      </dgm:t>
    </dgm:pt>
    <dgm:pt modelId="{5979FBCD-B8BC-457C-92DC-11185A1BC388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Emmanuel </a:t>
          </a:r>
          <a:r>
            <a:rPr lang="en-US" dirty="0" err="1" smtClean="0">
              <a:solidFill>
                <a:srgbClr val="000000"/>
              </a:solidFill>
            </a:rPr>
            <a:t>Okoro</a:t>
          </a:r>
          <a:endParaRPr lang="en-US" dirty="0">
            <a:solidFill>
              <a:srgbClr val="000000"/>
            </a:solidFill>
          </a:endParaRPr>
        </a:p>
      </dgm:t>
    </dgm:pt>
    <dgm:pt modelId="{3AACD64B-A436-4DAF-832D-F99010BFAC33}" type="parTrans" cxnId="{AEB5B36E-0D25-4D55-9F10-4F299EB382F8}">
      <dgm:prSet/>
      <dgm:spPr/>
      <dgm:t>
        <a:bodyPr/>
        <a:lstStyle/>
        <a:p>
          <a:endParaRPr lang="en-US"/>
        </a:p>
      </dgm:t>
    </dgm:pt>
    <dgm:pt modelId="{3544AEED-4D03-405C-B7E8-1657D9171513}" type="sibTrans" cxnId="{AEB5B36E-0D25-4D55-9F10-4F299EB382F8}">
      <dgm:prSet/>
      <dgm:spPr/>
      <dgm:t>
        <a:bodyPr/>
        <a:lstStyle/>
        <a:p>
          <a:endParaRPr lang="en-US"/>
        </a:p>
      </dgm:t>
    </dgm:pt>
    <dgm:pt modelId="{BF2AA480-B746-459F-8DEB-65E6A8DA3432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Jacqueline </a:t>
          </a:r>
          <a:r>
            <a:rPr lang="en-US" dirty="0" err="1" smtClean="0">
              <a:solidFill>
                <a:srgbClr val="000000"/>
              </a:solidFill>
            </a:rPr>
            <a:t>Wang’ombe</a:t>
          </a:r>
          <a:endParaRPr lang="en-US" dirty="0" smtClean="0">
            <a:solidFill>
              <a:srgbClr val="000000"/>
            </a:solidFill>
          </a:endParaRPr>
        </a:p>
      </dgm:t>
    </dgm:pt>
    <dgm:pt modelId="{F581C7FB-EC55-4E26-8573-709463EEB344}" type="parTrans" cxnId="{95573E85-D4E6-4B41-ABC6-3A946C22C08E}">
      <dgm:prSet/>
      <dgm:spPr/>
      <dgm:t>
        <a:bodyPr/>
        <a:lstStyle/>
        <a:p>
          <a:endParaRPr lang="en-US"/>
        </a:p>
      </dgm:t>
    </dgm:pt>
    <dgm:pt modelId="{0FD67498-9682-4832-A49A-76A70E5E3CB1}" type="sibTrans" cxnId="{95573E85-D4E6-4B41-ABC6-3A946C22C08E}">
      <dgm:prSet/>
      <dgm:spPr/>
      <dgm:t>
        <a:bodyPr/>
        <a:lstStyle/>
        <a:p>
          <a:endParaRPr lang="en-US"/>
        </a:p>
      </dgm:t>
    </dgm:pt>
    <dgm:pt modelId="{7C5CE5D9-C428-4E9F-9971-E5848532C57E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Jack  </a:t>
          </a:r>
          <a:r>
            <a:rPr lang="en-US" dirty="0" err="1" smtClean="0">
              <a:solidFill>
                <a:srgbClr val="000000"/>
              </a:solidFill>
            </a:rPr>
            <a:t>Kamire</a:t>
          </a:r>
          <a:endParaRPr lang="en-US" dirty="0" smtClean="0">
            <a:solidFill>
              <a:srgbClr val="000000"/>
            </a:solidFill>
          </a:endParaRPr>
        </a:p>
      </dgm:t>
    </dgm:pt>
    <dgm:pt modelId="{261FB3CD-C7FC-4FE4-AD8D-1E4D7922CBF2}" type="parTrans" cxnId="{ECF2FF82-1A07-41E8-8F4A-A6A8116C206B}">
      <dgm:prSet/>
      <dgm:spPr/>
      <dgm:t>
        <a:bodyPr/>
        <a:lstStyle/>
        <a:p>
          <a:endParaRPr lang="en-US"/>
        </a:p>
      </dgm:t>
    </dgm:pt>
    <dgm:pt modelId="{1B945E87-ABAE-4B78-A4BA-693DE6F43A4C}" type="sibTrans" cxnId="{ECF2FF82-1A07-41E8-8F4A-A6A8116C206B}">
      <dgm:prSet/>
      <dgm:spPr/>
      <dgm:t>
        <a:bodyPr/>
        <a:lstStyle/>
        <a:p>
          <a:endParaRPr lang="en-US"/>
        </a:p>
      </dgm:t>
    </dgm:pt>
    <dgm:pt modelId="{52FC5A7D-17E5-4675-AAB7-ED642966CBB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Titus Olang</a:t>
          </a:r>
        </a:p>
      </dgm:t>
    </dgm:pt>
    <dgm:pt modelId="{BD2D4D01-931C-45EA-96A0-DCDC078C2F4E}" type="parTrans" cxnId="{91022956-0541-4103-934D-7308736087F6}">
      <dgm:prSet/>
      <dgm:spPr/>
      <dgm:t>
        <a:bodyPr/>
        <a:lstStyle/>
        <a:p>
          <a:endParaRPr lang="en-US"/>
        </a:p>
      </dgm:t>
    </dgm:pt>
    <dgm:pt modelId="{0446B5AE-9F3D-4C27-8ED8-40F8EEA33CE2}" type="sibTrans" cxnId="{91022956-0541-4103-934D-7308736087F6}">
      <dgm:prSet/>
      <dgm:spPr/>
      <dgm:t>
        <a:bodyPr/>
        <a:lstStyle/>
        <a:p>
          <a:endParaRPr lang="en-US"/>
        </a:p>
      </dgm:t>
    </dgm:pt>
    <dgm:pt modelId="{D577401E-2DB6-47EE-8973-67FAF8E27673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Winfred </a:t>
          </a:r>
          <a:r>
            <a:rPr lang="en-US" dirty="0" err="1" smtClean="0">
              <a:solidFill>
                <a:srgbClr val="000000"/>
              </a:solidFill>
            </a:rPr>
            <a:t>Mutinda</a:t>
          </a:r>
          <a:endParaRPr lang="en-US" dirty="0">
            <a:solidFill>
              <a:srgbClr val="000000"/>
            </a:solidFill>
          </a:endParaRPr>
        </a:p>
      </dgm:t>
    </dgm:pt>
    <dgm:pt modelId="{50C21A0A-93CE-4293-917C-8AFF48924413}" type="parTrans" cxnId="{C3D4E0E2-7B4E-4651-9A10-7A19E20338D0}">
      <dgm:prSet/>
      <dgm:spPr/>
      <dgm:t>
        <a:bodyPr/>
        <a:lstStyle/>
        <a:p>
          <a:endParaRPr lang="en-US"/>
        </a:p>
      </dgm:t>
    </dgm:pt>
    <dgm:pt modelId="{4CA6D41F-571F-4903-88BE-58F610039512}" type="sibTrans" cxnId="{C3D4E0E2-7B4E-4651-9A10-7A19E20338D0}">
      <dgm:prSet/>
      <dgm:spPr/>
      <dgm:t>
        <a:bodyPr/>
        <a:lstStyle/>
        <a:p>
          <a:endParaRPr lang="en-US"/>
        </a:p>
      </dgm:t>
    </dgm:pt>
    <dgm:pt modelId="{00261582-03F5-485C-BBC7-8AF14229971F}" type="pres">
      <dgm:prSet presAssocID="{4D4692F3-D4E9-4732-B19A-5D815B1C9A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42395D-EEB2-4370-99D1-DE31249B95FA}" type="pres">
      <dgm:prSet presAssocID="{6E6A10C2-7D71-4966-8450-040FBCC5BAD1}" presName="composite" presStyleCnt="0"/>
      <dgm:spPr/>
    </dgm:pt>
    <dgm:pt modelId="{F03782B7-E8F9-40FE-90A2-8BC2E03F3CE0}" type="pres">
      <dgm:prSet presAssocID="{6E6A10C2-7D71-4966-8450-040FBCC5BAD1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9A1AB-DB39-422B-B70D-FE5BC92418FA}" type="pres">
      <dgm:prSet presAssocID="{6E6A10C2-7D71-4966-8450-040FBCC5BAD1}" presName="descendantText" presStyleLbl="alignAcc1" presStyleIdx="0" presStyleCnt="2" custScaleY="140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4D4B8-78D9-46B1-9008-CBC7B1E6BDDB}" type="pres">
      <dgm:prSet presAssocID="{1504A01F-F234-4906-AD62-7F0D23497C77}" presName="sp" presStyleCnt="0"/>
      <dgm:spPr/>
    </dgm:pt>
    <dgm:pt modelId="{C7FA16AC-EE92-4C8F-95D0-59131141A0C0}" type="pres">
      <dgm:prSet presAssocID="{B1E0C1F0-9B6C-4087-802D-2E0A03DC4C8A}" presName="composite" presStyleCnt="0"/>
      <dgm:spPr/>
    </dgm:pt>
    <dgm:pt modelId="{3945731D-DDD7-4B0F-90DA-245DEE58839E}" type="pres">
      <dgm:prSet presAssocID="{B1E0C1F0-9B6C-4087-802D-2E0A03DC4C8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5C380-0B3D-4AD3-A4EA-6D8FCA87C438}" type="pres">
      <dgm:prSet presAssocID="{B1E0C1F0-9B6C-4087-802D-2E0A03DC4C8A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022956-0541-4103-934D-7308736087F6}" srcId="{B1E0C1F0-9B6C-4087-802D-2E0A03DC4C8A}" destId="{52FC5A7D-17E5-4675-AAB7-ED642966CBB8}" srcOrd="3" destOrd="0" parTransId="{BD2D4D01-931C-45EA-96A0-DCDC078C2F4E}" sibTransId="{0446B5AE-9F3D-4C27-8ED8-40F8EEA33CE2}"/>
    <dgm:cxn modelId="{D6D11F18-372C-43F4-83E0-E1E4F425613B}" type="presOf" srcId="{7C5CE5D9-C428-4E9F-9971-E5848532C57E}" destId="{8245C380-0B3D-4AD3-A4EA-6D8FCA87C438}" srcOrd="0" destOrd="2" presId="urn:microsoft.com/office/officeart/2005/8/layout/chevron2"/>
    <dgm:cxn modelId="{82D4536C-792B-4F1B-B2AD-6FFC2E035F7A}" srcId="{4D4692F3-D4E9-4732-B19A-5D815B1C9AC3}" destId="{B1E0C1F0-9B6C-4087-802D-2E0A03DC4C8A}" srcOrd="1" destOrd="0" parTransId="{D1F95FBB-4DC3-4FD7-A43C-C7F11703B4D1}" sibTransId="{C222B42F-5F34-47C3-BFD4-1D501DC9C562}"/>
    <dgm:cxn modelId="{8AAE4BA8-7964-4568-8985-9F74C4CE2504}" type="presOf" srcId="{D577401E-2DB6-47EE-8973-67FAF8E27673}" destId="{8245C380-0B3D-4AD3-A4EA-6D8FCA87C438}" srcOrd="0" destOrd="4" presId="urn:microsoft.com/office/officeart/2005/8/layout/chevron2"/>
    <dgm:cxn modelId="{AEB5B36E-0D25-4D55-9F10-4F299EB382F8}" srcId="{B1E0C1F0-9B6C-4087-802D-2E0A03DC4C8A}" destId="{5979FBCD-B8BC-457C-92DC-11185A1BC388}" srcOrd="0" destOrd="0" parTransId="{3AACD64B-A436-4DAF-832D-F99010BFAC33}" sibTransId="{3544AEED-4D03-405C-B7E8-1657D9171513}"/>
    <dgm:cxn modelId="{C9CF35EF-4187-4790-9BB1-E5CE610D709E}" srcId="{6E6A10C2-7D71-4966-8450-040FBCC5BAD1}" destId="{3080912D-DAF6-41A1-BA5D-BCD7C8517DA8}" srcOrd="0" destOrd="0" parTransId="{D4CC955B-7BC1-43BE-B2AE-7F6547F52906}" sibTransId="{B7115FDC-305C-472E-859C-E33105D4E4FC}"/>
    <dgm:cxn modelId="{73355566-8367-4BBD-BE86-F1534019F19B}" type="presOf" srcId="{4D4692F3-D4E9-4732-B19A-5D815B1C9AC3}" destId="{00261582-03F5-485C-BBC7-8AF14229971F}" srcOrd="0" destOrd="0" presId="urn:microsoft.com/office/officeart/2005/8/layout/chevron2"/>
    <dgm:cxn modelId="{6CB0138E-7D41-44BA-83D1-7916B05FB94B}" type="presOf" srcId="{6E6A10C2-7D71-4966-8450-040FBCC5BAD1}" destId="{F03782B7-E8F9-40FE-90A2-8BC2E03F3CE0}" srcOrd="0" destOrd="0" presId="urn:microsoft.com/office/officeart/2005/8/layout/chevron2"/>
    <dgm:cxn modelId="{FCD00CC5-2506-4141-A233-6C186A800B32}" type="presOf" srcId="{5979FBCD-B8BC-457C-92DC-11185A1BC388}" destId="{8245C380-0B3D-4AD3-A4EA-6D8FCA87C438}" srcOrd="0" destOrd="0" presId="urn:microsoft.com/office/officeart/2005/8/layout/chevron2"/>
    <dgm:cxn modelId="{FDC62492-6BE7-4DEC-B3D9-FEEE965373F5}" srcId="{4D4692F3-D4E9-4732-B19A-5D815B1C9AC3}" destId="{6E6A10C2-7D71-4966-8450-040FBCC5BAD1}" srcOrd="0" destOrd="0" parTransId="{0F46CCBB-A4E6-4E5F-8FB6-C1A77A3C600D}" sibTransId="{1504A01F-F234-4906-AD62-7F0D23497C77}"/>
    <dgm:cxn modelId="{4C8E28DB-749C-48E4-A580-49D0130F0F0B}" type="presOf" srcId="{52FC5A7D-17E5-4675-AAB7-ED642966CBB8}" destId="{8245C380-0B3D-4AD3-A4EA-6D8FCA87C438}" srcOrd="0" destOrd="3" presId="urn:microsoft.com/office/officeart/2005/8/layout/chevron2"/>
    <dgm:cxn modelId="{FC5CE542-96D6-4847-8675-94EC5ECFAE45}" type="presOf" srcId="{3080912D-DAF6-41A1-BA5D-BCD7C8517DA8}" destId="{8639A1AB-DB39-422B-B70D-FE5BC92418FA}" srcOrd="0" destOrd="0" presId="urn:microsoft.com/office/officeart/2005/8/layout/chevron2"/>
    <dgm:cxn modelId="{ECF2FF82-1A07-41E8-8F4A-A6A8116C206B}" srcId="{B1E0C1F0-9B6C-4087-802D-2E0A03DC4C8A}" destId="{7C5CE5D9-C428-4E9F-9971-E5848532C57E}" srcOrd="2" destOrd="0" parTransId="{261FB3CD-C7FC-4FE4-AD8D-1E4D7922CBF2}" sibTransId="{1B945E87-ABAE-4B78-A4BA-693DE6F43A4C}"/>
    <dgm:cxn modelId="{D364978E-D398-4EF9-AD00-F21CA0464B8B}" type="presOf" srcId="{BF2AA480-B746-459F-8DEB-65E6A8DA3432}" destId="{8245C380-0B3D-4AD3-A4EA-6D8FCA87C438}" srcOrd="0" destOrd="1" presId="urn:microsoft.com/office/officeart/2005/8/layout/chevron2"/>
    <dgm:cxn modelId="{A3890771-4F2E-468A-B90B-128BF9BE6765}" type="presOf" srcId="{B1E0C1F0-9B6C-4087-802D-2E0A03DC4C8A}" destId="{3945731D-DDD7-4B0F-90DA-245DEE58839E}" srcOrd="0" destOrd="0" presId="urn:microsoft.com/office/officeart/2005/8/layout/chevron2"/>
    <dgm:cxn modelId="{95573E85-D4E6-4B41-ABC6-3A946C22C08E}" srcId="{B1E0C1F0-9B6C-4087-802D-2E0A03DC4C8A}" destId="{BF2AA480-B746-459F-8DEB-65E6A8DA3432}" srcOrd="1" destOrd="0" parTransId="{F581C7FB-EC55-4E26-8573-709463EEB344}" sibTransId="{0FD67498-9682-4832-A49A-76A70E5E3CB1}"/>
    <dgm:cxn modelId="{C3D4E0E2-7B4E-4651-9A10-7A19E20338D0}" srcId="{B1E0C1F0-9B6C-4087-802D-2E0A03DC4C8A}" destId="{D577401E-2DB6-47EE-8973-67FAF8E27673}" srcOrd="4" destOrd="0" parTransId="{50C21A0A-93CE-4293-917C-8AFF48924413}" sibTransId="{4CA6D41F-571F-4903-88BE-58F610039512}"/>
    <dgm:cxn modelId="{AA6C8E6D-A2D4-4D8B-8B62-92A79FFB49EB}" type="presParOf" srcId="{00261582-03F5-485C-BBC7-8AF14229971F}" destId="{4442395D-EEB2-4370-99D1-DE31249B95FA}" srcOrd="0" destOrd="0" presId="urn:microsoft.com/office/officeart/2005/8/layout/chevron2"/>
    <dgm:cxn modelId="{E6830C03-6343-4EAF-8DE3-6641B412FC72}" type="presParOf" srcId="{4442395D-EEB2-4370-99D1-DE31249B95FA}" destId="{F03782B7-E8F9-40FE-90A2-8BC2E03F3CE0}" srcOrd="0" destOrd="0" presId="urn:microsoft.com/office/officeart/2005/8/layout/chevron2"/>
    <dgm:cxn modelId="{59564CF6-CD90-4BCB-82F3-EB4883B15D03}" type="presParOf" srcId="{4442395D-EEB2-4370-99D1-DE31249B95FA}" destId="{8639A1AB-DB39-422B-B70D-FE5BC92418FA}" srcOrd="1" destOrd="0" presId="urn:microsoft.com/office/officeart/2005/8/layout/chevron2"/>
    <dgm:cxn modelId="{7A575020-075F-423E-AD70-E8E62ABE2CF2}" type="presParOf" srcId="{00261582-03F5-485C-BBC7-8AF14229971F}" destId="{4804D4B8-78D9-46B1-9008-CBC7B1E6BDDB}" srcOrd="1" destOrd="0" presId="urn:microsoft.com/office/officeart/2005/8/layout/chevron2"/>
    <dgm:cxn modelId="{DA9E3534-9AF4-4CB2-A36D-ABD30F260B4F}" type="presParOf" srcId="{00261582-03F5-485C-BBC7-8AF14229971F}" destId="{C7FA16AC-EE92-4C8F-95D0-59131141A0C0}" srcOrd="2" destOrd="0" presId="urn:microsoft.com/office/officeart/2005/8/layout/chevron2"/>
    <dgm:cxn modelId="{E4852BA4-CC65-49DE-8405-445FEA560B97}" type="presParOf" srcId="{C7FA16AC-EE92-4C8F-95D0-59131141A0C0}" destId="{3945731D-DDD7-4B0F-90DA-245DEE58839E}" srcOrd="0" destOrd="0" presId="urn:microsoft.com/office/officeart/2005/8/layout/chevron2"/>
    <dgm:cxn modelId="{F4CC4F70-C1C2-4BD7-9BF8-FA0D495992F8}" type="presParOf" srcId="{C7FA16AC-EE92-4C8F-95D0-59131141A0C0}" destId="{8245C380-0B3D-4AD3-A4EA-6D8FCA87C4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6F932-3B15-4952-965C-CCC2D795AE0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B3C14-92A3-4260-A35B-A76901EAE497}">
      <dgm:prSet phldrT="[Text]" custT="1"/>
      <dgm:spPr>
        <a:solidFill>
          <a:srgbClr val="014738"/>
        </a:solidFill>
      </dgm:spPr>
      <dgm:t>
        <a:bodyPr/>
        <a:lstStyle/>
        <a:p>
          <a:pPr algn="just"/>
          <a:r>
            <a:rPr lang="en-US" sz="1300" dirty="0" smtClean="0"/>
            <a:t>Have you notice any of the following occurrences:-</a:t>
          </a:r>
        </a:p>
        <a:p>
          <a:pPr algn="just"/>
          <a:r>
            <a:rPr lang="en-US" sz="1300" dirty="0" smtClean="0"/>
            <a:t>1. Hotter Temperatures</a:t>
          </a:r>
        </a:p>
        <a:p>
          <a:pPr algn="just"/>
          <a:r>
            <a:rPr lang="en-US" sz="1300" dirty="0" smtClean="0"/>
            <a:t>2. More Severe </a:t>
          </a:r>
          <a:r>
            <a:rPr lang="en-US" sz="1400" dirty="0" smtClean="0"/>
            <a:t>Storms</a:t>
          </a:r>
        </a:p>
        <a:p>
          <a:pPr algn="just"/>
          <a:r>
            <a:rPr lang="en-US" sz="1300" dirty="0" smtClean="0"/>
            <a:t>3. Increased drought</a:t>
          </a:r>
        </a:p>
        <a:p>
          <a:pPr algn="just"/>
          <a:r>
            <a:rPr lang="en-US" sz="1300" dirty="0" smtClean="0"/>
            <a:t>4. Changes in rainfall patterns</a:t>
          </a:r>
          <a:endParaRPr lang="en-US" sz="1300" dirty="0"/>
        </a:p>
      </dgm:t>
    </dgm:pt>
    <dgm:pt modelId="{51D18D15-594E-4C9F-B685-8268DEC1EFFE}" type="parTrans" cxnId="{E0132B19-8D9B-4B4C-B0AC-22705B46331B}">
      <dgm:prSet/>
      <dgm:spPr/>
      <dgm:t>
        <a:bodyPr/>
        <a:lstStyle/>
        <a:p>
          <a:endParaRPr lang="en-US"/>
        </a:p>
      </dgm:t>
    </dgm:pt>
    <dgm:pt modelId="{388AE3F1-BF96-427B-A0E4-99C5655FB838}" type="sibTrans" cxnId="{E0132B19-8D9B-4B4C-B0AC-22705B46331B}">
      <dgm:prSet/>
      <dgm:spPr/>
      <dgm:t>
        <a:bodyPr/>
        <a:lstStyle/>
        <a:p>
          <a:endParaRPr lang="en-US"/>
        </a:p>
      </dgm:t>
    </dgm:pt>
    <dgm:pt modelId="{FABD1C40-4E58-4C53-A807-BD2A7EC6A114}">
      <dgm:prSet phldrT="[Text]" custT="1"/>
      <dgm:spPr>
        <a:solidFill>
          <a:srgbClr val="014738"/>
        </a:solidFill>
      </dgm:spPr>
      <dgm:t>
        <a:bodyPr/>
        <a:lstStyle/>
        <a:p>
          <a:pPr algn="just"/>
          <a:r>
            <a:rPr lang="en-US" sz="1400" dirty="0" smtClean="0"/>
            <a:t>What could be causing this:-</a:t>
          </a:r>
        </a:p>
        <a:p>
          <a:pPr algn="just"/>
          <a:r>
            <a:rPr lang="en-US" sz="1400" dirty="0" smtClean="0"/>
            <a:t>Climate Change:- a change in the pattern of weather, and related changes in oceans, land surfaces and ice sheets, occurring over time scales of decades or longer</a:t>
          </a:r>
          <a:endParaRPr lang="en-US" sz="1400" dirty="0"/>
        </a:p>
      </dgm:t>
    </dgm:pt>
    <dgm:pt modelId="{6B84331B-59F0-4241-9ECB-E5469B5A3DA7}" type="parTrans" cxnId="{ABC5BD0B-F6D0-4A18-A53D-B5F577183BB9}">
      <dgm:prSet/>
      <dgm:spPr/>
      <dgm:t>
        <a:bodyPr/>
        <a:lstStyle/>
        <a:p>
          <a:endParaRPr lang="en-US"/>
        </a:p>
      </dgm:t>
    </dgm:pt>
    <dgm:pt modelId="{1D5EF55B-0F6A-46C7-8C83-9179AA2A2D1A}" type="sibTrans" cxnId="{ABC5BD0B-F6D0-4A18-A53D-B5F577183BB9}">
      <dgm:prSet/>
      <dgm:spPr/>
      <dgm:t>
        <a:bodyPr/>
        <a:lstStyle/>
        <a:p>
          <a:endParaRPr lang="en-US"/>
        </a:p>
      </dgm:t>
    </dgm:pt>
    <dgm:pt modelId="{13231A32-0D1E-41EC-A34F-BA21A85C7C85}">
      <dgm:prSet phldrT="[Text]" custT="1"/>
      <dgm:spPr>
        <a:solidFill>
          <a:srgbClr val="014738"/>
        </a:solidFill>
      </dgm:spPr>
      <dgm:t>
        <a:bodyPr/>
        <a:lstStyle/>
        <a:p>
          <a:r>
            <a:rPr lang="en-US" sz="1400" dirty="0" smtClean="0"/>
            <a:t>Key drivers of climate change:-</a:t>
          </a:r>
        </a:p>
        <a:p>
          <a:r>
            <a:rPr lang="en-US" sz="1400" dirty="0" smtClean="0"/>
            <a:t>Greenhouse gases</a:t>
          </a:r>
        </a:p>
        <a:p>
          <a:r>
            <a:rPr lang="en-US" sz="1400" dirty="0" smtClean="0"/>
            <a:t>Aerosol emissions</a:t>
          </a:r>
        </a:p>
        <a:p>
          <a:r>
            <a:rPr lang="en-US" sz="1400" dirty="0" smtClean="0"/>
            <a:t>Land use change</a:t>
          </a:r>
          <a:endParaRPr lang="en-US" sz="1400" dirty="0"/>
        </a:p>
      </dgm:t>
    </dgm:pt>
    <dgm:pt modelId="{3884F134-B1C6-4BBB-A227-2CBC40006C99}" type="parTrans" cxnId="{B6012515-F5A2-469D-84C6-A6403F3735D8}">
      <dgm:prSet/>
      <dgm:spPr/>
      <dgm:t>
        <a:bodyPr/>
        <a:lstStyle/>
        <a:p>
          <a:endParaRPr lang="en-US"/>
        </a:p>
      </dgm:t>
    </dgm:pt>
    <dgm:pt modelId="{305DF13B-5ACB-494F-B6C6-20FD29FC7D27}" type="sibTrans" cxnId="{B6012515-F5A2-469D-84C6-A6403F3735D8}">
      <dgm:prSet/>
      <dgm:spPr/>
      <dgm:t>
        <a:bodyPr/>
        <a:lstStyle/>
        <a:p>
          <a:endParaRPr lang="en-US"/>
        </a:p>
      </dgm:t>
    </dgm:pt>
    <dgm:pt modelId="{9681588F-6E74-4F09-B1CB-6AD7099B9FF2}" type="pres">
      <dgm:prSet presAssocID="{2356F932-3B15-4952-965C-CCC2D795AE0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A691B50-5576-4EEC-BB78-A2B5B8A3FFA5}" type="pres">
      <dgm:prSet presAssocID="{F45B3C14-92A3-4260-A35B-A76901EAE497}" presName="composite" presStyleCnt="0"/>
      <dgm:spPr/>
    </dgm:pt>
    <dgm:pt modelId="{DB224956-ACC1-4916-86F2-E36BB32B525B}" type="pres">
      <dgm:prSet presAssocID="{F45B3C14-92A3-4260-A35B-A76901EAE497}" presName="bentUpArrow1" presStyleLbl="alignImgPlace1" presStyleIdx="0" presStyleCnt="2" custAng="10800000" custScaleX="47401" custScaleY="73438" custLinFactX="1367" custLinFactNeighborX="100000" custLinFactNeighborY="-87072"/>
      <dgm:spPr/>
    </dgm:pt>
    <dgm:pt modelId="{CD729C4D-CE42-440C-88D5-ED3B3C1B9AFC}" type="pres">
      <dgm:prSet presAssocID="{F45B3C14-92A3-4260-A35B-A76901EAE497}" presName="ParentText" presStyleLbl="node1" presStyleIdx="0" presStyleCnt="3" custLinFactNeighborX="-2205" custLinFactNeighborY="-152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474EF-9D2A-41D9-A390-E93E923E0325}" type="pres">
      <dgm:prSet presAssocID="{F45B3C14-92A3-4260-A35B-A76901EAE49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307AE-D49F-4BA7-9655-A7F5348DA29A}" type="pres">
      <dgm:prSet presAssocID="{388AE3F1-BF96-427B-A0E4-99C5655FB838}" presName="sibTrans" presStyleCnt="0"/>
      <dgm:spPr/>
    </dgm:pt>
    <dgm:pt modelId="{B847F556-BD8B-401D-A391-06AEB987A4E1}" type="pres">
      <dgm:prSet presAssocID="{FABD1C40-4E58-4C53-A807-BD2A7EC6A114}" presName="composite" presStyleCnt="0"/>
      <dgm:spPr/>
    </dgm:pt>
    <dgm:pt modelId="{A547A882-A6C7-42C5-8FC1-19239179E22C}" type="pres">
      <dgm:prSet presAssocID="{FABD1C40-4E58-4C53-A807-BD2A7EC6A114}" presName="bentUpArrow1" presStyleLbl="alignImgPlace1" presStyleIdx="1" presStyleCnt="2" custAng="10800000" custScaleX="53043" custScaleY="97885" custLinFactNeighborX="98718" custLinFactNeighborY="-64655"/>
      <dgm:spPr/>
      <dgm:t>
        <a:bodyPr/>
        <a:lstStyle/>
        <a:p>
          <a:endParaRPr lang="en-US"/>
        </a:p>
      </dgm:t>
    </dgm:pt>
    <dgm:pt modelId="{6125443A-3DF8-4566-802E-1255179277B5}" type="pres">
      <dgm:prSet presAssocID="{FABD1C40-4E58-4C53-A807-BD2A7EC6A114}" presName="ParentText" presStyleLbl="node1" presStyleIdx="1" presStyleCnt="3" custScaleY="110795" custLinFactNeighborX="-5940" custLinFactNeighborY="20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B708A-3859-4996-BBC9-C421E0638377}" type="pres">
      <dgm:prSet presAssocID="{FABD1C40-4E58-4C53-A807-BD2A7EC6A114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AB84C-2739-4BF0-AF1B-296A1665706B}" type="pres">
      <dgm:prSet presAssocID="{1D5EF55B-0F6A-46C7-8C83-9179AA2A2D1A}" presName="sibTrans" presStyleCnt="0"/>
      <dgm:spPr/>
    </dgm:pt>
    <dgm:pt modelId="{8A53F576-58C6-47CC-BC0B-7FB045E897AB}" type="pres">
      <dgm:prSet presAssocID="{13231A32-0D1E-41EC-A34F-BA21A85C7C85}" presName="composite" presStyleCnt="0"/>
      <dgm:spPr/>
    </dgm:pt>
    <dgm:pt modelId="{2C3E3FEC-1AB4-4504-90BC-5B4B50A36610}" type="pres">
      <dgm:prSet presAssocID="{13231A32-0D1E-41EC-A34F-BA21A85C7C85}" presName="ParentText" presStyleLbl="node1" presStyleIdx="2" presStyleCnt="3" custScaleY="55454" custLinFactNeighborX="-19854" custLinFactNeighborY="207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132B19-8D9B-4B4C-B0AC-22705B46331B}" srcId="{2356F932-3B15-4952-965C-CCC2D795AE03}" destId="{F45B3C14-92A3-4260-A35B-A76901EAE497}" srcOrd="0" destOrd="0" parTransId="{51D18D15-594E-4C9F-B685-8268DEC1EFFE}" sibTransId="{388AE3F1-BF96-427B-A0E4-99C5655FB838}"/>
    <dgm:cxn modelId="{E175D510-62C3-464D-8663-DABFF6F41590}" type="presOf" srcId="{2356F932-3B15-4952-965C-CCC2D795AE03}" destId="{9681588F-6E74-4F09-B1CB-6AD7099B9FF2}" srcOrd="0" destOrd="0" presId="urn:microsoft.com/office/officeart/2005/8/layout/StepDownProcess"/>
    <dgm:cxn modelId="{E40B4CF8-26F6-4066-904B-E4C6D87C66A2}" type="presOf" srcId="{FABD1C40-4E58-4C53-A807-BD2A7EC6A114}" destId="{6125443A-3DF8-4566-802E-1255179277B5}" srcOrd="0" destOrd="0" presId="urn:microsoft.com/office/officeart/2005/8/layout/StepDownProcess"/>
    <dgm:cxn modelId="{A9086686-376C-468F-AA82-2002A5FC9D48}" type="presOf" srcId="{F45B3C14-92A3-4260-A35B-A76901EAE497}" destId="{CD729C4D-CE42-440C-88D5-ED3B3C1B9AFC}" srcOrd="0" destOrd="0" presId="urn:microsoft.com/office/officeart/2005/8/layout/StepDownProcess"/>
    <dgm:cxn modelId="{AC7A8C9B-384A-4AC2-BB52-03DFA7041999}" type="presOf" srcId="{13231A32-0D1E-41EC-A34F-BA21A85C7C85}" destId="{2C3E3FEC-1AB4-4504-90BC-5B4B50A36610}" srcOrd="0" destOrd="0" presId="urn:microsoft.com/office/officeart/2005/8/layout/StepDownProcess"/>
    <dgm:cxn modelId="{B6012515-F5A2-469D-84C6-A6403F3735D8}" srcId="{2356F932-3B15-4952-965C-CCC2D795AE03}" destId="{13231A32-0D1E-41EC-A34F-BA21A85C7C85}" srcOrd="2" destOrd="0" parTransId="{3884F134-B1C6-4BBB-A227-2CBC40006C99}" sibTransId="{305DF13B-5ACB-494F-B6C6-20FD29FC7D27}"/>
    <dgm:cxn modelId="{ABC5BD0B-F6D0-4A18-A53D-B5F577183BB9}" srcId="{2356F932-3B15-4952-965C-CCC2D795AE03}" destId="{FABD1C40-4E58-4C53-A807-BD2A7EC6A114}" srcOrd="1" destOrd="0" parTransId="{6B84331B-59F0-4241-9ECB-E5469B5A3DA7}" sibTransId="{1D5EF55B-0F6A-46C7-8C83-9179AA2A2D1A}"/>
    <dgm:cxn modelId="{9D1DAEF1-A15E-400D-A884-1CC2F3A16EA1}" type="presParOf" srcId="{9681588F-6E74-4F09-B1CB-6AD7099B9FF2}" destId="{3A691B50-5576-4EEC-BB78-A2B5B8A3FFA5}" srcOrd="0" destOrd="0" presId="urn:microsoft.com/office/officeart/2005/8/layout/StepDownProcess"/>
    <dgm:cxn modelId="{2FF0F29C-7071-4AAC-99AA-7D9792BB5EBA}" type="presParOf" srcId="{3A691B50-5576-4EEC-BB78-A2B5B8A3FFA5}" destId="{DB224956-ACC1-4916-86F2-E36BB32B525B}" srcOrd="0" destOrd="0" presId="urn:microsoft.com/office/officeart/2005/8/layout/StepDownProcess"/>
    <dgm:cxn modelId="{F759F86C-0576-4DC2-A227-8B935DD6E171}" type="presParOf" srcId="{3A691B50-5576-4EEC-BB78-A2B5B8A3FFA5}" destId="{CD729C4D-CE42-440C-88D5-ED3B3C1B9AFC}" srcOrd="1" destOrd="0" presId="urn:microsoft.com/office/officeart/2005/8/layout/StepDownProcess"/>
    <dgm:cxn modelId="{6D657E26-508B-452E-A06F-9C29BE12AB39}" type="presParOf" srcId="{3A691B50-5576-4EEC-BB78-A2B5B8A3FFA5}" destId="{560474EF-9D2A-41D9-A390-E93E923E0325}" srcOrd="2" destOrd="0" presId="urn:microsoft.com/office/officeart/2005/8/layout/StepDownProcess"/>
    <dgm:cxn modelId="{ECE76A1C-D701-4AF6-BD16-02F28DEDC5C6}" type="presParOf" srcId="{9681588F-6E74-4F09-B1CB-6AD7099B9FF2}" destId="{2C0307AE-D49F-4BA7-9655-A7F5348DA29A}" srcOrd="1" destOrd="0" presId="urn:microsoft.com/office/officeart/2005/8/layout/StepDownProcess"/>
    <dgm:cxn modelId="{C673C59B-4DD8-49B7-AFDE-401888F9CF7A}" type="presParOf" srcId="{9681588F-6E74-4F09-B1CB-6AD7099B9FF2}" destId="{B847F556-BD8B-401D-A391-06AEB987A4E1}" srcOrd="2" destOrd="0" presId="urn:microsoft.com/office/officeart/2005/8/layout/StepDownProcess"/>
    <dgm:cxn modelId="{321F0591-9712-4A02-B6EC-323DE902EFCB}" type="presParOf" srcId="{B847F556-BD8B-401D-A391-06AEB987A4E1}" destId="{A547A882-A6C7-42C5-8FC1-19239179E22C}" srcOrd="0" destOrd="0" presId="urn:microsoft.com/office/officeart/2005/8/layout/StepDownProcess"/>
    <dgm:cxn modelId="{E4E7DAD3-1A9F-4B59-A37D-6690B9E1C063}" type="presParOf" srcId="{B847F556-BD8B-401D-A391-06AEB987A4E1}" destId="{6125443A-3DF8-4566-802E-1255179277B5}" srcOrd="1" destOrd="0" presId="urn:microsoft.com/office/officeart/2005/8/layout/StepDownProcess"/>
    <dgm:cxn modelId="{AC30917F-4913-44E8-A079-227C1C0AC2FA}" type="presParOf" srcId="{B847F556-BD8B-401D-A391-06AEB987A4E1}" destId="{472B708A-3859-4996-BBC9-C421E0638377}" srcOrd="2" destOrd="0" presId="urn:microsoft.com/office/officeart/2005/8/layout/StepDownProcess"/>
    <dgm:cxn modelId="{8AD95AE8-2F6C-4BEB-BFE6-742A2AF0D744}" type="presParOf" srcId="{9681588F-6E74-4F09-B1CB-6AD7099B9FF2}" destId="{0DDAB84C-2739-4BF0-AF1B-296A1665706B}" srcOrd="3" destOrd="0" presId="urn:microsoft.com/office/officeart/2005/8/layout/StepDownProcess"/>
    <dgm:cxn modelId="{62245289-BE3F-46FA-8157-8C30F97A3561}" type="presParOf" srcId="{9681588F-6E74-4F09-B1CB-6AD7099B9FF2}" destId="{8A53F576-58C6-47CC-BC0B-7FB045E897AB}" srcOrd="4" destOrd="0" presId="urn:microsoft.com/office/officeart/2005/8/layout/StepDownProcess"/>
    <dgm:cxn modelId="{7EFD78C3-183B-44BA-A96C-00E4595DF391}" type="presParOf" srcId="{8A53F576-58C6-47CC-BC0B-7FB045E897AB}" destId="{2C3E3FEC-1AB4-4504-90BC-5B4B50A3661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782B7-E8F9-40FE-90A2-8BC2E03F3CE0}">
      <dsp:nvSpPr>
        <dsp:cNvPr id="0" name=""/>
        <dsp:cNvSpPr/>
      </dsp:nvSpPr>
      <dsp:spPr>
        <a:xfrm rot="5400000">
          <a:off x="-430689" y="831709"/>
          <a:ext cx="2871263" cy="2009884"/>
        </a:xfrm>
        <a:prstGeom prst="chevron">
          <a:avLst/>
        </a:prstGeom>
        <a:solidFill>
          <a:srgbClr val="014738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Who are we</a:t>
          </a:r>
          <a:endParaRPr lang="en-US" sz="2800" kern="1200" dirty="0"/>
        </a:p>
      </dsp:txBody>
      <dsp:txXfrm rot="-5400000">
        <a:off x="1" y="1405961"/>
        <a:ext cx="2009884" cy="861379"/>
      </dsp:txXfrm>
    </dsp:sp>
    <dsp:sp modelId="{8639A1AB-DB39-422B-B70D-FE5BC92418FA}">
      <dsp:nvSpPr>
        <dsp:cNvPr id="0" name=""/>
        <dsp:cNvSpPr/>
      </dsp:nvSpPr>
      <dsp:spPr>
        <a:xfrm rot="5400000">
          <a:off x="3761210" y="-1724877"/>
          <a:ext cx="2615462" cy="6118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000000"/>
              </a:solidFill>
            </a:rPr>
            <a:t>SWAT Analytics Consultancy is a team of young individuals with vast experience in data science. The team members have consistently provided reliable support services and consultancy to a wide variety of corporates in the capacity of a business partner or consultant. We endeavor to offer business solutions ethically and build long-term relationships with our clients.</a:t>
          </a:r>
          <a:endParaRPr lang="en-US" sz="1700" kern="1200" dirty="0">
            <a:solidFill>
              <a:srgbClr val="000000"/>
            </a:solidFill>
          </a:endParaRPr>
        </a:p>
      </dsp:txBody>
      <dsp:txXfrm rot="-5400000">
        <a:off x="2009884" y="154125"/>
        <a:ext cx="5990439" cy="2360110"/>
      </dsp:txXfrm>
    </dsp:sp>
    <dsp:sp modelId="{3945731D-DDD7-4B0F-90DA-245DEE58839E}">
      <dsp:nvSpPr>
        <dsp:cNvPr id="0" name=""/>
        <dsp:cNvSpPr/>
      </dsp:nvSpPr>
      <dsp:spPr>
        <a:xfrm rot="5400000">
          <a:off x="-430689" y="3442710"/>
          <a:ext cx="2871263" cy="2009884"/>
        </a:xfrm>
        <a:prstGeom prst="chevron">
          <a:avLst/>
        </a:prstGeom>
        <a:solidFill>
          <a:srgbClr val="014738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Who is working on the current task?</a:t>
          </a:r>
          <a:endParaRPr lang="en-US" sz="2400" kern="1200" dirty="0"/>
        </a:p>
      </dsp:txBody>
      <dsp:txXfrm rot="-5400000">
        <a:off x="1" y="4016962"/>
        <a:ext cx="2009884" cy="861379"/>
      </dsp:txXfrm>
    </dsp:sp>
    <dsp:sp modelId="{8245C380-0B3D-4AD3-A4EA-6D8FCA87C438}">
      <dsp:nvSpPr>
        <dsp:cNvPr id="0" name=""/>
        <dsp:cNvSpPr/>
      </dsp:nvSpPr>
      <dsp:spPr>
        <a:xfrm rot="5400000">
          <a:off x="3130839" y="1891066"/>
          <a:ext cx="1866321" cy="41082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000000"/>
              </a:solidFill>
            </a:rPr>
            <a:t>Emmanuel </a:t>
          </a:r>
          <a:r>
            <a:rPr lang="en-US" sz="1700" kern="1200" dirty="0" err="1" smtClean="0">
              <a:solidFill>
                <a:srgbClr val="000000"/>
              </a:solidFill>
            </a:rPr>
            <a:t>Okoro</a:t>
          </a:r>
          <a:endParaRPr lang="en-US" sz="1700" kern="1200" dirty="0">
            <a:solidFill>
              <a:srgbClr val="0000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000000"/>
              </a:solidFill>
            </a:rPr>
            <a:t>Jacqueline </a:t>
          </a:r>
          <a:r>
            <a:rPr lang="en-US" sz="1700" kern="1200" dirty="0" err="1" smtClean="0">
              <a:solidFill>
                <a:srgbClr val="000000"/>
              </a:solidFill>
            </a:rPr>
            <a:t>Wang’ombe</a:t>
          </a:r>
          <a:endParaRPr lang="en-US" sz="1700" kern="1200" dirty="0" smtClean="0">
            <a:solidFill>
              <a:srgbClr val="0000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000000"/>
              </a:solidFill>
            </a:rPr>
            <a:t>Jack  </a:t>
          </a:r>
          <a:r>
            <a:rPr lang="en-US" sz="1700" kern="1200" dirty="0" err="1" smtClean="0">
              <a:solidFill>
                <a:srgbClr val="000000"/>
              </a:solidFill>
            </a:rPr>
            <a:t>Kamire</a:t>
          </a:r>
          <a:endParaRPr lang="en-US" sz="1700" kern="1200" dirty="0" smtClean="0">
            <a:solidFill>
              <a:srgbClr val="0000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000000"/>
              </a:solidFill>
            </a:rPr>
            <a:t>Titus Olang</a:t>
          </a:r>
          <a:endParaRPr lang="en-US" sz="1700" kern="1200" dirty="0" smtClean="0">
            <a:solidFill>
              <a:srgbClr val="00000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rgbClr val="000000"/>
              </a:solidFill>
            </a:rPr>
            <a:t>Winfred </a:t>
          </a:r>
          <a:r>
            <a:rPr lang="en-US" sz="1700" kern="1200" dirty="0" err="1" smtClean="0">
              <a:solidFill>
                <a:srgbClr val="000000"/>
              </a:solidFill>
            </a:rPr>
            <a:t>Mutinda</a:t>
          </a:r>
          <a:endParaRPr lang="en-US" sz="1700" kern="1200" dirty="0">
            <a:solidFill>
              <a:srgbClr val="000000"/>
            </a:solidFill>
          </a:endParaRPr>
        </a:p>
      </dsp:txBody>
      <dsp:txXfrm rot="-5400000">
        <a:off x="2009884" y="3103127"/>
        <a:ext cx="4017125" cy="168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24956-ACC1-4916-86F2-E36BB32B525B}">
      <dsp:nvSpPr>
        <dsp:cNvPr id="0" name=""/>
        <dsp:cNvSpPr/>
      </dsp:nvSpPr>
      <dsp:spPr>
        <a:xfrm rot="16200000">
          <a:off x="2859366" y="1024190"/>
          <a:ext cx="1290237" cy="9481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29C4D-CE42-440C-88D5-ED3B3C1B9AFC}">
      <dsp:nvSpPr>
        <dsp:cNvPr id="0" name=""/>
        <dsp:cNvSpPr/>
      </dsp:nvSpPr>
      <dsp:spPr>
        <a:xfrm>
          <a:off x="67824" y="0"/>
          <a:ext cx="2957596" cy="2070221"/>
        </a:xfrm>
        <a:prstGeom prst="roundRect">
          <a:avLst>
            <a:gd name="adj" fmla="val 16670"/>
          </a:avLst>
        </a:prstGeom>
        <a:solidFill>
          <a:srgbClr val="0147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Have you notice any of the following occurrences:-</a:t>
          </a: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 Hotter Temperatures</a:t>
          </a: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More Severe </a:t>
          </a:r>
          <a:r>
            <a:rPr lang="en-US" sz="1400" kern="1200" dirty="0" smtClean="0"/>
            <a:t>Storms</a:t>
          </a: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Increased drought</a:t>
          </a: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 Changes in rainfall patterns</a:t>
          </a:r>
          <a:endParaRPr lang="en-US" sz="1300" kern="1200" dirty="0"/>
        </a:p>
      </dsp:txBody>
      <dsp:txXfrm>
        <a:off x="168902" y="101078"/>
        <a:ext cx="2755440" cy="1868065"/>
      </dsp:txXfrm>
    </dsp:sp>
    <dsp:sp modelId="{560474EF-9D2A-41D9-A390-E93E923E0325}">
      <dsp:nvSpPr>
        <dsp:cNvPr id="0" name=""/>
        <dsp:cNvSpPr/>
      </dsp:nvSpPr>
      <dsp:spPr>
        <a:xfrm>
          <a:off x="3090636" y="277804"/>
          <a:ext cx="2151074" cy="1673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7A882-A6C7-42C5-8FC1-19239179E22C}">
      <dsp:nvSpPr>
        <dsp:cNvPr id="0" name=""/>
        <dsp:cNvSpPr/>
      </dsp:nvSpPr>
      <dsp:spPr>
        <a:xfrm rot="16200000">
          <a:off x="5043788" y="3565558"/>
          <a:ext cx="1719748" cy="10609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443A-3DF8-4566-802E-1255179277B5}">
      <dsp:nvSpPr>
        <dsp:cNvPr id="0" name=""/>
        <dsp:cNvSpPr/>
      </dsp:nvSpPr>
      <dsp:spPr>
        <a:xfrm>
          <a:off x="2409520" y="2214180"/>
          <a:ext cx="2957596" cy="2293702"/>
        </a:xfrm>
        <a:prstGeom prst="roundRect">
          <a:avLst>
            <a:gd name="adj" fmla="val 16670"/>
          </a:avLst>
        </a:prstGeom>
        <a:solidFill>
          <a:srgbClr val="0147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What could be causing this:-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Climate Change:- a change in the pattern of weather, and related changes in oceans, land surfaces and ice sheets, occurring over time scales of decades or longer</a:t>
          </a:r>
          <a:endParaRPr lang="en-US" sz="1400" kern="1200" dirty="0"/>
        </a:p>
      </dsp:txBody>
      <dsp:txXfrm>
        <a:off x="2521509" y="2326169"/>
        <a:ext cx="2733618" cy="2069724"/>
      </dsp:txXfrm>
    </dsp:sp>
    <dsp:sp modelId="{472B708A-3859-4996-BBC9-C421E0638377}">
      <dsp:nvSpPr>
        <dsp:cNvPr id="0" name=""/>
        <dsp:cNvSpPr/>
      </dsp:nvSpPr>
      <dsp:spPr>
        <a:xfrm>
          <a:off x="5542798" y="2481751"/>
          <a:ext cx="2151074" cy="1673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E3FEC-1AB4-4504-90BC-5B4B50A36610}">
      <dsp:nvSpPr>
        <dsp:cNvPr id="0" name=""/>
        <dsp:cNvSpPr/>
      </dsp:nvSpPr>
      <dsp:spPr>
        <a:xfrm>
          <a:off x="4450162" y="5020491"/>
          <a:ext cx="2957596" cy="1148020"/>
        </a:xfrm>
        <a:prstGeom prst="roundRect">
          <a:avLst>
            <a:gd name="adj" fmla="val 16670"/>
          </a:avLst>
        </a:prstGeom>
        <a:solidFill>
          <a:srgbClr val="0147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Key drivers of climate change:-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Greenhouse gases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Aerosol emissions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Land use change</a:t>
          </a:r>
          <a:endParaRPr lang="en-US" sz="1400" kern="1200" dirty="0"/>
        </a:p>
      </dsp:txBody>
      <dsp:txXfrm>
        <a:off x="4506214" y="5076543"/>
        <a:ext cx="2845492" cy="103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971812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Breakout Quot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1646490" y="6413088"/>
            <a:ext cx="494000" cy="365200"/>
          </a:xfrm>
          <a:prstGeom prst="rect">
            <a:avLst/>
          </a:prstGeom>
          <a:noFill/>
          <a:ln>
            <a:noFill/>
          </a:ln>
        </p:spPr>
        <p:txBody>
          <a:bodyPr wrap="square" lIns="111725" tIns="111725" rIns="111725" bIns="111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3345600" y="2006433"/>
            <a:ext cx="5500800" cy="3101200"/>
          </a:xfrm>
          <a:prstGeom prst="rect">
            <a:avLst/>
          </a:prstGeom>
        </p:spPr>
        <p:txBody>
          <a:bodyPr wrap="square" lIns="78575" tIns="78575" rIns="78575" bIns="7857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1pPr>
            <a:lvl2pPr lvl="1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2pPr>
            <a:lvl3pPr lvl="2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3pPr>
            <a:lvl4pPr lvl="3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4pPr>
            <a:lvl5pPr lvl="4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5pPr>
            <a:lvl6pPr lvl="5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6pPr>
            <a:lvl7pPr lvl="6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7pPr>
            <a:lvl8pPr lvl="7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8pPr>
            <a:lvl9pPr lvl="8" algn="ctr" rtl="0">
              <a:lnSpc>
                <a:spcPct val="100000"/>
              </a:lnSpc>
              <a:spcBef>
                <a:spcPts val="0"/>
              </a:spcBef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pic" idx="2"/>
          </p:nvPr>
        </p:nvSpPr>
        <p:spPr>
          <a:xfrm>
            <a:off x="0" y="0"/>
            <a:ext cx="59136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1909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565557" y="1529739"/>
            <a:ext cx="5626441" cy="456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4999">
              <a:srgbClr val="F0EBD5"/>
            </a:gs>
            <a:gs pos="100000">
              <a:srgbClr val="D1C39F"/>
            </a:gs>
          </a:gsLst>
          <a:lin ang="4200000" scaled="0"/>
          <a:tileRect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646490" y="6413088"/>
            <a:ext cx="494000" cy="365200"/>
          </a:xfrm>
          <a:prstGeom prst="rect">
            <a:avLst/>
          </a:prstGeom>
          <a:noFill/>
          <a:ln>
            <a:noFill/>
          </a:ln>
        </p:spPr>
        <p:txBody>
          <a:bodyPr wrap="square" lIns="111725" tIns="111725" rIns="111725" bIns="111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09600" y="-1"/>
            <a:ext cx="10972800" cy="1417600"/>
          </a:xfrm>
          <a:prstGeom prst="rect">
            <a:avLst/>
          </a:prstGeom>
          <a:noFill/>
          <a:ln>
            <a:noFill/>
          </a:ln>
        </p:spPr>
        <p:txBody>
          <a:bodyPr wrap="square" lIns="78575" tIns="78575" rIns="78575" bIns="7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2800" cy="5258000"/>
          </a:xfrm>
          <a:prstGeom prst="rect">
            <a:avLst/>
          </a:prstGeom>
          <a:noFill/>
          <a:ln>
            <a:noFill/>
          </a:ln>
        </p:spPr>
        <p:txBody>
          <a:bodyPr wrap="square" lIns="78575" tIns="78575" rIns="78575" bIns="78575" anchor="t" anchorCtr="0"/>
          <a:lstStyle>
            <a:lvl1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0" y="0"/>
            <a:ext cx="5943600" cy="19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n-US" sz="4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019800" y="1524000"/>
            <a:ext cx="61722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lang="en-US"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187"/>
          <p:cNvSpPr txBox="1"/>
          <p:nvPr/>
        </p:nvSpPr>
        <p:spPr>
          <a:xfrm>
            <a:off x="6553200" y="6138300"/>
            <a:ext cx="28194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March 2022</a:t>
            </a:r>
          </a:p>
        </p:txBody>
      </p:sp>
      <p:sp>
        <p:nvSpPr>
          <p:cNvPr id="17" name="Shape 182"/>
          <p:cNvSpPr txBox="1"/>
          <p:nvPr/>
        </p:nvSpPr>
        <p:spPr>
          <a:xfrm>
            <a:off x="6096000" y="381000"/>
            <a:ext cx="5608379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n-US" sz="4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572000"/>
            <a:ext cx="12192000" cy="19050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Presented by : SWAT Analytics  Company</a:t>
            </a:r>
          </a:p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b="1" dirty="0" smtClean="0"/>
              <a:t>	</a:t>
            </a:r>
            <a:r>
              <a:rPr lang="en-US" sz="3200" b="1" dirty="0" smtClean="0"/>
              <a:t> Climate Change Belief Analysis</a:t>
            </a:r>
          </a:p>
          <a:p>
            <a:pPr fontAlgn="base"/>
            <a:endParaRPr lang="en-US" sz="1800" b="1" dirty="0" smtClean="0"/>
          </a:p>
          <a:p>
            <a:r>
              <a:rPr lang="en-US" dirty="0" smtClean="0"/>
              <a:t>	</a:t>
            </a:r>
            <a:endParaRPr lang="en-US" sz="1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0" y="2209800"/>
            <a:ext cx="4038600" cy="2362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8956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Data visualization for our categories using Word Cloud.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Pro &amp; News Climate Ch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81000"/>
            <a:ext cx="8153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Engineering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066800"/>
          <a:ext cx="11582400" cy="5638800"/>
        </p:xfrm>
        <a:graphic>
          <a:graphicData uri="http://schemas.openxmlformats.org/drawingml/2006/table">
            <a:tbl>
              <a:tblPr/>
              <a:tblGrid>
                <a:gridCol w="1158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baseline="0" dirty="0" smtClean="0"/>
                        <a:t> Removing Noise: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/>
                        <a:t>        Remove Web-</a:t>
                      </a:r>
                      <a:r>
                        <a:rPr lang="en-US" baseline="0" dirty="0" err="1" smtClean="0"/>
                        <a:t>urls</a:t>
                      </a:r>
                      <a:r>
                        <a:rPr lang="en-US" baseline="0" dirty="0" smtClean="0"/>
                        <a:t>, Words starting with # and @, Making all text lowercase and punctuation.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baseline="0" dirty="0" smtClean="0"/>
                        <a:t> Tokenization:  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Splitting up a larger body of text into smaller lines, words or even creating words for a non-English language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baseline="0" dirty="0" smtClean="0"/>
                        <a:t> Stemming: </a:t>
                      </a:r>
                    </a:p>
                    <a:p>
                      <a:pPr marL="342900" indent="-342900">
                        <a:buFont typeface="Wingdings" pitchFamily="2" charset="2"/>
                        <a:buNone/>
                      </a:pPr>
                      <a:r>
                        <a:rPr lang="en-US" baseline="0" dirty="0" smtClean="0"/>
                        <a:t>        P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rocess of reducing inflection in words to their root forms such as mapping a group of words to the same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stem even if the stem itself is not a valid word in the language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baseline="0" dirty="0" smtClean="0"/>
                        <a:t> Lemmatization: </a:t>
                      </a:r>
                    </a:p>
                    <a:p>
                      <a:pPr marL="342900" indent="-342900">
                        <a:buFont typeface="Wingdings" pitchFamily="2" charset="2"/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Process of grouping together the different inflected forms of a word so they can be analyzed as a single item.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baseline="0" dirty="0" smtClean="0"/>
                        <a:t> Removing </a:t>
                      </a:r>
                      <a:r>
                        <a:rPr lang="en-US" baseline="0" dirty="0" err="1" smtClean="0"/>
                        <a:t>stopwords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342900" indent="-342900">
                        <a:buFont typeface="Wingdings" pitchFamily="2" charset="2"/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Stopwords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are the English words which does not add much meaning to a sentence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baseline="0" dirty="0" smtClean="0"/>
                        <a:t>Bag of words</a:t>
                      </a:r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Method to extract features from text documents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baseline="0" dirty="0" err="1" smtClean="0"/>
                        <a:t>Resampling</a:t>
                      </a:r>
                      <a:r>
                        <a:rPr lang="en-US" baseline="0" dirty="0" smtClean="0"/>
                        <a:t> :</a:t>
                      </a:r>
                    </a:p>
                    <a:p>
                      <a:pPr marL="342900" indent="-342900">
                        <a:buFont typeface="Wingdings" pitchFamily="2" charset="2"/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Font typeface="Wingdings" pitchFamily="2" charset="2"/>
                        <a:buNone/>
                      </a:pPr>
                      <a:r>
                        <a:rPr lang="en-US" sz="14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Downsampling</a:t>
                      </a:r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the majority class</a:t>
                      </a:r>
                      <a:r>
                        <a:rPr lang="en-US" sz="14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Upsampling</a:t>
                      </a:r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the minority class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147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Engineering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 descr="Downsampled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5485715" cy="4267200"/>
          </a:xfrm>
          <a:prstGeom prst="rect">
            <a:avLst/>
          </a:prstGeom>
        </p:spPr>
      </p:pic>
      <p:pic>
        <p:nvPicPr>
          <p:cNvPr id="9" name="Picture 8" descr="upsampled 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990600"/>
            <a:ext cx="5867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Modeling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1219200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following classification models  were used: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Logistic regression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Performance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12192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F1_Score </a:t>
            </a:r>
            <a:r>
              <a:rPr lang="en-US" sz="2000" b="1" i="1" dirty="0" smtClean="0"/>
              <a:t>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It is the harmonic mean between precision and recall and it measures a test’s accuracy by telling you how many instances it classifies correctly.</a:t>
            </a:r>
            <a:br>
              <a:rPr lang="en-US" sz="2000" b="1" dirty="0" smtClean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122687062"/>
              </p:ext>
            </p:extLst>
          </p:nvPr>
        </p:nvGraphicFramePr>
        <p:xfrm>
          <a:off x="2032000" y="719666"/>
          <a:ext cx="8128000" cy="5909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87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3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Outline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oogle Shape;340;p38"/>
          <p:cNvGrpSpPr/>
          <p:nvPr/>
        </p:nvGrpSpPr>
        <p:grpSpPr>
          <a:xfrm>
            <a:off x="916054" y="1852375"/>
            <a:ext cx="4771454" cy="491393"/>
            <a:chOff x="1048496" y="1343675"/>
            <a:chExt cx="4771454" cy="491393"/>
          </a:xfrm>
          <a:solidFill>
            <a:srgbClr val="014738"/>
          </a:solidFill>
        </p:grpSpPr>
        <p:sp>
          <p:nvSpPr>
            <p:cNvPr id="41" name="Google Shape;341;p38"/>
            <p:cNvSpPr/>
            <p:nvPr/>
          </p:nvSpPr>
          <p:spPr>
            <a:xfrm>
              <a:off x="1256650" y="1343675"/>
              <a:ext cx="4563300" cy="48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Introduction</a:t>
              </a:r>
              <a:endParaRPr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" name="Google Shape;342;p38"/>
            <p:cNvSpPr/>
            <p:nvPr/>
          </p:nvSpPr>
          <p:spPr>
            <a:xfrm>
              <a:off x="1048496" y="1345168"/>
              <a:ext cx="489900" cy="489900"/>
            </a:xfrm>
            <a:prstGeom prst="ellipse">
              <a:avLst/>
            </a:prstGeom>
            <a:grp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1</a:t>
              </a:r>
              <a:endParaRPr sz="2000" b="1" i="0" u="none" strike="noStrike" cap="none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" name="Google Shape;343;p38"/>
          <p:cNvGrpSpPr/>
          <p:nvPr/>
        </p:nvGrpSpPr>
        <p:grpSpPr>
          <a:xfrm>
            <a:off x="916054" y="2580876"/>
            <a:ext cx="4798947" cy="491402"/>
            <a:chOff x="1048496" y="1925898"/>
            <a:chExt cx="4798947" cy="491402"/>
          </a:xfrm>
          <a:solidFill>
            <a:srgbClr val="014738"/>
          </a:solidFill>
        </p:grpSpPr>
        <p:sp>
          <p:nvSpPr>
            <p:cNvPr id="44" name="Google Shape;344;p38"/>
            <p:cNvSpPr/>
            <p:nvPr/>
          </p:nvSpPr>
          <p:spPr>
            <a:xfrm>
              <a:off x="1284143" y="1927400"/>
              <a:ext cx="4563300" cy="48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smtClean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Problem Statement</a:t>
              </a:r>
              <a:endParaRPr sz="2000" b="1" dirty="0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" name="Google Shape;345;p38"/>
            <p:cNvSpPr/>
            <p:nvPr/>
          </p:nvSpPr>
          <p:spPr>
            <a:xfrm>
              <a:off x="1048496" y="1925898"/>
              <a:ext cx="489900" cy="489900"/>
            </a:xfrm>
            <a:prstGeom prst="ellipse">
              <a:avLst/>
            </a:prstGeom>
            <a:grp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2</a:t>
              </a:r>
              <a:endParaRPr sz="2000" b="1" i="0" u="none" strike="noStrike" cap="none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" name="Google Shape;346;p38"/>
          <p:cNvGrpSpPr/>
          <p:nvPr/>
        </p:nvGrpSpPr>
        <p:grpSpPr>
          <a:xfrm>
            <a:off x="916054" y="3309387"/>
            <a:ext cx="4798946" cy="491398"/>
            <a:chOff x="1048496" y="2582827"/>
            <a:chExt cx="4798946" cy="491398"/>
          </a:xfrm>
          <a:solidFill>
            <a:srgbClr val="014738"/>
          </a:solidFill>
        </p:grpSpPr>
        <p:sp>
          <p:nvSpPr>
            <p:cNvPr id="47" name="Google Shape;347;p38"/>
            <p:cNvSpPr/>
            <p:nvPr/>
          </p:nvSpPr>
          <p:spPr>
            <a:xfrm>
              <a:off x="1284143" y="2584325"/>
              <a:ext cx="4563300" cy="48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457200"/>
              <a:r>
                <a:rPr lang="en-US" sz="2000" b="1" dirty="0" smtClean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Data</a:t>
              </a:r>
              <a:endParaRPr lang="en-US" sz="2000" b="1" dirty="0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" name="Google Shape;348;p38"/>
            <p:cNvSpPr/>
            <p:nvPr/>
          </p:nvSpPr>
          <p:spPr>
            <a:xfrm>
              <a:off x="1048496" y="2582827"/>
              <a:ext cx="489900" cy="489900"/>
            </a:xfrm>
            <a:prstGeom prst="ellipse">
              <a:avLst/>
            </a:prstGeom>
            <a:grpFill/>
            <a:ln w="254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3</a:t>
              </a:r>
              <a:endParaRPr sz="2000" b="1" i="0" u="none" strike="noStrike" cap="none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" name="Google Shape;349;p38"/>
          <p:cNvGrpSpPr/>
          <p:nvPr/>
        </p:nvGrpSpPr>
        <p:grpSpPr>
          <a:xfrm>
            <a:off x="916054" y="4037893"/>
            <a:ext cx="4771454" cy="491393"/>
            <a:chOff x="1048496" y="3315957"/>
            <a:chExt cx="4771454" cy="491393"/>
          </a:xfrm>
          <a:solidFill>
            <a:srgbClr val="014738"/>
          </a:solidFill>
        </p:grpSpPr>
        <p:sp>
          <p:nvSpPr>
            <p:cNvPr id="50" name="Google Shape;350;p38"/>
            <p:cNvSpPr/>
            <p:nvPr/>
          </p:nvSpPr>
          <p:spPr>
            <a:xfrm>
              <a:off x="1256650" y="3317450"/>
              <a:ext cx="4563300" cy="48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457200"/>
              <a:r>
                <a:rPr lang="en-US" sz="2000" b="1" dirty="0" smtClean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Explanatory Data Analysis</a:t>
              </a:r>
              <a:endParaRPr sz="2000" b="1" dirty="0"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" name="Google Shape;351;p38"/>
            <p:cNvSpPr/>
            <p:nvPr/>
          </p:nvSpPr>
          <p:spPr>
            <a:xfrm>
              <a:off x="1048496" y="3315957"/>
              <a:ext cx="489900" cy="489900"/>
            </a:xfrm>
            <a:prstGeom prst="ellipse">
              <a:avLst/>
            </a:prstGeom>
            <a:grp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4</a:t>
              </a:r>
              <a:endParaRPr sz="2000" b="1" i="0" u="none" strike="noStrike" cap="none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" name="Google Shape;352;p38"/>
          <p:cNvGrpSpPr/>
          <p:nvPr/>
        </p:nvGrpSpPr>
        <p:grpSpPr>
          <a:xfrm>
            <a:off x="916054" y="4766394"/>
            <a:ext cx="4771454" cy="491406"/>
            <a:chOff x="1048496" y="4029094"/>
            <a:chExt cx="4771454" cy="491406"/>
          </a:xfrm>
          <a:solidFill>
            <a:srgbClr val="014738"/>
          </a:solidFill>
        </p:grpSpPr>
        <p:sp>
          <p:nvSpPr>
            <p:cNvPr id="53" name="Google Shape;353;p38"/>
            <p:cNvSpPr/>
            <p:nvPr/>
          </p:nvSpPr>
          <p:spPr>
            <a:xfrm>
              <a:off x="1256650" y="4030600"/>
              <a:ext cx="4563300" cy="48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Data Engineering</a:t>
              </a:r>
              <a:endParaRPr sz="2000" b="1" dirty="0"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" name="Google Shape;354;p38"/>
            <p:cNvSpPr/>
            <p:nvPr/>
          </p:nvSpPr>
          <p:spPr>
            <a:xfrm>
              <a:off x="1048496" y="4029094"/>
              <a:ext cx="489900" cy="489900"/>
            </a:xfrm>
            <a:prstGeom prst="ellipse">
              <a:avLst/>
            </a:prstGeom>
            <a:grp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5</a:t>
              </a:r>
              <a:endParaRPr sz="2000" b="1" i="0" u="none" strike="noStrike" cap="none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oogle Shape;340;p38"/>
          <p:cNvGrpSpPr/>
          <p:nvPr/>
        </p:nvGrpSpPr>
        <p:grpSpPr>
          <a:xfrm>
            <a:off x="933360" y="5462255"/>
            <a:ext cx="4771454" cy="491393"/>
            <a:chOff x="1048496" y="1343675"/>
            <a:chExt cx="4771454" cy="491393"/>
          </a:xfrm>
          <a:solidFill>
            <a:srgbClr val="014738"/>
          </a:solidFill>
        </p:grpSpPr>
        <p:sp>
          <p:nvSpPr>
            <p:cNvPr id="56" name="Google Shape;341;p38"/>
            <p:cNvSpPr/>
            <p:nvPr/>
          </p:nvSpPr>
          <p:spPr>
            <a:xfrm>
              <a:off x="1256650" y="1343675"/>
              <a:ext cx="4563300" cy="48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Modeling</a:t>
              </a:r>
              <a:endParaRPr sz="2000" b="1" dirty="0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342;p38"/>
            <p:cNvSpPr/>
            <p:nvPr/>
          </p:nvSpPr>
          <p:spPr>
            <a:xfrm>
              <a:off x="1048496" y="1345168"/>
              <a:ext cx="489900" cy="489900"/>
            </a:xfrm>
            <a:prstGeom prst="ellipse">
              <a:avLst/>
            </a:prstGeom>
            <a:grp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6</a:t>
              </a:r>
              <a:endParaRPr sz="2000" b="1" i="0" u="none" strike="noStrike" cap="none" dirty="0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536242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7" y="243798"/>
            <a:ext cx="5467173" cy="6706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0" name="Google Shape;340;p38"/>
          <p:cNvGrpSpPr/>
          <p:nvPr/>
        </p:nvGrpSpPr>
        <p:grpSpPr>
          <a:xfrm>
            <a:off x="0" y="228600"/>
            <a:ext cx="12192000" cy="489900"/>
            <a:chOff x="1048496" y="1343675"/>
            <a:chExt cx="4771454" cy="489900"/>
          </a:xfrm>
        </p:grpSpPr>
        <p:sp>
          <p:nvSpPr>
            <p:cNvPr id="41" name="Google Shape;341;p38"/>
            <p:cNvSpPr/>
            <p:nvPr/>
          </p:nvSpPr>
          <p:spPr>
            <a:xfrm>
              <a:off x="1256650" y="1343675"/>
              <a:ext cx="4563300" cy="489900"/>
            </a:xfrm>
            <a:prstGeom prst="rect">
              <a:avLst/>
            </a:prstGeom>
            <a:solidFill>
              <a:srgbClr val="014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Introduction</a:t>
              </a:r>
              <a:endParaRPr sz="2000" dirty="0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" name="Google Shape;342;p38"/>
            <p:cNvSpPr/>
            <p:nvPr/>
          </p:nvSpPr>
          <p:spPr>
            <a:xfrm>
              <a:off x="1048496" y="1345168"/>
              <a:ext cx="417502" cy="455708"/>
            </a:xfrm>
            <a:prstGeom prst="ellipse">
              <a:avLst/>
            </a:prstGeom>
            <a:solidFill>
              <a:srgbClr val="014738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Lato" panose="020B0604020202020204" charset="0"/>
                  <a:ea typeface="Montserrat"/>
                  <a:cs typeface="Montserrat"/>
                  <a:sym typeface="Montserrat"/>
                </a:rPr>
                <a:t>1</a:t>
              </a:r>
              <a:endParaRPr sz="2000" b="1" i="0" u="none" strike="noStrike" cap="none">
                <a:solidFill>
                  <a:schemeClr val="lt1"/>
                </a:solidFill>
                <a:latin typeface="Lato" panose="020B0604020202020204" charset="0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4" name="Picture 23" descr="NASA p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685801"/>
            <a:ext cx="4953000" cy="4038600"/>
          </a:xfrm>
          <a:prstGeom prst="cloudCallou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3060465"/>
              </p:ext>
            </p:extLst>
          </p:nvPr>
        </p:nvGraphicFramePr>
        <p:xfrm>
          <a:off x="642621" y="685801"/>
          <a:ext cx="8128000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8076794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Problem </a:t>
            </a:r>
            <a:r>
              <a:rPr lang="en-GB" sz="2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Statement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26" y="1828800"/>
            <a:ext cx="50234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 problem:-</a:t>
            </a:r>
          </a:p>
          <a:p>
            <a:r>
              <a:rPr lang="en-US" sz="2800" dirty="0" smtClean="0"/>
              <a:t>In an effort to reduce their carbon footprint, our clients are offering products/services that are environmentally friendly and sustainable. However, they are not sure whether climate change is a real threat or not?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834376"/>
            <a:ext cx="472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 solution:-</a:t>
            </a:r>
          </a:p>
          <a:p>
            <a:r>
              <a:rPr lang="en-US" sz="2800" dirty="0" smtClean="0"/>
              <a:t>Our team has been tasked to conduct a tweet sentiment analysis by creating a classifier model that predicts whether a tweet is pro-climate change or not.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Google Shape;404;p41"/>
          <p:cNvSpPr/>
          <p:nvPr/>
        </p:nvSpPr>
        <p:spPr>
          <a:xfrm>
            <a:off x="533400" y="990600"/>
            <a:ext cx="9372600" cy="2194560"/>
          </a:xfrm>
          <a:prstGeom prst="round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/>
            <a:r>
              <a:rPr lang="en-US" sz="2400" dirty="0" smtClean="0"/>
              <a:t>Twitter climate change data:</a:t>
            </a:r>
          </a:p>
          <a:p>
            <a:pPr marL="457200" lvl="0"/>
            <a:endParaRPr lang="en-US" sz="2400" b="1" dirty="0" smtClean="0">
              <a:solidFill>
                <a:schemeClr val="bg1"/>
              </a:solidFill>
              <a:latin typeface="+mj-lt"/>
              <a:ea typeface="Montserrat"/>
              <a:cs typeface="Arial" pitchFamily="34" charset="0"/>
              <a:sym typeface="Montserrat"/>
            </a:endParaRPr>
          </a:p>
          <a:p>
            <a:pPr marL="457200" lvl="0" algn="just"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  <a:latin typeface="+mj-lt"/>
                <a:ea typeface="Montserrat"/>
                <a:cs typeface="Arial" pitchFamily="34" charset="0"/>
                <a:sym typeface="Montserrat"/>
              </a:rPr>
              <a:t> Tweet Id: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ea typeface="Montserrat"/>
                <a:cs typeface="Arial" pitchFamily="34" charset="0"/>
                <a:sym typeface="Montserrat"/>
              </a:rPr>
              <a:t>Unique value</a:t>
            </a:r>
          </a:p>
          <a:p>
            <a:pPr marL="457200" lvl="0" algn="just"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  <a:ea typeface="Montserrat"/>
                <a:cs typeface="Arial" pitchFamily="34" charset="0"/>
                <a:sym typeface="Montserrat"/>
              </a:rPr>
              <a:t> Message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ea typeface="Montserrat"/>
                <a:cs typeface="Arial" pitchFamily="34" charset="0"/>
                <a:sym typeface="Montserrat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ea typeface="Montserrat"/>
                <a:cs typeface="Arial" pitchFamily="34" charset="0"/>
                <a:sym typeface="Montserrat"/>
              </a:rPr>
              <a:t>Independent variable</a:t>
            </a:r>
          </a:p>
          <a:p>
            <a:pPr marL="457200" lvl="0" algn="just"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  <a:latin typeface="+mj-lt"/>
                <a:ea typeface="Montserrat"/>
                <a:cs typeface="Arial" pitchFamily="34" charset="0"/>
                <a:sym typeface="Montserrat"/>
              </a:rPr>
              <a:t> Sentiment: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ea typeface="Montserrat"/>
                <a:cs typeface="Arial" pitchFamily="34" charset="0"/>
                <a:sym typeface="Montserrat"/>
              </a:rPr>
              <a:t>Target variable</a:t>
            </a:r>
            <a:endParaRPr lang="en-US" sz="2000" dirty="0">
              <a:solidFill>
                <a:schemeClr val="bg1"/>
              </a:solidFill>
              <a:latin typeface="+mj-lt"/>
              <a:ea typeface="Montserrat"/>
              <a:cs typeface="Arial" pitchFamily="34" charset="0"/>
              <a:sym typeface="Montserrat"/>
            </a:endParaRPr>
          </a:p>
        </p:txBody>
      </p:sp>
      <p:sp>
        <p:nvSpPr>
          <p:cNvPr id="28" name="Google Shape;406;p41"/>
          <p:cNvSpPr/>
          <p:nvPr/>
        </p:nvSpPr>
        <p:spPr>
          <a:xfrm>
            <a:off x="533400" y="3581400"/>
            <a:ext cx="9372600" cy="3276600"/>
          </a:xfrm>
          <a:prstGeom prst="round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sz="2400" b="1" dirty="0" smtClean="0">
                <a:solidFill>
                  <a:schemeClr val="bg1"/>
                </a:solidFill>
                <a:latin typeface="Montserrat"/>
                <a:ea typeface="Montserrat"/>
                <a:cs typeface="Arial" pitchFamily="34" charset="0"/>
                <a:sym typeface="Montserrat"/>
              </a:rPr>
              <a:t>Categories:</a:t>
            </a:r>
          </a:p>
          <a:p>
            <a:pPr marL="457200"/>
            <a:endParaRPr lang="en-US" sz="1800" dirty="0" smtClean="0">
              <a:solidFill>
                <a:schemeClr val="bg1"/>
              </a:solidFill>
              <a:latin typeface="Montserrat"/>
              <a:ea typeface="Montserrat"/>
              <a:cs typeface="Arial" pitchFamily="34" charset="0"/>
              <a:sym typeface="Montserrat"/>
            </a:endParaRPr>
          </a:p>
          <a:p>
            <a:pPr marL="457200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Montserrat"/>
                <a:cs typeface="Arial" pitchFamily="34" charset="0"/>
                <a:sym typeface="Montserrat"/>
              </a:rPr>
              <a:t> 2 News:  the tweet links to factual news about climate change.</a:t>
            </a:r>
            <a:endParaRPr lang="en-US" sz="1800" dirty="0" smtClean="0"/>
          </a:p>
          <a:p>
            <a:pPr marL="457200"/>
            <a:endParaRPr lang="en-US" sz="1800" dirty="0" smtClean="0"/>
          </a:p>
          <a:p>
            <a:pPr marL="457200">
              <a:buFont typeface="Wingdings" pitchFamily="2" charset="2"/>
              <a:buChar char="v"/>
            </a:pPr>
            <a:r>
              <a:rPr lang="en-US" sz="1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smtClean="0"/>
              <a:t>1 Pro: the tweet supports the belief of man-made climate change.</a:t>
            </a:r>
            <a:endParaRPr lang="en-US" sz="18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/>
            <a:endParaRPr lang="en-US" sz="18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buFont typeface="Wingdings" pitchFamily="2" charset="2"/>
              <a:buChar char="v"/>
            </a:pPr>
            <a:r>
              <a:rPr lang="en-US" sz="1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0 Neutral: the tweet neither supports nor refutes the </a:t>
            </a:r>
            <a:r>
              <a:rPr lang="en-US" sz="1800" dirty="0" smtClean="0"/>
              <a:t>belief of man-made climate change.</a:t>
            </a:r>
            <a:endParaRPr lang="en-US" sz="18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/>
            <a:endParaRPr lang="en-US" sz="1800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buFont typeface="Wingdings" pitchFamily="2" charset="2"/>
              <a:buChar char="v"/>
            </a:pPr>
            <a:r>
              <a:rPr lang="en-US" sz="18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smtClean="0"/>
              <a:t> -1 Anti: the tweet does not believe in man-made climate change.</a:t>
            </a:r>
          </a:p>
        </p:txBody>
      </p:sp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Explanatory Data  Analysis (EDA)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Observ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42" y="1600428"/>
            <a:ext cx="5485715" cy="3657143"/>
          </a:xfrm>
          <a:prstGeom prst="rect">
            <a:avLst/>
          </a:prstGeom>
        </p:spPr>
      </p:pic>
      <p:pic>
        <p:nvPicPr>
          <p:cNvPr id="7" name="Picture 6" descr="Observati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94" y="1600196"/>
            <a:ext cx="5486411" cy="36576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066800"/>
            <a:ext cx="1135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What is Exploratory Data Analysis?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Exploratory data analysis (EDA) is the process of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analysing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investigating data sets and summarizing their main characteristics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14400" y="3352800"/>
            <a:ext cx="11506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Importance of EDA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 aids in determining how best to manipulate data to get the required answers, trends, patterns, and relationships as well as getting insights into the dataset.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Explanatory Data  Analysis (EDA)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Observ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42" y="1600428"/>
            <a:ext cx="5485715" cy="3657143"/>
          </a:xfrm>
          <a:prstGeom prst="rect">
            <a:avLst/>
          </a:prstGeom>
        </p:spPr>
      </p:pic>
      <p:pic>
        <p:nvPicPr>
          <p:cNvPr id="7" name="Picture 6" descr="Observati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94" y="1600196"/>
            <a:ext cx="5486411" cy="3657608"/>
          </a:xfrm>
          <a:prstGeom prst="rect">
            <a:avLst/>
          </a:prstGeom>
        </p:spPr>
      </p:pic>
      <p:pic>
        <p:nvPicPr>
          <p:cNvPr id="10" name="Picture 9" descr="Observation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533400"/>
            <a:ext cx="7010406" cy="419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447800"/>
            <a:ext cx="4953000" cy="2962513"/>
          </a:xfrm>
          <a:prstGeom prst="roundRect">
            <a:avLst/>
          </a:prstGeom>
          <a:solidFill>
            <a:srgbClr val="014738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Class Imbalance: </a:t>
            </a:r>
          </a:p>
          <a:p>
            <a:endParaRPr lang="en-US" sz="2000" i="1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imbalance is where the number of examples in the training dataset for each class label is not balanced.</a:t>
            </a:r>
          </a:p>
          <a:p>
            <a:endParaRPr lang="en-US" sz="20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247826" y="243798"/>
            <a:ext cx="11944174" cy="523200"/>
          </a:xfrm>
          <a:prstGeom prst="rect">
            <a:avLst/>
          </a:prstGeom>
          <a:solidFill>
            <a:srgbClr val="014738"/>
          </a:solidFill>
          <a:ln>
            <a:solidFill>
              <a:schemeClr val="bg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GB" sz="2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Shape 523"/>
          <p:cNvCxnSpPr/>
          <p:nvPr/>
        </p:nvCxnSpPr>
        <p:spPr>
          <a:xfrm>
            <a:off x="352286" y="796667"/>
            <a:ext cx="529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Neutral &amp; Anti Tweets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81000"/>
            <a:ext cx="8153400" cy="6477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0" y="2209800"/>
            <a:ext cx="4038600" cy="2362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8956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Data visualization for our categories using Word Cloud.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76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HA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</TotalTime>
  <Words>657</Words>
  <Application>Microsoft Office PowerPoint</Application>
  <PresentationFormat>Custom</PresentationFormat>
  <Paragraphs>124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Lato</vt:lpstr>
      <vt:lpstr>Montserrat</vt:lpstr>
      <vt:lpstr>Wingdings</vt:lpstr>
      <vt:lpstr>eHA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Nuraddeen.Isah</dc:creator>
  <cp:lastModifiedBy>lenovo</cp:lastModifiedBy>
  <cp:revision>322</cp:revision>
  <dcterms:modified xsi:type="dcterms:W3CDTF">2022-03-28T15:12:29Z</dcterms:modified>
</cp:coreProperties>
</file>