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Montserrat Extra-Bold" charset="1" panose="00000900000000000000"/>
      <p:regular r:id="rId16"/>
    </p:embeddedFont>
    <p:embeddedFont>
      <p:font typeface="Montserrat Extra-Bold Bold" charset="1" panose="00000A00000000000000"/>
      <p:regular r:id="rId17"/>
    </p:embeddedFont>
    <p:embeddedFont>
      <p:font typeface="Montserrat Extra-Bold Italics" charset="1" panose="00000900000000000000"/>
      <p:regular r:id="rId18"/>
    </p:embeddedFont>
    <p:embeddedFont>
      <p:font typeface="Montserrat Extra-Bold Bold Italics" charset="1" panose="00000A00000000000000"/>
      <p:regular r:id="rId19"/>
    </p:embeddedFont>
    <p:embeddedFont>
      <p:font typeface="Montserrat Semi-Bold" charset="1" panose="00000700000000000000"/>
      <p:regular r:id="rId20"/>
    </p:embeddedFont>
    <p:embeddedFont>
      <p:font typeface="Montserrat Semi-Bold Bold" charset="1" panose="00000800000000000000"/>
      <p:regular r:id="rId21"/>
    </p:embeddedFont>
    <p:embeddedFont>
      <p:font typeface="Montserrat Semi-Bold Italics" charset="1" panose="00000700000000000000"/>
      <p:regular r:id="rId22"/>
    </p:embeddedFont>
    <p:embeddedFont>
      <p:font typeface="Montserrat Semi-Bold Bold Italics" charset="1" panose="00000800000000000000"/>
      <p:regular r:id="rId23"/>
    </p:embeddedFont>
    <p:embeddedFont>
      <p:font typeface="Montserrat" charset="1" panose="00000500000000000000"/>
      <p:regular r:id="rId24"/>
    </p:embeddedFont>
    <p:embeddedFont>
      <p:font typeface="Montserrat Bold" charset="1" panose="00000600000000000000"/>
      <p:regular r:id="rId25"/>
    </p:embeddedFont>
    <p:embeddedFont>
      <p:font typeface="Montserrat Italics" charset="1" panose="00000500000000000000"/>
      <p:regular r:id="rId26"/>
    </p:embeddedFont>
    <p:embeddedFont>
      <p:font typeface="Montserrat Bold Italics" charset="1" panose="00000600000000000000"/>
      <p:regular r:id="rId27"/>
    </p:embeddedFont>
    <p:embeddedFont>
      <p:font typeface="Montserrat Extra-Light" charset="1" panose="00000300000000000000"/>
      <p:regular r:id="rId28"/>
    </p:embeddedFont>
    <p:embeddedFont>
      <p:font typeface="Montserrat Extra-Light Bold" charset="1" panose="00000400000000000000"/>
      <p:regular r:id="rId29"/>
    </p:embeddedFont>
    <p:embeddedFont>
      <p:font typeface="Montserrat Extra-Light Italics" charset="1" panose="00000300000000000000"/>
      <p:regular r:id="rId30"/>
    </p:embeddedFont>
    <p:embeddedFont>
      <p:font typeface="Montserrat Extra-Light Bold Italics" charset="1" panose="000004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2B808"/>
        </a:solidFill>
      </p:bgPr>
    </p:bg>
    <p:spTree>
      <p:nvGrpSpPr>
        <p:cNvPr id="1" name=""/>
        <p:cNvGrpSpPr/>
        <p:nvPr/>
      </p:nvGrpSpPr>
      <p:grpSpPr>
        <a:xfrm>
          <a:off x="0" y="0"/>
          <a:ext cx="0" cy="0"/>
          <a:chOff x="0" y="0"/>
          <a:chExt cx="0" cy="0"/>
        </a:xfrm>
      </p:grpSpPr>
      <p:sp>
        <p:nvSpPr>
          <p:cNvPr name="AutoShape 2" id="2"/>
          <p:cNvSpPr/>
          <p:nvPr/>
        </p:nvSpPr>
        <p:spPr>
          <a:xfrm rot="0">
            <a:off x="218209" y="207818"/>
            <a:ext cx="17851582" cy="9871364"/>
          </a:xfrm>
          <a:prstGeom prst="rect">
            <a:avLst/>
          </a:prstGeom>
          <a:solidFill>
            <a:srgbClr val="910C00"/>
          </a:solidFill>
        </p:spPr>
      </p:sp>
      <p:pic>
        <p:nvPicPr>
          <p:cNvPr name="Picture 3" id="3"/>
          <p:cNvPicPr>
            <a:picLocks noChangeAspect="true"/>
          </p:cNvPicPr>
          <p:nvPr/>
        </p:nvPicPr>
        <p:blipFill>
          <a:blip r:embed="rId2"/>
          <a:srcRect l="0" t="0" r="0" b="0"/>
          <a:stretch>
            <a:fillRect/>
          </a:stretch>
        </p:blipFill>
        <p:spPr>
          <a:xfrm flipH="false" flipV="false" rot="0">
            <a:off x="1028700" y="2116033"/>
            <a:ext cx="5891645" cy="5891645"/>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2348345" y="3435678"/>
            <a:ext cx="3252355" cy="3252355"/>
          </a:xfrm>
          <a:prstGeom prst="rect">
            <a:avLst/>
          </a:prstGeom>
        </p:spPr>
      </p:pic>
      <p:grpSp>
        <p:nvGrpSpPr>
          <p:cNvPr name="Group 5" id="5"/>
          <p:cNvGrpSpPr/>
          <p:nvPr/>
        </p:nvGrpSpPr>
        <p:grpSpPr>
          <a:xfrm rot="0">
            <a:off x="7559077" y="3976598"/>
            <a:ext cx="9648451" cy="3260302"/>
            <a:chOff x="0" y="0"/>
            <a:chExt cx="12864602" cy="4347069"/>
          </a:xfrm>
        </p:grpSpPr>
        <p:sp>
          <p:nvSpPr>
            <p:cNvPr name="TextBox 6" id="6"/>
            <p:cNvSpPr txBox="true"/>
            <p:nvPr/>
          </p:nvSpPr>
          <p:spPr>
            <a:xfrm rot="0">
              <a:off x="0" y="9525"/>
              <a:ext cx="12864602" cy="2879979"/>
            </a:xfrm>
            <a:prstGeom prst="rect">
              <a:avLst/>
            </a:prstGeom>
          </p:spPr>
          <p:txBody>
            <a:bodyPr anchor="t" rtlCol="false" tIns="0" lIns="0" bIns="0" rIns="0">
              <a:spAutoFit/>
            </a:bodyPr>
            <a:lstStyle/>
            <a:p>
              <a:pPr algn="l">
                <a:lnSpc>
                  <a:spcPts val="8496"/>
                </a:lnSpc>
              </a:pPr>
              <a:r>
                <a:rPr lang="en-US" sz="7200">
                  <a:solidFill>
                    <a:srgbClr val="FFFFFF"/>
                  </a:solidFill>
                  <a:latin typeface="Montserrat Classic Bold"/>
                </a:rPr>
                <a:t>PREDICTING MOVIE POPULARITY</a:t>
              </a:r>
            </a:p>
          </p:txBody>
        </p:sp>
        <p:sp>
          <p:nvSpPr>
            <p:cNvPr name="TextBox 7" id="7"/>
            <p:cNvSpPr txBox="true"/>
            <p:nvPr/>
          </p:nvSpPr>
          <p:spPr>
            <a:xfrm rot="0">
              <a:off x="0" y="3566442"/>
              <a:ext cx="12712202" cy="780627"/>
            </a:xfrm>
            <a:prstGeom prst="rect">
              <a:avLst/>
            </a:prstGeom>
          </p:spPr>
          <p:txBody>
            <a:bodyPr anchor="t" rtlCol="false" tIns="0" lIns="0" bIns="0" rIns="0">
              <a:spAutoFit/>
            </a:bodyPr>
            <a:lstStyle/>
            <a:p>
              <a:pPr algn="l">
                <a:lnSpc>
                  <a:spcPts val="4900"/>
                </a:lnSpc>
              </a:pPr>
              <a:r>
                <a:rPr lang="en-US" sz="3500">
                  <a:solidFill>
                    <a:srgbClr val="E2B808"/>
                  </a:solidFill>
                  <a:latin typeface="Montserrat Classic"/>
                </a:rPr>
                <a:t>Creating model that make an impact.</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2B808"/>
        </a:solidFill>
      </p:bgPr>
    </p:bg>
    <p:spTree>
      <p:nvGrpSpPr>
        <p:cNvPr id="1" name=""/>
        <p:cNvGrpSpPr/>
        <p:nvPr/>
      </p:nvGrpSpPr>
      <p:grpSpPr>
        <a:xfrm>
          <a:off x="0" y="0"/>
          <a:ext cx="0" cy="0"/>
          <a:chOff x="0" y="0"/>
          <a:chExt cx="0" cy="0"/>
        </a:xfrm>
      </p:grpSpPr>
      <p:sp>
        <p:nvSpPr>
          <p:cNvPr name="AutoShape 2" id="2"/>
          <p:cNvSpPr/>
          <p:nvPr/>
        </p:nvSpPr>
        <p:spPr>
          <a:xfrm rot="0">
            <a:off x="218209" y="207818"/>
            <a:ext cx="17851582" cy="9871364"/>
          </a:xfrm>
          <a:prstGeom prst="rect">
            <a:avLst/>
          </a:prstGeom>
          <a:solidFill>
            <a:srgbClr val="910C00"/>
          </a:solidFill>
        </p:spPr>
      </p:sp>
      <p:grpSp>
        <p:nvGrpSpPr>
          <p:cNvPr name="Group 3" id="3"/>
          <p:cNvGrpSpPr/>
          <p:nvPr/>
        </p:nvGrpSpPr>
        <p:grpSpPr>
          <a:xfrm rot="0">
            <a:off x="2195644" y="2772661"/>
            <a:ext cx="13896712" cy="3966764"/>
            <a:chOff x="0" y="0"/>
            <a:chExt cx="18528950" cy="5289019"/>
          </a:xfrm>
        </p:grpSpPr>
        <p:pic>
          <p:nvPicPr>
            <p:cNvPr name="Picture 4" id="4"/>
            <p:cNvPicPr>
              <a:picLocks noChangeAspect="true"/>
            </p:cNvPicPr>
            <p:nvPr/>
          </p:nvPicPr>
          <p:blipFill>
            <a:blip r:embed="rId2"/>
            <a:srcRect l="0" t="0" r="0" b="0"/>
            <a:stretch>
              <a:fillRect/>
            </a:stretch>
          </p:blipFill>
          <p:spPr>
            <a:xfrm flipH="false" flipV="false" rot="0">
              <a:off x="7473109" y="0"/>
              <a:ext cx="3582731" cy="3582731"/>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8275591" y="802481"/>
              <a:ext cx="1977769" cy="1977769"/>
            </a:xfrm>
            <a:prstGeom prst="rect">
              <a:avLst/>
            </a:prstGeom>
          </p:spPr>
        </p:pic>
        <p:sp>
          <p:nvSpPr>
            <p:cNvPr name="TextBox 6" id="6"/>
            <p:cNvSpPr txBox="true"/>
            <p:nvPr/>
          </p:nvSpPr>
          <p:spPr>
            <a:xfrm rot="0">
              <a:off x="0" y="3945994"/>
              <a:ext cx="18528950" cy="1343025"/>
            </a:xfrm>
            <a:prstGeom prst="rect">
              <a:avLst/>
            </a:prstGeom>
          </p:spPr>
          <p:txBody>
            <a:bodyPr anchor="t" rtlCol="false" tIns="0" lIns="0" bIns="0" rIns="0">
              <a:spAutoFit/>
            </a:bodyPr>
            <a:lstStyle/>
            <a:p>
              <a:pPr algn="ctr">
                <a:lnSpc>
                  <a:spcPts val="8400"/>
                </a:lnSpc>
              </a:pPr>
              <a:r>
                <a:rPr lang="en-US" sz="6000" spc="54">
                  <a:solidFill>
                    <a:srgbClr val="E2B808"/>
                  </a:solidFill>
                  <a:latin typeface="Montserrat Classic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2B808"/>
        </a:solidFill>
      </p:bgPr>
    </p:bg>
    <p:spTree>
      <p:nvGrpSpPr>
        <p:cNvPr id="1" name=""/>
        <p:cNvGrpSpPr/>
        <p:nvPr/>
      </p:nvGrpSpPr>
      <p:grpSpPr>
        <a:xfrm>
          <a:off x="0" y="0"/>
          <a:ext cx="0" cy="0"/>
          <a:chOff x="0" y="0"/>
          <a:chExt cx="0" cy="0"/>
        </a:xfrm>
      </p:grpSpPr>
      <p:sp>
        <p:nvSpPr>
          <p:cNvPr name="AutoShape 2" id="2"/>
          <p:cNvSpPr/>
          <p:nvPr/>
        </p:nvSpPr>
        <p:spPr>
          <a:xfrm rot="0">
            <a:off x="6660573" y="3822223"/>
            <a:ext cx="4966855" cy="3325091"/>
          </a:xfrm>
          <a:prstGeom prst="rect">
            <a:avLst/>
          </a:prstGeom>
          <a:solidFill>
            <a:srgbClr val="E2B808"/>
          </a:solidFill>
        </p:spPr>
      </p:sp>
      <p:sp>
        <p:nvSpPr>
          <p:cNvPr name="AutoShape 3" id="3"/>
          <p:cNvSpPr/>
          <p:nvPr/>
        </p:nvSpPr>
        <p:spPr>
          <a:xfrm rot="0">
            <a:off x="218209" y="207818"/>
            <a:ext cx="17851582" cy="9871364"/>
          </a:xfrm>
          <a:prstGeom prst="rect">
            <a:avLst/>
          </a:prstGeom>
          <a:solidFill>
            <a:srgbClr val="910C00"/>
          </a:solidFill>
        </p:spPr>
      </p:sp>
      <p:pic>
        <p:nvPicPr>
          <p:cNvPr name="Picture 4" id="4"/>
          <p:cNvPicPr>
            <a:picLocks noChangeAspect="true"/>
          </p:cNvPicPr>
          <p:nvPr/>
        </p:nvPicPr>
        <p:blipFill>
          <a:blip r:embed="rId2"/>
          <a:srcRect l="0" t="25878" r="0" b="25878"/>
          <a:stretch>
            <a:fillRect/>
          </a:stretch>
        </p:blipFill>
        <p:spPr>
          <a:xfrm flipH="false" flipV="false" rot="0">
            <a:off x="6827797" y="2855111"/>
            <a:ext cx="4632405" cy="2979702"/>
          </a:xfrm>
          <a:prstGeom prst="rect">
            <a:avLst/>
          </a:prstGeom>
        </p:spPr>
      </p:pic>
      <p:grpSp>
        <p:nvGrpSpPr>
          <p:cNvPr name="Group 5" id="5"/>
          <p:cNvGrpSpPr/>
          <p:nvPr/>
        </p:nvGrpSpPr>
        <p:grpSpPr>
          <a:xfrm rot="0">
            <a:off x="2922737" y="1025525"/>
            <a:ext cx="12442525" cy="1829586"/>
            <a:chOff x="0" y="0"/>
            <a:chExt cx="16590034" cy="2439448"/>
          </a:xfrm>
        </p:grpSpPr>
        <p:sp>
          <p:nvSpPr>
            <p:cNvPr name="TextBox 6" id="6"/>
            <p:cNvSpPr txBox="true"/>
            <p:nvPr/>
          </p:nvSpPr>
          <p:spPr>
            <a:xfrm rot="0">
              <a:off x="0" y="-123825"/>
              <a:ext cx="16590034" cy="1331736"/>
            </a:xfrm>
            <a:prstGeom prst="rect">
              <a:avLst/>
            </a:prstGeom>
          </p:spPr>
          <p:txBody>
            <a:bodyPr anchor="t" rtlCol="false" tIns="0" lIns="0" bIns="0" rIns="0">
              <a:spAutoFit/>
            </a:bodyPr>
            <a:lstStyle/>
            <a:p>
              <a:pPr algn="ctr">
                <a:lnSpc>
                  <a:spcPts val="8400"/>
                </a:lnSpc>
              </a:pPr>
              <a:r>
                <a:rPr lang="en-US" sz="6000" spc="54">
                  <a:solidFill>
                    <a:srgbClr val="FFFFFF"/>
                  </a:solidFill>
                  <a:latin typeface="Montserrat Classic Bold"/>
                </a:rPr>
                <a:t>The Presenters</a:t>
              </a:r>
            </a:p>
          </p:txBody>
        </p:sp>
        <p:sp>
          <p:nvSpPr>
            <p:cNvPr name="TextBox 7" id="7"/>
            <p:cNvSpPr txBox="true"/>
            <p:nvPr/>
          </p:nvSpPr>
          <p:spPr>
            <a:xfrm rot="0">
              <a:off x="1938916" y="1439323"/>
              <a:ext cx="12712202" cy="1000125"/>
            </a:xfrm>
            <a:prstGeom prst="rect">
              <a:avLst/>
            </a:prstGeom>
          </p:spPr>
          <p:txBody>
            <a:bodyPr anchor="t" rtlCol="false" tIns="0" lIns="0" bIns="0" rIns="0">
              <a:spAutoFit/>
            </a:bodyPr>
            <a:lstStyle/>
            <a:p>
              <a:pPr algn="ctr">
                <a:lnSpc>
                  <a:spcPts val="6299"/>
                </a:lnSpc>
              </a:pPr>
            </a:p>
          </p:txBody>
        </p:sp>
      </p:grpSp>
      <p:pic>
        <p:nvPicPr>
          <p:cNvPr name="Picture 8" id="8"/>
          <p:cNvPicPr>
            <a:picLocks noChangeAspect="true"/>
          </p:cNvPicPr>
          <p:nvPr/>
        </p:nvPicPr>
        <p:blipFill>
          <a:blip r:embed="rId3"/>
          <a:srcRect l="0" t="0" r="0" b="0"/>
          <a:stretch>
            <a:fillRect/>
          </a:stretch>
        </p:blipFill>
        <p:spPr>
          <a:xfrm flipH="false" flipV="false" rot="0">
            <a:off x="7188623" y="8857773"/>
            <a:ext cx="472859" cy="472859"/>
          </a:xfrm>
          <a:prstGeom prst="rect">
            <a:avLst/>
          </a:prstGeom>
        </p:spPr>
      </p:pic>
      <p:grpSp>
        <p:nvGrpSpPr>
          <p:cNvPr name="Group 9" id="9"/>
          <p:cNvGrpSpPr/>
          <p:nvPr/>
        </p:nvGrpSpPr>
        <p:grpSpPr>
          <a:xfrm rot="0">
            <a:off x="6510129" y="6276317"/>
            <a:ext cx="5267743" cy="1144046"/>
            <a:chOff x="0" y="0"/>
            <a:chExt cx="7023657" cy="1525394"/>
          </a:xfrm>
        </p:grpSpPr>
        <p:sp>
          <p:nvSpPr>
            <p:cNvPr name="TextBox 10" id="10"/>
            <p:cNvSpPr txBox="true"/>
            <p:nvPr/>
          </p:nvSpPr>
          <p:spPr>
            <a:xfrm rot="0">
              <a:off x="0" y="-57150"/>
              <a:ext cx="7023657" cy="705270"/>
            </a:xfrm>
            <a:prstGeom prst="rect">
              <a:avLst/>
            </a:prstGeom>
          </p:spPr>
          <p:txBody>
            <a:bodyPr anchor="t" rtlCol="false" tIns="0" lIns="0" bIns="0" rIns="0">
              <a:spAutoFit/>
            </a:bodyPr>
            <a:lstStyle/>
            <a:p>
              <a:pPr algn="ctr">
                <a:lnSpc>
                  <a:spcPts val="4480"/>
                </a:lnSpc>
              </a:pPr>
              <a:r>
                <a:rPr lang="en-US" sz="3200">
                  <a:solidFill>
                    <a:srgbClr val="E2B808"/>
                  </a:solidFill>
                  <a:latin typeface="Montserrat Classic"/>
                </a:rPr>
                <a:t>ENDI FERNANDA W.</a:t>
              </a:r>
            </a:p>
          </p:txBody>
        </p:sp>
        <p:sp>
          <p:nvSpPr>
            <p:cNvPr name="TextBox 11" id="11"/>
            <p:cNvSpPr txBox="true"/>
            <p:nvPr/>
          </p:nvSpPr>
          <p:spPr>
            <a:xfrm rot="0">
              <a:off x="7817" y="862014"/>
              <a:ext cx="7008022" cy="66338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Light"/>
                </a:rPr>
                <a:t>Diploma Jamu</a:t>
              </a:r>
            </a:p>
          </p:txBody>
        </p:sp>
      </p:grpSp>
      <p:sp>
        <p:nvSpPr>
          <p:cNvPr name="TextBox 12" id="12"/>
          <p:cNvSpPr txBox="true"/>
          <p:nvPr/>
        </p:nvSpPr>
        <p:spPr>
          <a:xfrm rot="0">
            <a:off x="6863410" y="7590717"/>
            <a:ext cx="4561180" cy="576920"/>
          </a:xfrm>
          <a:prstGeom prst="rect">
            <a:avLst/>
          </a:prstGeom>
        </p:spPr>
        <p:txBody>
          <a:bodyPr anchor="t" rtlCol="false" tIns="0" lIns="0" bIns="0" rIns="0">
            <a:spAutoFit/>
          </a:bodyPr>
          <a:lstStyle/>
          <a:p>
            <a:pPr algn="ctr">
              <a:lnSpc>
                <a:spcPts val="4687"/>
              </a:lnSpc>
              <a:spcBef>
                <a:spcPct val="0"/>
              </a:spcBef>
            </a:pPr>
            <a:r>
              <a:rPr lang="en-US" sz="3348" spc="30">
                <a:solidFill>
                  <a:srgbClr val="FFFFFF"/>
                </a:solidFill>
                <a:latin typeface="Montserrat Classic"/>
              </a:rPr>
              <a:t>Soon a Data Scientist</a:t>
            </a:r>
          </a:p>
        </p:txBody>
      </p:sp>
      <p:sp>
        <p:nvSpPr>
          <p:cNvPr name="TextBox 13" id="13"/>
          <p:cNvSpPr txBox="true"/>
          <p:nvPr/>
        </p:nvSpPr>
        <p:spPr>
          <a:xfrm rot="0">
            <a:off x="7911122" y="8810148"/>
            <a:ext cx="3716306" cy="375821"/>
          </a:xfrm>
          <a:prstGeom prst="rect">
            <a:avLst/>
          </a:prstGeom>
        </p:spPr>
        <p:txBody>
          <a:bodyPr anchor="t" rtlCol="false" tIns="0" lIns="0" bIns="0" rIns="0">
            <a:spAutoFit/>
          </a:bodyPr>
          <a:lstStyle/>
          <a:p>
            <a:pPr algn="ctr">
              <a:lnSpc>
                <a:spcPts val="3014"/>
              </a:lnSpc>
              <a:spcBef>
                <a:spcPct val="0"/>
              </a:spcBef>
            </a:pPr>
            <a:r>
              <a:rPr lang="en-US" sz="2153" spc="19">
                <a:solidFill>
                  <a:srgbClr val="FFFFFF"/>
                </a:solidFill>
                <a:latin typeface="Montserrat Classic"/>
              </a:rPr>
              <a:t>endifernanda1@gmail.com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10C00"/>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8103013" cy="8240208"/>
            <a:chOff x="0" y="0"/>
            <a:chExt cx="10804018" cy="10986944"/>
          </a:xfrm>
        </p:grpSpPr>
        <p:sp>
          <p:nvSpPr>
            <p:cNvPr name="TextBox 3" id="3"/>
            <p:cNvSpPr txBox="true"/>
            <p:nvPr/>
          </p:nvSpPr>
          <p:spPr>
            <a:xfrm rot="0">
              <a:off x="0" y="-114300"/>
              <a:ext cx="10804018" cy="1289958"/>
            </a:xfrm>
            <a:prstGeom prst="rect">
              <a:avLst/>
            </a:prstGeom>
          </p:spPr>
          <p:txBody>
            <a:bodyPr anchor="t" rtlCol="false" tIns="0" lIns="0" bIns="0" rIns="0">
              <a:spAutoFit/>
            </a:bodyPr>
            <a:lstStyle/>
            <a:p>
              <a:pPr algn="l">
                <a:lnSpc>
                  <a:spcPts val="8100"/>
                </a:lnSpc>
              </a:pPr>
              <a:r>
                <a:rPr lang="en-US" sz="5785" spc="52">
                  <a:solidFill>
                    <a:srgbClr val="E2B808"/>
                  </a:solidFill>
                  <a:latin typeface="Montserrat Classic"/>
                </a:rPr>
                <a:t>Box Office Bomb</a:t>
              </a:r>
            </a:p>
          </p:txBody>
        </p:sp>
        <p:sp>
          <p:nvSpPr>
            <p:cNvPr name="TextBox 4" id="4"/>
            <p:cNvSpPr txBox="true"/>
            <p:nvPr/>
          </p:nvSpPr>
          <p:spPr>
            <a:xfrm rot="0">
              <a:off x="0" y="3483958"/>
              <a:ext cx="10265174" cy="7502986"/>
            </a:xfrm>
            <a:prstGeom prst="rect">
              <a:avLst/>
            </a:prstGeom>
          </p:spPr>
          <p:txBody>
            <a:bodyPr anchor="t" rtlCol="false" tIns="0" lIns="0" bIns="0" rIns="0">
              <a:spAutoFit/>
            </a:bodyPr>
            <a:lstStyle/>
            <a:p>
              <a:pPr algn="l">
                <a:lnSpc>
                  <a:spcPts val="4050"/>
                </a:lnSpc>
              </a:pPr>
              <a:r>
                <a:rPr lang="en-US" sz="2892">
                  <a:solidFill>
                    <a:srgbClr val="FFFFFF"/>
                  </a:solidFill>
                  <a:latin typeface="Montserrat Light"/>
                </a:rPr>
                <a:t>In the motion pictu</a:t>
              </a:r>
              <a:r>
                <a:rPr lang="en-US" sz="2892">
                  <a:solidFill>
                    <a:srgbClr val="FFFFFF"/>
                  </a:solidFill>
                  <a:latin typeface="Montserrat Light"/>
                </a:rPr>
                <a:t>re industry, a box-office bomb or box-office flop is a film that is considered highly unsuccessful or unprofitable during its theatrical run. Although any film for which the production and marketing costs exceed the combined revenue after release can be considered to have "bombed", the term is more frequently used on major studio releases that are highly anticipated and expensive to produce.</a:t>
              </a:r>
            </a:p>
          </p:txBody>
        </p:sp>
      </p:grpSp>
      <p:pic>
        <p:nvPicPr>
          <p:cNvPr name="Picture 5" id="5"/>
          <p:cNvPicPr>
            <a:picLocks noChangeAspect="true"/>
          </p:cNvPicPr>
          <p:nvPr/>
        </p:nvPicPr>
        <p:blipFill>
          <a:blip r:embed="rId2"/>
          <a:srcRect l="8520" t="0" r="7696" b="20287"/>
          <a:stretch>
            <a:fillRect/>
          </a:stretch>
        </p:blipFill>
        <p:spPr>
          <a:xfrm flipH="false" flipV="false" rot="0">
            <a:off x="511796" y="2543240"/>
            <a:ext cx="7701917" cy="4132013"/>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10C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1" t="0" r="1101" b="0"/>
          <a:stretch>
            <a:fillRect/>
          </a:stretch>
        </p:blipFill>
        <p:spPr>
          <a:xfrm flipH="false" flipV="false" rot="0">
            <a:off x="5599296" y="1201252"/>
            <a:ext cx="7089409" cy="8272752"/>
          </a:xfrm>
          <a:prstGeom prst="rect">
            <a:avLst/>
          </a:prstGeom>
        </p:spPr>
      </p:pic>
      <p:sp>
        <p:nvSpPr>
          <p:cNvPr name="TextBox 3" id="3"/>
          <p:cNvSpPr txBox="true"/>
          <p:nvPr/>
        </p:nvSpPr>
        <p:spPr>
          <a:xfrm rot="0">
            <a:off x="3869632" y="297180"/>
            <a:ext cx="10282180" cy="731520"/>
          </a:xfrm>
          <a:prstGeom prst="rect">
            <a:avLst/>
          </a:prstGeom>
        </p:spPr>
        <p:txBody>
          <a:bodyPr anchor="t" rtlCol="false" tIns="0" lIns="0" bIns="0" rIns="0">
            <a:spAutoFit/>
          </a:bodyPr>
          <a:lstStyle/>
          <a:p>
            <a:pPr algn="ctr">
              <a:lnSpc>
                <a:spcPts val="2940"/>
              </a:lnSpc>
              <a:spcBef>
                <a:spcPct val="0"/>
              </a:spcBef>
            </a:pPr>
            <a:r>
              <a:rPr lang="en-US" sz="2100" spc="18">
                <a:solidFill>
                  <a:srgbClr val="FFFFFF"/>
                </a:solidFill>
                <a:latin typeface="Montserrat Classic"/>
              </a:rPr>
              <a:t>Biggest movie flops of all time as of February 2020, based on loss on worldwide earnings(in million U.S. dollars)</a:t>
            </a:r>
          </a:p>
        </p:txBody>
      </p:sp>
      <p:sp>
        <p:nvSpPr>
          <p:cNvPr name="TextBox 4" id="4"/>
          <p:cNvSpPr txBox="true"/>
          <p:nvPr/>
        </p:nvSpPr>
        <p:spPr>
          <a:xfrm rot="0">
            <a:off x="4246752" y="9643727"/>
            <a:ext cx="10059567" cy="330134"/>
          </a:xfrm>
          <a:prstGeom prst="rect">
            <a:avLst/>
          </a:prstGeom>
        </p:spPr>
        <p:txBody>
          <a:bodyPr anchor="t" rtlCol="false" tIns="0" lIns="0" bIns="0" rIns="0">
            <a:spAutoFit/>
          </a:bodyPr>
          <a:lstStyle/>
          <a:p>
            <a:pPr>
              <a:lnSpc>
                <a:spcPts val="2682"/>
              </a:lnSpc>
              <a:spcBef>
                <a:spcPct val="0"/>
              </a:spcBef>
            </a:pPr>
            <a:r>
              <a:rPr lang="en-US" sz="1916" spc="17">
                <a:solidFill>
                  <a:srgbClr val="FFFFFF"/>
                </a:solidFill>
                <a:latin typeface="Montserrat Classic"/>
              </a:rPr>
              <a:t>source = https://www.statista.com/statistics/655679/biggest-movie-flops-all-time/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10C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8851" t="0" r="8851" b="0"/>
          <a:stretch>
            <a:fillRect/>
          </a:stretch>
        </p:blipFill>
        <p:spPr>
          <a:xfrm flipH="false" flipV="false" rot="0">
            <a:off x="552785" y="1797583"/>
            <a:ext cx="7778650" cy="5623328"/>
          </a:xfrm>
          <a:prstGeom prst="rect">
            <a:avLst/>
          </a:prstGeom>
        </p:spPr>
      </p:pic>
      <p:grpSp>
        <p:nvGrpSpPr>
          <p:cNvPr name="Group 3" id="3"/>
          <p:cNvGrpSpPr/>
          <p:nvPr/>
        </p:nvGrpSpPr>
        <p:grpSpPr>
          <a:xfrm rot="0">
            <a:off x="8856183" y="1553210"/>
            <a:ext cx="8403117" cy="6112073"/>
            <a:chOff x="0" y="0"/>
            <a:chExt cx="11204156" cy="8149430"/>
          </a:xfrm>
        </p:grpSpPr>
        <p:sp>
          <p:nvSpPr>
            <p:cNvPr name="TextBox 4" id="4"/>
            <p:cNvSpPr txBox="true"/>
            <p:nvPr/>
          </p:nvSpPr>
          <p:spPr>
            <a:xfrm rot="0">
              <a:off x="0" y="-123825"/>
              <a:ext cx="11204156" cy="1343025"/>
            </a:xfrm>
            <a:prstGeom prst="rect">
              <a:avLst/>
            </a:prstGeom>
          </p:spPr>
          <p:txBody>
            <a:bodyPr anchor="t" rtlCol="false" tIns="0" lIns="0" bIns="0" rIns="0">
              <a:spAutoFit/>
            </a:bodyPr>
            <a:lstStyle/>
            <a:p>
              <a:pPr algn="l">
                <a:lnSpc>
                  <a:spcPts val="8400"/>
                </a:lnSpc>
              </a:pPr>
              <a:r>
                <a:rPr lang="en-US" sz="6000" spc="54">
                  <a:solidFill>
                    <a:srgbClr val="E2B808"/>
                  </a:solidFill>
                  <a:latin typeface="Montserrat Classic Bold"/>
                </a:rPr>
                <a:t>Parasite</a:t>
              </a:r>
            </a:p>
          </p:txBody>
        </p:sp>
        <p:sp>
          <p:nvSpPr>
            <p:cNvPr name="TextBox 5" id="5"/>
            <p:cNvSpPr txBox="true"/>
            <p:nvPr/>
          </p:nvSpPr>
          <p:spPr>
            <a:xfrm rot="0">
              <a:off x="0" y="3926680"/>
              <a:ext cx="10645356" cy="4222750"/>
            </a:xfrm>
            <a:prstGeom prst="rect">
              <a:avLst/>
            </a:prstGeom>
          </p:spPr>
          <p:txBody>
            <a:bodyPr anchor="t" rtlCol="false" tIns="0" lIns="0" bIns="0" rIns="0">
              <a:spAutoFit/>
            </a:bodyPr>
            <a:lstStyle/>
            <a:p>
              <a:pPr algn="l">
                <a:lnSpc>
                  <a:spcPts val="4200"/>
                </a:lnSpc>
              </a:pPr>
              <a:r>
                <a:rPr lang="en-US" sz="3000">
                  <a:solidFill>
                    <a:srgbClr val="FFFFFF"/>
                  </a:solidFill>
                  <a:latin typeface="Montserrat Bold"/>
                </a:rPr>
                <a:t>PARASITE</a:t>
              </a:r>
              <a:r>
                <a:rPr lang="en-US" sz="3000">
                  <a:solidFill>
                    <a:srgbClr val="FFFFFF"/>
                  </a:solidFill>
                  <a:latin typeface="Montserrat"/>
                </a:rPr>
                <a:t> is the film that took home the most awards at the Oscars 2020, winning four Academy Awards at tonight's Oscars including Best Picture, Directing, International Feature Film and Writing (Original Screenplay).</a:t>
              </a:r>
            </a:p>
          </p:txBody>
        </p:sp>
        <p:sp>
          <p:nvSpPr>
            <p:cNvPr name="TextBox 6" id="6"/>
            <p:cNvSpPr txBox="true"/>
            <p:nvPr/>
          </p:nvSpPr>
          <p:spPr>
            <a:xfrm rot="0">
              <a:off x="0" y="1591284"/>
              <a:ext cx="10578602" cy="1283123"/>
            </a:xfrm>
            <a:prstGeom prst="rect">
              <a:avLst/>
            </a:prstGeom>
          </p:spPr>
          <p:txBody>
            <a:bodyPr anchor="t" rtlCol="false" tIns="0" lIns="0" bIns="0" rIns="0">
              <a:spAutoFit/>
            </a:bodyPr>
            <a:lstStyle/>
            <a:p>
              <a:pPr algn="l">
                <a:lnSpc>
                  <a:spcPts val="3919"/>
                </a:lnSpc>
              </a:pPr>
              <a:r>
                <a:rPr lang="en-US" sz="2800" spc="207">
                  <a:solidFill>
                    <a:srgbClr val="FFFFFF"/>
                  </a:solidFill>
                  <a:latin typeface="Montserrat Classic Bold"/>
                </a:rPr>
                <a:t>Budge</a:t>
              </a:r>
              <a:r>
                <a:rPr lang="en-US" sz="2800" spc="207">
                  <a:solidFill>
                    <a:srgbClr val="FFFFFF"/>
                  </a:solidFill>
                  <a:latin typeface="Montserrat Classic Bold"/>
                </a:rPr>
                <a:t>t₩20.5 billion(~US$11.4 million)</a:t>
              </a:r>
            </a:p>
            <a:p>
              <a:pPr algn="l">
                <a:lnSpc>
                  <a:spcPts val="3919"/>
                </a:lnSpc>
              </a:pPr>
              <a:r>
                <a:rPr lang="en-US" sz="2800" spc="207">
                  <a:solidFill>
                    <a:srgbClr val="FFFFFF"/>
                  </a:solidFill>
                  <a:latin typeface="Montserrat Classic Bold"/>
                </a:rPr>
                <a:t>Box office $264.4 million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10C00"/>
        </a:solidFill>
      </p:bgPr>
    </p:bg>
    <p:spTree>
      <p:nvGrpSpPr>
        <p:cNvPr id="1" name=""/>
        <p:cNvGrpSpPr/>
        <p:nvPr/>
      </p:nvGrpSpPr>
      <p:grpSpPr>
        <a:xfrm>
          <a:off x="0" y="0"/>
          <a:ext cx="0" cy="0"/>
          <a:chOff x="0" y="0"/>
          <a:chExt cx="0" cy="0"/>
        </a:xfrm>
      </p:grpSpPr>
      <p:sp>
        <p:nvSpPr>
          <p:cNvPr name="AutoShape 2" id="2"/>
          <p:cNvSpPr/>
          <p:nvPr/>
        </p:nvSpPr>
        <p:spPr>
          <a:xfrm rot="0">
            <a:off x="1605223" y="2295999"/>
            <a:ext cx="7438793" cy="3499432"/>
          </a:xfrm>
          <a:prstGeom prst="rect">
            <a:avLst/>
          </a:prstGeom>
          <a:solidFill>
            <a:srgbClr val="E2B808"/>
          </a:solidFill>
        </p:spPr>
      </p:sp>
      <p:sp>
        <p:nvSpPr>
          <p:cNvPr name="AutoShape 3" id="3"/>
          <p:cNvSpPr/>
          <p:nvPr/>
        </p:nvSpPr>
        <p:spPr>
          <a:xfrm rot="0">
            <a:off x="9243984" y="2295999"/>
            <a:ext cx="7438793" cy="3499432"/>
          </a:xfrm>
          <a:prstGeom prst="rect">
            <a:avLst/>
          </a:prstGeom>
          <a:solidFill>
            <a:srgbClr val="E2B808"/>
          </a:solidFill>
        </p:spPr>
      </p:sp>
      <p:sp>
        <p:nvSpPr>
          <p:cNvPr name="AutoShape 4" id="4"/>
          <p:cNvSpPr/>
          <p:nvPr/>
        </p:nvSpPr>
        <p:spPr>
          <a:xfrm rot="0">
            <a:off x="1605223" y="6001166"/>
            <a:ext cx="7438793" cy="3499432"/>
          </a:xfrm>
          <a:prstGeom prst="rect">
            <a:avLst/>
          </a:prstGeom>
          <a:solidFill>
            <a:srgbClr val="E2B808"/>
          </a:solidFill>
        </p:spPr>
      </p:sp>
      <p:sp>
        <p:nvSpPr>
          <p:cNvPr name="AutoShape 5" id="5"/>
          <p:cNvSpPr/>
          <p:nvPr/>
        </p:nvSpPr>
        <p:spPr>
          <a:xfrm rot="0">
            <a:off x="9243984" y="6001166"/>
            <a:ext cx="7438793" cy="3499432"/>
          </a:xfrm>
          <a:prstGeom prst="rect">
            <a:avLst/>
          </a:prstGeom>
          <a:solidFill>
            <a:srgbClr val="E2B808"/>
          </a:solidFill>
        </p:spPr>
      </p:sp>
      <p:grpSp>
        <p:nvGrpSpPr>
          <p:cNvPr name="Group 6" id="6"/>
          <p:cNvGrpSpPr/>
          <p:nvPr/>
        </p:nvGrpSpPr>
        <p:grpSpPr>
          <a:xfrm rot="0">
            <a:off x="2251704" y="2700613"/>
            <a:ext cx="6145832" cy="2690204"/>
            <a:chOff x="0" y="0"/>
            <a:chExt cx="8194443" cy="3586939"/>
          </a:xfrm>
        </p:grpSpPr>
        <p:pic>
          <p:nvPicPr>
            <p:cNvPr name="Picture 7" id="7"/>
            <p:cNvPicPr>
              <a:picLocks noChangeAspect="true"/>
            </p:cNvPicPr>
            <p:nvPr/>
          </p:nvPicPr>
          <p:blipFill>
            <a:blip r:embed="rId2"/>
            <a:srcRect l="0" t="0" r="0" b="0"/>
            <a:stretch>
              <a:fillRect/>
            </a:stretch>
          </p:blipFill>
          <p:spPr>
            <a:xfrm flipH="false" flipV="false" rot="0">
              <a:off x="3513021" y="0"/>
              <a:ext cx="1155701" cy="1155701"/>
            </a:xfrm>
            <a:prstGeom prst="rect">
              <a:avLst/>
            </a:prstGeom>
          </p:spPr>
        </p:pic>
        <p:sp>
          <p:nvSpPr>
            <p:cNvPr name="TextBox 8" id="8"/>
            <p:cNvSpPr txBox="true"/>
            <p:nvPr/>
          </p:nvSpPr>
          <p:spPr>
            <a:xfrm rot="0">
              <a:off x="0" y="1356850"/>
              <a:ext cx="8194443" cy="1000125"/>
            </a:xfrm>
            <a:prstGeom prst="rect">
              <a:avLst/>
            </a:prstGeom>
          </p:spPr>
          <p:txBody>
            <a:bodyPr anchor="t" rtlCol="false" tIns="0" lIns="0" bIns="0" rIns="0">
              <a:spAutoFit/>
            </a:bodyPr>
            <a:lstStyle/>
            <a:p>
              <a:pPr algn="ctr">
                <a:lnSpc>
                  <a:spcPts val="6299"/>
                </a:lnSpc>
              </a:pPr>
              <a:r>
                <a:rPr lang="en-US" sz="4500" spc="333">
                  <a:solidFill>
                    <a:srgbClr val="910C00"/>
                  </a:solidFill>
                  <a:latin typeface="Montserrat Classic"/>
                </a:rPr>
                <a:t>PROBLEMS</a:t>
              </a:r>
            </a:p>
          </p:txBody>
        </p:sp>
        <p:sp>
          <p:nvSpPr>
            <p:cNvPr name="TextBox 9" id="9"/>
            <p:cNvSpPr txBox="true"/>
            <p:nvPr/>
          </p:nvSpPr>
          <p:spPr>
            <a:xfrm rot="0">
              <a:off x="155158" y="2442584"/>
              <a:ext cx="7871426" cy="1144355"/>
            </a:xfrm>
            <a:prstGeom prst="rect">
              <a:avLst/>
            </a:prstGeom>
          </p:spPr>
          <p:txBody>
            <a:bodyPr anchor="t" rtlCol="false" tIns="0" lIns="0" bIns="0" rIns="0">
              <a:spAutoFit/>
            </a:bodyPr>
            <a:lstStyle/>
            <a:p>
              <a:pPr algn="ctr">
                <a:lnSpc>
                  <a:spcPts val="3500"/>
                </a:lnSpc>
              </a:pPr>
              <a:r>
                <a:rPr lang="en-US" sz="2500">
                  <a:solidFill>
                    <a:srgbClr val="FFFFFF"/>
                  </a:solidFill>
                  <a:latin typeface="Montserrat Light"/>
                </a:rPr>
                <a:t>Box Office Bomb / Flops make production company loses money</a:t>
              </a:r>
            </a:p>
          </p:txBody>
        </p:sp>
      </p:grpSp>
      <p:grpSp>
        <p:nvGrpSpPr>
          <p:cNvPr name="Group 10" id="10"/>
          <p:cNvGrpSpPr/>
          <p:nvPr/>
        </p:nvGrpSpPr>
        <p:grpSpPr>
          <a:xfrm rot="0">
            <a:off x="9885702" y="2479101"/>
            <a:ext cx="6145832" cy="3133228"/>
            <a:chOff x="0" y="0"/>
            <a:chExt cx="8194443" cy="4177637"/>
          </a:xfrm>
        </p:grpSpPr>
        <p:pic>
          <p:nvPicPr>
            <p:cNvPr name="Picture 11" id="11"/>
            <p:cNvPicPr>
              <a:picLocks noChangeAspect="true"/>
            </p:cNvPicPr>
            <p:nvPr/>
          </p:nvPicPr>
          <p:blipFill>
            <a:blip r:embed="rId3"/>
            <a:srcRect l="0" t="0" r="0" b="0"/>
            <a:stretch>
              <a:fillRect/>
            </a:stretch>
          </p:blipFill>
          <p:spPr>
            <a:xfrm flipH="false" flipV="false" rot="0">
              <a:off x="3513021" y="0"/>
              <a:ext cx="1155701" cy="1155701"/>
            </a:xfrm>
            <a:prstGeom prst="rect">
              <a:avLst/>
            </a:prstGeom>
          </p:spPr>
        </p:pic>
        <p:sp>
          <p:nvSpPr>
            <p:cNvPr name="TextBox 12" id="12"/>
            <p:cNvSpPr txBox="true"/>
            <p:nvPr/>
          </p:nvSpPr>
          <p:spPr>
            <a:xfrm rot="0">
              <a:off x="0" y="1356850"/>
              <a:ext cx="8194443" cy="1000125"/>
            </a:xfrm>
            <a:prstGeom prst="rect">
              <a:avLst/>
            </a:prstGeom>
          </p:spPr>
          <p:txBody>
            <a:bodyPr anchor="t" rtlCol="false" tIns="0" lIns="0" bIns="0" rIns="0">
              <a:spAutoFit/>
            </a:bodyPr>
            <a:lstStyle/>
            <a:p>
              <a:pPr algn="ctr">
                <a:lnSpc>
                  <a:spcPts val="6299"/>
                </a:lnSpc>
              </a:pPr>
              <a:r>
                <a:rPr lang="en-US" sz="4500" spc="333">
                  <a:solidFill>
                    <a:srgbClr val="910C00"/>
                  </a:solidFill>
                  <a:latin typeface="Montserrat Classic Bold"/>
                </a:rPr>
                <a:t>Data</a:t>
              </a:r>
            </a:p>
          </p:txBody>
        </p:sp>
        <p:sp>
          <p:nvSpPr>
            <p:cNvPr name="TextBox 13" id="13"/>
            <p:cNvSpPr txBox="true"/>
            <p:nvPr/>
          </p:nvSpPr>
          <p:spPr>
            <a:xfrm rot="0">
              <a:off x="155158" y="2442584"/>
              <a:ext cx="7871426" cy="1735053"/>
            </a:xfrm>
            <a:prstGeom prst="rect">
              <a:avLst/>
            </a:prstGeom>
          </p:spPr>
          <p:txBody>
            <a:bodyPr anchor="t" rtlCol="false" tIns="0" lIns="0" bIns="0" rIns="0">
              <a:spAutoFit/>
            </a:bodyPr>
            <a:lstStyle/>
            <a:p>
              <a:pPr algn="ctr">
                <a:lnSpc>
                  <a:spcPts val="3500"/>
                </a:lnSpc>
              </a:pPr>
              <a:r>
                <a:rPr lang="en-US" sz="2500">
                  <a:solidFill>
                    <a:srgbClr val="FFFFFF"/>
                  </a:solidFill>
                  <a:latin typeface="Montserrat Light"/>
                </a:rPr>
                <a:t>The Dataset are downloaded from kaggle and has licensed CC0: Public Domain</a:t>
              </a:r>
            </a:p>
          </p:txBody>
        </p:sp>
      </p:grpSp>
      <p:grpSp>
        <p:nvGrpSpPr>
          <p:cNvPr name="Group 14" id="14"/>
          <p:cNvGrpSpPr/>
          <p:nvPr/>
        </p:nvGrpSpPr>
        <p:grpSpPr>
          <a:xfrm rot="0">
            <a:off x="2251704" y="6415305"/>
            <a:ext cx="6145832" cy="2680679"/>
            <a:chOff x="0" y="0"/>
            <a:chExt cx="8194443" cy="3574239"/>
          </a:xfrm>
        </p:grpSpPr>
        <p:pic>
          <p:nvPicPr>
            <p:cNvPr name="Picture 15" id="15"/>
            <p:cNvPicPr>
              <a:picLocks noChangeAspect="true"/>
            </p:cNvPicPr>
            <p:nvPr/>
          </p:nvPicPr>
          <p:blipFill>
            <a:blip r:embed="rId4"/>
            <a:srcRect l="0" t="0" r="0" b="0"/>
            <a:stretch>
              <a:fillRect/>
            </a:stretch>
          </p:blipFill>
          <p:spPr>
            <a:xfrm flipH="false" flipV="false" rot="0">
              <a:off x="3525721" y="0"/>
              <a:ext cx="1143001" cy="1143001"/>
            </a:xfrm>
            <a:prstGeom prst="rect">
              <a:avLst/>
            </a:prstGeom>
          </p:spPr>
        </p:pic>
        <p:sp>
          <p:nvSpPr>
            <p:cNvPr name="TextBox 16" id="16"/>
            <p:cNvSpPr txBox="true"/>
            <p:nvPr/>
          </p:nvSpPr>
          <p:spPr>
            <a:xfrm rot="0">
              <a:off x="0" y="1344150"/>
              <a:ext cx="8194443" cy="1000125"/>
            </a:xfrm>
            <a:prstGeom prst="rect">
              <a:avLst/>
            </a:prstGeom>
          </p:spPr>
          <p:txBody>
            <a:bodyPr anchor="t" rtlCol="false" tIns="0" lIns="0" bIns="0" rIns="0">
              <a:spAutoFit/>
            </a:bodyPr>
            <a:lstStyle/>
            <a:p>
              <a:pPr algn="ctr">
                <a:lnSpc>
                  <a:spcPts val="6299"/>
                </a:lnSpc>
              </a:pPr>
              <a:r>
                <a:rPr lang="en-US" sz="4500" spc="333">
                  <a:solidFill>
                    <a:srgbClr val="910C00"/>
                  </a:solidFill>
                  <a:latin typeface="Montserrat Classic Bold"/>
                </a:rPr>
                <a:t>CLEANING &amp; EDA</a:t>
              </a:r>
            </a:p>
          </p:txBody>
        </p:sp>
        <p:sp>
          <p:nvSpPr>
            <p:cNvPr name="TextBox 17" id="17"/>
            <p:cNvSpPr txBox="true"/>
            <p:nvPr/>
          </p:nvSpPr>
          <p:spPr>
            <a:xfrm rot="0">
              <a:off x="155158" y="2429884"/>
              <a:ext cx="7871426" cy="1144355"/>
            </a:xfrm>
            <a:prstGeom prst="rect">
              <a:avLst/>
            </a:prstGeom>
          </p:spPr>
          <p:txBody>
            <a:bodyPr anchor="t" rtlCol="false" tIns="0" lIns="0" bIns="0" rIns="0">
              <a:spAutoFit/>
            </a:bodyPr>
            <a:lstStyle/>
            <a:p>
              <a:pPr algn="ctr">
                <a:lnSpc>
                  <a:spcPts val="3500"/>
                </a:lnSpc>
              </a:pPr>
              <a:r>
                <a:rPr lang="en-US" sz="2500">
                  <a:solidFill>
                    <a:srgbClr val="FFFFFF"/>
                  </a:solidFill>
                  <a:latin typeface="Montserrat Light"/>
                </a:rPr>
                <a:t>Do Cleaning and EDA fo</a:t>
              </a:r>
              <a:r>
                <a:rPr lang="en-US" sz="2500">
                  <a:solidFill>
                    <a:srgbClr val="FFFFFF"/>
                  </a:solidFill>
                  <a:latin typeface="Montserrat Light"/>
                </a:rPr>
                <a:t>r the data and statistical test </a:t>
              </a:r>
            </a:p>
          </p:txBody>
        </p:sp>
      </p:grpSp>
      <p:grpSp>
        <p:nvGrpSpPr>
          <p:cNvPr name="Group 18" id="18"/>
          <p:cNvGrpSpPr/>
          <p:nvPr/>
        </p:nvGrpSpPr>
        <p:grpSpPr>
          <a:xfrm rot="0">
            <a:off x="9890464" y="6415305"/>
            <a:ext cx="6145832" cy="2680679"/>
            <a:chOff x="0" y="0"/>
            <a:chExt cx="8194443" cy="3574239"/>
          </a:xfrm>
        </p:grpSpPr>
        <p:pic>
          <p:nvPicPr>
            <p:cNvPr name="Picture 19" id="19"/>
            <p:cNvPicPr>
              <a:picLocks noChangeAspect="true"/>
            </p:cNvPicPr>
            <p:nvPr/>
          </p:nvPicPr>
          <p:blipFill>
            <a:blip r:embed="rId5"/>
            <a:srcRect l="0" t="0" r="0" b="0"/>
            <a:stretch>
              <a:fillRect/>
            </a:stretch>
          </p:blipFill>
          <p:spPr>
            <a:xfrm flipH="false" flipV="false" rot="0">
              <a:off x="3506671" y="0"/>
              <a:ext cx="1155701" cy="1155701"/>
            </a:xfrm>
            <a:prstGeom prst="rect">
              <a:avLst/>
            </a:prstGeom>
          </p:spPr>
        </p:pic>
        <p:sp>
          <p:nvSpPr>
            <p:cNvPr name="TextBox 20" id="20"/>
            <p:cNvSpPr txBox="true"/>
            <p:nvPr/>
          </p:nvSpPr>
          <p:spPr>
            <a:xfrm rot="0">
              <a:off x="0" y="1344150"/>
              <a:ext cx="8194443" cy="1000125"/>
            </a:xfrm>
            <a:prstGeom prst="rect">
              <a:avLst/>
            </a:prstGeom>
          </p:spPr>
          <p:txBody>
            <a:bodyPr anchor="t" rtlCol="false" tIns="0" lIns="0" bIns="0" rIns="0">
              <a:spAutoFit/>
            </a:bodyPr>
            <a:lstStyle/>
            <a:p>
              <a:pPr algn="ctr">
                <a:lnSpc>
                  <a:spcPts val="6299"/>
                </a:lnSpc>
              </a:pPr>
              <a:r>
                <a:rPr lang="en-US" sz="4500" spc="333">
                  <a:solidFill>
                    <a:srgbClr val="910C00"/>
                  </a:solidFill>
                  <a:latin typeface="Montserrat Classic Bold"/>
                </a:rPr>
                <a:t>Machine Learning</a:t>
              </a:r>
            </a:p>
          </p:txBody>
        </p:sp>
        <p:sp>
          <p:nvSpPr>
            <p:cNvPr name="TextBox 21" id="21"/>
            <p:cNvSpPr txBox="true"/>
            <p:nvPr/>
          </p:nvSpPr>
          <p:spPr>
            <a:xfrm rot="0">
              <a:off x="155158" y="2439409"/>
              <a:ext cx="7871426" cy="1134830"/>
            </a:xfrm>
            <a:prstGeom prst="rect">
              <a:avLst/>
            </a:prstGeom>
          </p:spPr>
          <p:txBody>
            <a:bodyPr anchor="t" rtlCol="false" tIns="0" lIns="0" bIns="0" rIns="0">
              <a:spAutoFit/>
            </a:bodyPr>
            <a:lstStyle/>
            <a:p>
              <a:pPr algn="ctr">
                <a:lnSpc>
                  <a:spcPts val="3499"/>
                </a:lnSpc>
              </a:pPr>
              <a:r>
                <a:rPr lang="en-US" sz="2500">
                  <a:solidFill>
                    <a:srgbClr val="FFFFFF"/>
                  </a:solidFill>
                  <a:latin typeface="Montserrat Light"/>
                </a:rPr>
                <a:t>Apply m</a:t>
              </a:r>
              <a:r>
                <a:rPr lang="en-US" sz="2500">
                  <a:solidFill>
                    <a:srgbClr val="FFFFFF"/>
                  </a:solidFill>
                  <a:latin typeface="Montserrat Light"/>
                </a:rPr>
                <a:t>achine learning to data with</a:t>
              </a:r>
            </a:p>
            <a:p>
              <a:pPr algn="ctr">
                <a:lnSpc>
                  <a:spcPts val="3500"/>
                </a:lnSpc>
              </a:pPr>
              <a:r>
                <a:rPr lang="en-US" sz="2499">
                  <a:solidFill>
                    <a:srgbClr val="FFFFFF"/>
                  </a:solidFill>
                  <a:latin typeface="Montserrat Light"/>
                </a:rPr>
                <a:t>regression</a:t>
              </a:r>
              <a:r>
                <a:rPr lang="en-US" sz="2500">
                  <a:solidFill>
                    <a:srgbClr val="FFFFFF"/>
                  </a:solidFill>
                  <a:latin typeface="Montserrat Light"/>
                </a:rPr>
                <a:t> model</a:t>
              </a:r>
            </a:p>
          </p:txBody>
        </p:sp>
      </p:grpSp>
      <p:sp>
        <p:nvSpPr>
          <p:cNvPr name="TextBox 22" id="22"/>
          <p:cNvSpPr txBox="true"/>
          <p:nvPr/>
        </p:nvSpPr>
        <p:spPr>
          <a:xfrm rot="0">
            <a:off x="2060997" y="717611"/>
            <a:ext cx="14166006" cy="904240"/>
          </a:xfrm>
          <a:prstGeom prst="rect">
            <a:avLst/>
          </a:prstGeom>
        </p:spPr>
        <p:txBody>
          <a:bodyPr anchor="t" rtlCol="false" tIns="0" lIns="0" bIns="0" rIns="0">
            <a:spAutoFit/>
          </a:bodyPr>
          <a:lstStyle/>
          <a:p>
            <a:pPr algn="ctr">
              <a:lnSpc>
                <a:spcPts val="7205"/>
              </a:lnSpc>
            </a:pPr>
            <a:r>
              <a:rPr lang="en-US" sz="5500" spc="159">
                <a:solidFill>
                  <a:srgbClr val="E2B808"/>
                </a:solidFill>
                <a:latin typeface="Montserrat Classic"/>
              </a:rPr>
              <a:t>ABOUT THIS PROJECT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910C00"/>
        </a:solidFill>
      </p:bgPr>
    </p:bg>
    <p:spTree>
      <p:nvGrpSpPr>
        <p:cNvPr id="1" name=""/>
        <p:cNvGrpSpPr/>
        <p:nvPr/>
      </p:nvGrpSpPr>
      <p:grpSpPr>
        <a:xfrm>
          <a:off x="0" y="0"/>
          <a:ext cx="0" cy="0"/>
          <a:chOff x="0" y="0"/>
          <a:chExt cx="0" cy="0"/>
        </a:xfrm>
      </p:grpSpPr>
      <p:grpSp>
        <p:nvGrpSpPr>
          <p:cNvPr name="Group 2" id="2"/>
          <p:cNvGrpSpPr/>
          <p:nvPr/>
        </p:nvGrpSpPr>
        <p:grpSpPr>
          <a:xfrm rot="0">
            <a:off x="2922737" y="381312"/>
            <a:ext cx="12442525" cy="1838053"/>
            <a:chOff x="0" y="0"/>
            <a:chExt cx="16590034" cy="2450737"/>
          </a:xfrm>
        </p:grpSpPr>
        <p:sp>
          <p:nvSpPr>
            <p:cNvPr name="TextBox 3" id="3"/>
            <p:cNvSpPr txBox="true"/>
            <p:nvPr/>
          </p:nvSpPr>
          <p:spPr>
            <a:xfrm rot="0">
              <a:off x="0" y="-123825"/>
              <a:ext cx="16590034" cy="1343025"/>
            </a:xfrm>
            <a:prstGeom prst="rect">
              <a:avLst/>
            </a:prstGeom>
          </p:spPr>
          <p:txBody>
            <a:bodyPr anchor="t" rtlCol="false" tIns="0" lIns="0" bIns="0" rIns="0">
              <a:spAutoFit/>
            </a:bodyPr>
            <a:lstStyle/>
            <a:p>
              <a:pPr algn="ctr">
                <a:lnSpc>
                  <a:spcPts val="8400"/>
                </a:lnSpc>
              </a:pPr>
              <a:r>
                <a:rPr lang="en-US" sz="6000" spc="54">
                  <a:solidFill>
                    <a:srgbClr val="FFFFFF"/>
                  </a:solidFill>
                  <a:latin typeface="Montserrat Classic Bold"/>
                </a:rPr>
                <a:t>About Data</a:t>
              </a:r>
            </a:p>
          </p:txBody>
        </p:sp>
        <p:sp>
          <p:nvSpPr>
            <p:cNvPr name="TextBox 4" id="4"/>
            <p:cNvSpPr txBox="true"/>
            <p:nvPr/>
          </p:nvSpPr>
          <p:spPr>
            <a:xfrm rot="0">
              <a:off x="1938916" y="1450612"/>
              <a:ext cx="12712202" cy="1000125"/>
            </a:xfrm>
            <a:prstGeom prst="rect">
              <a:avLst/>
            </a:prstGeom>
          </p:spPr>
          <p:txBody>
            <a:bodyPr anchor="t" rtlCol="false" tIns="0" lIns="0" bIns="0" rIns="0">
              <a:spAutoFit/>
            </a:bodyPr>
            <a:lstStyle/>
            <a:p>
              <a:pPr algn="ctr">
                <a:lnSpc>
                  <a:spcPts val="6299"/>
                </a:lnSpc>
              </a:pPr>
            </a:p>
          </p:txBody>
        </p:sp>
      </p:grpSp>
      <p:sp>
        <p:nvSpPr>
          <p:cNvPr name="TextBox 5" id="5"/>
          <p:cNvSpPr txBox="true"/>
          <p:nvPr/>
        </p:nvSpPr>
        <p:spPr>
          <a:xfrm rot="0">
            <a:off x="184403" y="1527777"/>
            <a:ext cx="17407890" cy="8058785"/>
          </a:xfrm>
          <a:prstGeom prst="rect">
            <a:avLst/>
          </a:prstGeom>
        </p:spPr>
        <p:txBody>
          <a:bodyPr anchor="t" rtlCol="false" tIns="0" lIns="0" bIns="0" rIns="0">
            <a:spAutoFit/>
          </a:bodyPr>
          <a:lstStyle/>
          <a:p>
            <a:pPr>
              <a:lnSpc>
                <a:spcPts val="2800"/>
              </a:lnSpc>
            </a:pPr>
            <a:r>
              <a:rPr lang="en-US" sz="2000" spc="18">
                <a:solidFill>
                  <a:srgbClr val="FFFFFF"/>
                </a:solidFill>
                <a:latin typeface="Montserrat Classic"/>
              </a:rPr>
              <a:t>- `movie_title` = title of the movie as displayed on the Rotten Tomatoes website</a:t>
            </a:r>
          </a:p>
          <a:p>
            <a:pPr>
              <a:lnSpc>
                <a:spcPts val="2800"/>
              </a:lnSpc>
            </a:pPr>
            <a:r>
              <a:rPr lang="en-US" sz="2000">
                <a:solidFill>
                  <a:srgbClr val="FFFFFF"/>
                </a:solidFill>
                <a:latin typeface="Arimo"/>
              </a:rPr>
              <a:t>- `movie_info` = brief description of the movie</a:t>
            </a:r>
          </a:p>
          <a:p>
            <a:pPr>
              <a:lnSpc>
                <a:spcPts val="2800"/>
              </a:lnSpc>
            </a:pPr>
            <a:r>
              <a:rPr lang="en-US" sz="2000">
                <a:solidFill>
                  <a:srgbClr val="FFFFFF"/>
                </a:solidFill>
                <a:latin typeface="Arimo"/>
              </a:rPr>
              <a:t>- `critics_consensus` = comment from Rotten Tomatoes</a:t>
            </a:r>
          </a:p>
          <a:p>
            <a:pPr>
              <a:lnSpc>
                <a:spcPts val="2800"/>
              </a:lnSpc>
            </a:pPr>
            <a:r>
              <a:rPr lang="en-US" sz="2000">
                <a:solidFill>
                  <a:srgbClr val="FFFFFF"/>
                </a:solidFill>
                <a:latin typeface="Arimo"/>
              </a:rPr>
              <a:t>- `content_rating` = category based on the movie suitability for audience</a:t>
            </a:r>
          </a:p>
          <a:p>
            <a:pPr>
              <a:lnSpc>
                <a:spcPts val="2800"/>
              </a:lnSpc>
            </a:pPr>
            <a:r>
              <a:rPr lang="en-US" sz="2000">
                <a:solidFill>
                  <a:srgbClr val="FFFFFF"/>
                </a:solidFill>
                <a:latin typeface="Arimo"/>
              </a:rPr>
              <a:t>- `genres` = movie genres separated by c</a:t>
            </a:r>
            <a:r>
              <a:rPr lang="en-US" sz="2000" spc="18">
                <a:solidFill>
                  <a:srgbClr val="FFFFFF"/>
                </a:solidFill>
                <a:latin typeface="Montserrat Classic"/>
              </a:rPr>
              <a:t>ommes, if multiple</a:t>
            </a:r>
          </a:p>
          <a:p>
            <a:pPr>
              <a:lnSpc>
                <a:spcPts val="2800"/>
              </a:lnSpc>
            </a:pPr>
            <a:r>
              <a:rPr lang="en-US" sz="2000" spc="18">
                <a:solidFill>
                  <a:srgbClr val="FFFFFF"/>
                </a:solidFill>
                <a:latin typeface="Montserrat Classic"/>
              </a:rPr>
              <a:t>- `directors` = name of director(s)</a:t>
            </a:r>
          </a:p>
          <a:p>
            <a:pPr>
              <a:lnSpc>
                <a:spcPts val="2800"/>
              </a:lnSpc>
            </a:pPr>
            <a:r>
              <a:rPr lang="en-US" sz="2000" spc="18">
                <a:solidFill>
                  <a:srgbClr val="FFFFFF"/>
                </a:solidFill>
                <a:latin typeface="Montserrat Classic"/>
              </a:rPr>
              <a:t>- `authors` = name of author(s)</a:t>
            </a:r>
          </a:p>
          <a:p>
            <a:pPr>
              <a:lnSpc>
                <a:spcPts val="2800"/>
              </a:lnSpc>
            </a:pPr>
            <a:r>
              <a:rPr lang="en-US" sz="2000" spc="18">
                <a:solidFill>
                  <a:srgbClr val="FFFFFF"/>
                </a:solidFill>
                <a:latin typeface="Montserrat Classic"/>
              </a:rPr>
              <a:t>- `actors` = name of actors</a:t>
            </a:r>
          </a:p>
          <a:p>
            <a:pPr>
              <a:lnSpc>
                <a:spcPts val="2800"/>
              </a:lnSpc>
            </a:pPr>
            <a:r>
              <a:rPr lang="en-US" sz="2000" spc="18">
                <a:solidFill>
                  <a:srgbClr val="FFFFFF"/>
                </a:solidFill>
                <a:latin typeface="Montserrat Classic"/>
              </a:rPr>
              <a:t>- `original_release_date` = date in which the movie has been released</a:t>
            </a:r>
          </a:p>
          <a:p>
            <a:pPr>
              <a:lnSpc>
                <a:spcPts val="2800"/>
              </a:lnSpc>
            </a:pPr>
            <a:r>
              <a:rPr lang="en-US" sz="2000" spc="18">
                <a:solidFill>
                  <a:srgbClr val="FFFFFF"/>
                </a:solidFill>
                <a:latin typeface="Montserrat Classic"/>
              </a:rPr>
              <a:t>- `streaming_release_date` = date in which the movie has been released for streaming</a:t>
            </a:r>
          </a:p>
          <a:p>
            <a:pPr>
              <a:lnSpc>
                <a:spcPts val="2800"/>
              </a:lnSpc>
            </a:pPr>
            <a:r>
              <a:rPr lang="en-US" sz="2000" spc="18">
                <a:solidFill>
                  <a:srgbClr val="FFFFFF"/>
                </a:solidFill>
                <a:latin typeface="Montserrat Classic"/>
              </a:rPr>
              <a:t>- `runtime` = movie runtume (in minutes)</a:t>
            </a:r>
          </a:p>
          <a:p>
            <a:pPr>
              <a:lnSpc>
                <a:spcPts val="2800"/>
              </a:lnSpc>
            </a:pPr>
            <a:r>
              <a:rPr lang="en-US" sz="2000" spc="18">
                <a:solidFill>
                  <a:srgbClr val="FFFFFF"/>
                </a:solidFill>
                <a:latin typeface="Montserrat Classic"/>
              </a:rPr>
              <a:t>- `production_company` = name of the production company</a:t>
            </a:r>
          </a:p>
          <a:p>
            <a:pPr>
              <a:lnSpc>
                <a:spcPts val="2800"/>
              </a:lnSpc>
            </a:pPr>
            <a:r>
              <a:rPr lang="en-US" sz="2000" spc="18">
                <a:solidFill>
                  <a:srgbClr val="FFFFFF"/>
                </a:solidFill>
                <a:latin typeface="Montserrat Classic"/>
              </a:rPr>
              <a:t>- `tomatometer_status` = tomatometer value of "Rotten" (less than 60% positive reviews), "Fresh" (at least 60% of positive reviews), and "Certified Fresh"</a:t>
            </a:r>
          </a:p>
          <a:p>
            <a:pPr>
              <a:lnSpc>
                <a:spcPts val="2800"/>
              </a:lnSpc>
            </a:pPr>
            <a:r>
              <a:rPr lang="en-US" sz="2000" spc="18">
                <a:solidFill>
                  <a:srgbClr val="FFFFFF"/>
                </a:solidFill>
                <a:latin typeface="Montserrat Classic"/>
              </a:rPr>
              <a:t> (at least 75% of positive reviews, at least 80 reviews of which at least 5 from top critics)</a:t>
            </a:r>
          </a:p>
          <a:p>
            <a:pPr>
              <a:lnSpc>
                <a:spcPts val="2800"/>
              </a:lnSpc>
            </a:pPr>
            <a:r>
              <a:rPr lang="en-US" sz="2000" spc="18">
                <a:solidFill>
                  <a:srgbClr val="FFFFFF"/>
                </a:solidFill>
                <a:latin typeface="Montserrat Classic"/>
              </a:rPr>
              <a:t>- `tomatometer_rating` = percentage of positive critic ratings</a:t>
            </a:r>
          </a:p>
          <a:p>
            <a:pPr>
              <a:lnSpc>
                <a:spcPts val="2800"/>
              </a:lnSpc>
            </a:pPr>
            <a:r>
              <a:rPr lang="en-US" sz="2000" spc="18">
                <a:solidFill>
                  <a:srgbClr val="FFFFFF"/>
                </a:solidFill>
                <a:latin typeface="Montserrat Classic"/>
              </a:rPr>
              <a:t>- `tomatometer_count` = critic ratings counted for the calculation of the tomatomer status</a:t>
            </a:r>
          </a:p>
          <a:p>
            <a:pPr>
              <a:lnSpc>
                <a:spcPts val="2800"/>
              </a:lnSpc>
            </a:pPr>
            <a:r>
              <a:rPr lang="en-US" sz="2000" spc="18">
                <a:solidFill>
                  <a:srgbClr val="FFFFFF"/>
                </a:solidFill>
                <a:latin typeface="Montserrat Classic"/>
              </a:rPr>
              <a:t>- `audience_status` = audience value of "Spilled" (less than 60% of users gave a rating of at least 3.5) or "Upright" (at least 60% of users gave a rating of at</a:t>
            </a:r>
          </a:p>
          <a:p>
            <a:pPr>
              <a:lnSpc>
                <a:spcPts val="2800"/>
              </a:lnSpc>
            </a:pPr>
            <a:r>
              <a:rPr lang="en-US" sz="2000" spc="18">
                <a:solidFill>
                  <a:srgbClr val="FFFFFF"/>
                </a:solidFill>
                <a:latin typeface="Montserrat Classic"/>
              </a:rPr>
              <a:t> least  3.5)</a:t>
            </a:r>
          </a:p>
          <a:p>
            <a:pPr>
              <a:lnSpc>
                <a:spcPts val="2800"/>
              </a:lnSpc>
            </a:pPr>
            <a:r>
              <a:rPr lang="en-US" sz="2000" spc="18">
                <a:solidFill>
                  <a:srgbClr val="FFFFFF"/>
                </a:solidFill>
                <a:latin typeface="Montserrat Classic"/>
              </a:rPr>
              <a:t>- `audience_rating` = percentage of positive user ratings</a:t>
            </a:r>
          </a:p>
          <a:p>
            <a:pPr>
              <a:lnSpc>
                <a:spcPts val="2800"/>
              </a:lnSpc>
            </a:pPr>
            <a:r>
              <a:rPr lang="en-US" sz="2000" spc="18">
                <a:solidFill>
                  <a:srgbClr val="FFFFFF"/>
                </a:solidFill>
                <a:latin typeface="Montserrat Classic"/>
              </a:rPr>
              <a:t>- `audience_count` = user ratings counted for the calculation of the audience status</a:t>
            </a:r>
          </a:p>
          <a:p>
            <a:pPr>
              <a:lnSpc>
                <a:spcPts val="2800"/>
              </a:lnSpc>
            </a:pPr>
            <a:r>
              <a:rPr lang="en-US" sz="2000" spc="18">
                <a:solidFill>
                  <a:srgbClr val="FFFFFF"/>
                </a:solidFill>
                <a:latin typeface="Montserrat Classic"/>
              </a:rPr>
              <a:t>- `tomatometer_top_critics_count` = count of top critic ratings</a:t>
            </a:r>
          </a:p>
          <a:p>
            <a:pPr>
              <a:lnSpc>
                <a:spcPts val="2800"/>
              </a:lnSpc>
            </a:pPr>
            <a:r>
              <a:rPr lang="en-US" sz="2000" spc="18">
                <a:solidFill>
                  <a:srgbClr val="FFFFFF"/>
                </a:solidFill>
                <a:latin typeface="Montserrat Classic"/>
              </a:rPr>
              <a:t>- `tomatometer_fresh_critics_count` = count of fresh critic ratings</a:t>
            </a:r>
          </a:p>
          <a:p>
            <a:pPr algn="l">
              <a:lnSpc>
                <a:spcPts val="2800"/>
              </a:lnSpc>
              <a:spcBef>
                <a:spcPct val="0"/>
              </a:spcBef>
            </a:pPr>
            <a:r>
              <a:rPr lang="en-US" sz="2000" spc="18">
                <a:solidFill>
                  <a:srgbClr val="FFFFFF"/>
                </a:solidFill>
                <a:latin typeface="Montserrat Classic"/>
              </a:rPr>
              <a:t>- `tomatometer_rotten_critics_count` = count of rotten critic ratings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910C00"/>
        </a:solidFill>
      </p:bgPr>
    </p:bg>
    <p:spTree>
      <p:nvGrpSpPr>
        <p:cNvPr id="1" name=""/>
        <p:cNvGrpSpPr/>
        <p:nvPr/>
      </p:nvGrpSpPr>
      <p:grpSpPr>
        <a:xfrm>
          <a:off x="0" y="0"/>
          <a:ext cx="0" cy="0"/>
          <a:chOff x="0" y="0"/>
          <a:chExt cx="0" cy="0"/>
        </a:xfrm>
      </p:grpSpPr>
      <p:sp>
        <p:nvSpPr>
          <p:cNvPr name="AutoShape 2" id="2"/>
          <p:cNvSpPr/>
          <p:nvPr/>
        </p:nvSpPr>
        <p:spPr>
          <a:xfrm rot="0">
            <a:off x="-950610" y="5000733"/>
            <a:ext cx="20189220" cy="96925"/>
          </a:xfrm>
          <a:prstGeom prst="rect">
            <a:avLst/>
          </a:prstGeom>
          <a:solidFill>
            <a:srgbClr val="E2B808"/>
          </a:solidFill>
        </p:spPr>
      </p:sp>
      <p:grpSp>
        <p:nvGrpSpPr>
          <p:cNvPr name="Group 3" id="3"/>
          <p:cNvGrpSpPr/>
          <p:nvPr/>
        </p:nvGrpSpPr>
        <p:grpSpPr>
          <a:xfrm rot="0">
            <a:off x="2426496" y="4746051"/>
            <a:ext cx="568189" cy="568189"/>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5" id="5"/>
          <p:cNvGrpSpPr/>
          <p:nvPr/>
        </p:nvGrpSpPr>
        <p:grpSpPr>
          <a:xfrm rot="0">
            <a:off x="6648064" y="4746051"/>
            <a:ext cx="568189" cy="568189"/>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7" id="7"/>
          <p:cNvGrpSpPr/>
          <p:nvPr/>
        </p:nvGrpSpPr>
        <p:grpSpPr>
          <a:xfrm rot="0">
            <a:off x="10869632" y="4746051"/>
            <a:ext cx="568189" cy="568189"/>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9" id="9"/>
          <p:cNvGrpSpPr/>
          <p:nvPr/>
        </p:nvGrpSpPr>
        <p:grpSpPr>
          <a:xfrm rot="0">
            <a:off x="15091201" y="4746051"/>
            <a:ext cx="568189" cy="568189"/>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11" id="11"/>
          <p:cNvGrpSpPr/>
          <p:nvPr/>
        </p:nvGrpSpPr>
        <p:grpSpPr>
          <a:xfrm rot="0">
            <a:off x="684539" y="6012580"/>
            <a:ext cx="3483915" cy="1566021"/>
            <a:chOff x="0" y="0"/>
            <a:chExt cx="4645220" cy="2088028"/>
          </a:xfrm>
        </p:grpSpPr>
        <p:sp>
          <p:nvSpPr>
            <p:cNvPr name="TextBox 12" id="12"/>
            <p:cNvSpPr txBox="true"/>
            <p:nvPr/>
          </p:nvSpPr>
          <p:spPr>
            <a:xfrm rot="0">
              <a:off x="0" y="-57150"/>
              <a:ext cx="4645220" cy="706149"/>
            </a:xfrm>
            <a:prstGeom prst="rect">
              <a:avLst/>
            </a:prstGeom>
          </p:spPr>
          <p:txBody>
            <a:bodyPr anchor="t" rtlCol="false" tIns="0" lIns="0" bIns="0" rIns="0">
              <a:spAutoFit/>
            </a:bodyPr>
            <a:lstStyle/>
            <a:p>
              <a:pPr algn="ctr">
                <a:lnSpc>
                  <a:spcPts val="4480"/>
                </a:lnSpc>
              </a:pPr>
              <a:r>
                <a:rPr lang="en-US" sz="3200">
                  <a:solidFill>
                    <a:srgbClr val="FFFFFF"/>
                  </a:solidFill>
                  <a:latin typeface="Montserrat Classic"/>
                </a:rPr>
                <a:t>CLEANING DATA </a:t>
              </a:r>
            </a:p>
          </p:txBody>
        </p:sp>
        <p:sp>
          <p:nvSpPr>
            <p:cNvPr name="TextBox 13" id="13"/>
            <p:cNvSpPr txBox="true"/>
            <p:nvPr/>
          </p:nvSpPr>
          <p:spPr>
            <a:xfrm rot="0">
              <a:off x="0" y="944460"/>
              <a:ext cx="4632100" cy="1143568"/>
            </a:xfrm>
            <a:prstGeom prst="rect">
              <a:avLst/>
            </a:prstGeom>
          </p:spPr>
          <p:txBody>
            <a:bodyPr anchor="t" rtlCol="false" tIns="0" lIns="0" bIns="0" rIns="0">
              <a:spAutoFit/>
            </a:bodyPr>
            <a:lstStyle/>
            <a:p>
              <a:pPr algn="ctr">
                <a:lnSpc>
                  <a:spcPts val="3500"/>
                </a:lnSpc>
              </a:pPr>
              <a:r>
                <a:rPr lang="en-US" sz="2500">
                  <a:solidFill>
                    <a:srgbClr val="E2B808"/>
                  </a:solidFill>
                  <a:latin typeface="Montserrat Light"/>
                </a:rPr>
                <a:t>Clean data with fillna and dropna</a:t>
              </a:r>
            </a:p>
          </p:txBody>
        </p:sp>
      </p:grpSp>
      <p:grpSp>
        <p:nvGrpSpPr>
          <p:cNvPr name="Group 14" id="14"/>
          <p:cNvGrpSpPr/>
          <p:nvPr/>
        </p:nvGrpSpPr>
        <p:grpSpPr>
          <a:xfrm rot="0">
            <a:off x="5190201" y="6012580"/>
            <a:ext cx="3483915" cy="1566021"/>
            <a:chOff x="0" y="0"/>
            <a:chExt cx="4645220" cy="2088028"/>
          </a:xfrm>
        </p:grpSpPr>
        <p:sp>
          <p:nvSpPr>
            <p:cNvPr name="TextBox 15" id="15"/>
            <p:cNvSpPr txBox="true"/>
            <p:nvPr/>
          </p:nvSpPr>
          <p:spPr>
            <a:xfrm rot="0">
              <a:off x="0" y="-57150"/>
              <a:ext cx="4645220" cy="706149"/>
            </a:xfrm>
            <a:prstGeom prst="rect">
              <a:avLst/>
            </a:prstGeom>
          </p:spPr>
          <p:txBody>
            <a:bodyPr anchor="t" rtlCol="false" tIns="0" lIns="0" bIns="0" rIns="0">
              <a:spAutoFit/>
            </a:bodyPr>
            <a:lstStyle/>
            <a:p>
              <a:pPr algn="ctr">
                <a:lnSpc>
                  <a:spcPts val="4480"/>
                </a:lnSpc>
              </a:pPr>
              <a:r>
                <a:rPr lang="en-US" sz="3200">
                  <a:solidFill>
                    <a:srgbClr val="FFFFFF"/>
                  </a:solidFill>
                  <a:latin typeface="Montserrat Classic"/>
                </a:rPr>
                <a:t>BINNING</a:t>
              </a:r>
            </a:p>
          </p:txBody>
        </p:sp>
        <p:sp>
          <p:nvSpPr>
            <p:cNvPr name="TextBox 16" id="16"/>
            <p:cNvSpPr txBox="true"/>
            <p:nvPr/>
          </p:nvSpPr>
          <p:spPr>
            <a:xfrm rot="0">
              <a:off x="6560" y="944460"/>
              <a:ext cx="4632100" cy="1143568"/>
            </a:xfrm>
            <a:prstGeom prst="rect">
              <a:avLst/>
            </a:prstGeom>
          </p:spPr>
          <p:txBody>
            <a:bodyPr anchor="t" rtlCol="false" tIns="0" lIns="0" bIns="0" rIns="0">
              <a:spAutoFit/>
            </a:bodyPr>
            <a:lstStyle/>
            <a:p>
              <a:pPr algn="ctr">
                <a:lnSpc>
                  <a:spcPts val="3500"/>
                </a:lnSpc>
              </a:pPr>
              <a:r>
                <a:rPr lang="en-US" sz="2500">
                  <a:solidFill>
                    <a:srgbClr val="E2B808"/>
                  </a:solidFill>
                  <a:latin typeface="Montserrat Light"/>
                </a:rPr>
                <a:t>To bin the data for more accuracy</a:t>
              </a:r>
            </a:p>
          </p:txBody>
        </p:sp>
      </p:grpSp>
      <p:grpSp>
        <p:nvGrpSpPr>
          <p:cNvPr name="Group 17" id="17"/>
          <p:cNvGrpSpPr/>
          <p:nvPr/>
        </p:nvGrpSpPr>
        <p:grpSpPr>
          <a:xfrm rot="0">
            <a:off x="9411769" y="6012580"/>
            <a:ext cx="3483915" cy="1566021"/>
            <a:chOff x="0" y="0"/>
            <a:chExt cx="4645220" cy="2088028"/>
          </a:xfrm>
        </p:grpSpPr>
        <p:sp>
          <p:nvSpPr>
            <p:cNvPr name="TextBox 18" id="18"/>
            <p:cNvSpPr txBox="true"/>
            <p:nvPr/>
          </p:nvSpPr>
          <p:spPr>
            <a:xfrm rot="0">
              <a:off x="0" y="-57150"/>
              <a:ext cx="4645220" cy="706149"/>
            </a:xfrm>
            <a:prstGeom prst="rect">
              <a:avLst/>
            </a:prstGeom>
          </p:spPr>
          <p:txBody>
            <a:bodyPr anchor="t" rtlCol="false" tIns="0" lIns="0" bIns="0" rIns="0">
              <a:spAutoFit/>
            </a:bodyPr>
            <a:lstStyle/>
            <a:p>
              <a:pPr algn="ctr">
                <a:lnSpc>
                  <a:spcPts val="4480"/>
                </a:lnSpc>
              </a:pPr>
              <a:r>
                <a:rPr lang="en-US" sz="3200">
                  <a:solidFill>
                    <a:srgbClr val="FFFFFF"/>
                  </a:solidFill>
                  <a:latin typeface="Montserrat Classic"/>
                </a:rPr>
                <a:t>ENCODING</a:t>
              </a:r>
            </a:p>
          </p:txBody>
        </p:sp>
        <p:sp>
          <p:nvSpPr>
            <p:cNvPr name="TextBox 19" id="19"/>
            <p:cNvSpPr txBox="true"/>
            <p:nvPr/>
          </p:nvSpPr>
          <p:spPr>
            <a:xfrm rot="0">
              <a:off x="9840" y="944460"/>
              <a:ext cx="4632100" cy="1143568"/>
            </a:xfrm>
            <a:prstGeom prst="rect">
              <a:avLst/>
            </a:prstGeom>
          </p:spPr>
          <p:txBody>
            <a:bodyPr anchor="t" rtlCol="false" tIns="0" lIns="0" bIns="0" rIns="0">
              <a:spAutoFit/>
            </a:bodyPr>
            <a:lstStyle/>
            <a:p>
              <a:pPr algn="ctr">
                <a:lnSpc>
                  <a:spcPts val="3500"/>
                </a:lnSpc>
              </a:pPr>
              <a:r>
                <a:rPr lang="en-US" sz="2500">
                  <a:solidFill>
                    <a:srgbClr val="E2B808"/>
                  </a:solidFill>
                  <a:latin typeface="Montserrat Light"/>
                </a:rPr>
                <a:t>Encode with OneHotEncoder</a:t>
              </a:r>
            </a:p>
          </p:txBody>
        </p:sp>
      </p:grpSp>
      <p:grpSp>
        <p:nvGrpSpPr>
          <p:cNvPr name="Group 20" id="20"/>
          <p:cNvGrpSpPr/>
          <p:nvPr/>
        </p:nvGrpSpPr>
        <p:grpSpPr>
          <a:xfrm rot="0">
            <a:off x="2932770" y="958850"/>
            <a:ext cx="12442525" cy="2706241"/>
            <a:chOff x="0" y="0"/>
            <a:chExt cx="16590034" cy="3608322"/>
          </a:xfrm>
        </p:grpSpPr>
        <p:sp>
          <p:nvSpPr>
            <p:cNvPr name="TextBox 21" id="21"/>
            <p:cNvSpPr txBox="true"/>
            <p:nvPr/>
          </p:nvSpPr>
          <p:spPr>
            <a:xfrm rot="0">
              <a:off x="0" y="-123825"/>
              <a:ext cx="16590034" cy="1343025"/>
            </a:xfrm>
            <a:prstGeom prst="rect">
              <a:avLst/>
            </a:prstGeom>
          </p:spPr>
          <p:txBody>
            <a:bodyPr anchor="t" rtlCol="false" tIns="0" lIns="0" bIns="0" rIns="0">
              <a:spAutoFit/>
            </a:bodyPr>
            <a:lstStyle/>
            <a:p>
              <a:pPr algn="ctr">
                <a:lnSpc>
                  <a:spcPts val="8400"/>
                </a:lnSpc>
              </a:pPr>
              <a:r>
                <a:rPr lang="en-US" sz="6000" spc="54">
                  <a:solidFill>
                    <a:srgbClr val="FFFFFF"/>
                  </a:solidFill>
                  <a:latin typeface="Montserrat Classic Bold"/>
                </a:rPr>
                <a:t>Modelling Strategy</a:t>
              </a:r>
            </a:p>
          </p:txBody>
        </p:sp>
        <p:sp>
          <p:nvSpPr>
            <p:cNvPr name="TextBox 22" id="22"/>
            <p:cNvSpPr txBox="true"/>
            <p:nvPr/>
          </p:nvSpPr>
          <p:spPr>
            <a:xfrm rot="0">
              <a:off x="1938916" y="1558330"/>
              <a:ext cx="12712202" cy="2049992"/>
            </a:xfrm>
            <a:prstGeom prst="rect">
              <a:avLst/>
            </a:prstGeom>
          </p:spPr>
          <p:txBody>
            <a:bodyPr anchor="t" rtlCol="false" tIns="0" lIns="0" bIns="0" rIns="0">
              <a:spAutoFit/>
            </a:bodyPr>
            <a:lstStyle/>
            <a:p>
              <a:pPr algn="ctr">
                <a:lnSpc>
                  <a:spcPts val="6299"/>
                </a:lnSpc>
              </a:pPr>
              <a:r>
                <a:rPr lang="en-US" sz="4500" spc="333">
                  <a:solidFill>
                    <a:srgbClr val="E2B808"/>
                  </a:solidFill>
                  <a:latin typeface="Montserrat Classic Bold"/>
                </a:rPr>
                <a:t>What goes behind the screen</a:t>
              </a:r>
            </a:p>
          </p:txBody>
        </p:sp>
      </p:grpSp>
      <p:grpSp>
        <p:nvGrpSpPr>
          <p:cNvPr name="Group 23" id="23"/>
          <p:cNvGrpSpPr/>
          <p:nvPr/>
        </p:nvGrpSpPr>
        <p:grpSpPr>
          <a:xfrm rot="0">
            <a:off x="13348902" y="6012580"/>
            <a:ext cx="4052786" cy="2134050"/>
            <a:chOff x="0" y="0"/>
            <a:chExt cx="5403714" cy="2845400"/>
          </a:xfrm>
        </p:grpSpPr>
        <p:sp>
          <p:nvSpPr>
            <p:cNvPr name="TextBox 24" id="24"/>
            <p:cNvSpPr txBox="true"/>
            <p:nvPr/>
          </p:nvSpPr>
          <p:spPr>
            <a:xfrm rot="0">
              <a:off x="0" y="-57150"/>
              <a:ext cx="5403714" cy="1463521"/>
            </a:xfrm>
            <a:prstGeom prst="rect">
              <a:avLst/>
            </a:prstGeom>
          </p:spPr>
          <p:txBody>
            <a:bodyPr anchor="t" rtlCol="false" tIns="0" lIns="0" bIns="0" rIns="0">
              <a:spAutoFit/>
            </a:bodyPr>
            <a:lstStyle/>
            <a:p>
              <a:pPr algn="ctr">
                <a:lnSpc>
                  <a:spcPts val="4480"/>
                </a:lnSpc>
              </a:pPr>
              <a:r>
                <a:rPr lang="en-US" sz="3200">
                  <a:solidFill>
                    <a:srgbClr val="FFFFFF"/>
                  </a:solidFill>
                  <a:latin typeface="Montserrat Classic"/>
                </a:rPr>
                <a:t>HYPERPARAMETER TUNING</a:t>
              </a:r>
            </a:p>
          </p:txBody>
        </p:sp>
        <p:sp>
          <p:nvSpPr>
            <p:cNvPr name="TextBox 25" id="25"/>
            <p:cNvSpPr txBox="true"/>
            <p:nvPr/>
          </p:nvSpPr>
          <p:spPr>
            <a:xfrm rot="0">
              <a:off x="11447" y="1701832"/>
              <a:ext cx="5388451" cy="1143568"/>
            </a:xfrm>
            <a:prstGeom prst="rect">
              <a:avLst/>
            </a:prstGeom>
          </p:spPr>
          <p:txBody>
            <a:bodyPr anchor="t" rtlCol="false" tIns="0" lIns="0" bIns="0" rIns="0">
              <a:spAutoFit/>
            </a:bodyPr>
            <a:lstStyle/>
            <a:p>
              <a:pPr algn="ctr">
                <a:lnSpc>
                  <a:spcPts val="3500"/>
                </a:lnSpc>
              </a:pPr>
              <a:r>
                <a:rPr lang="en-US" sz="2500">
                  <a:solidFill>
                    <a:srgbClr val="E2B808"/>
                  </a:solidFill>
                  <a:latin typeface="Montserrat Light"/>
                </a:rPr>
                <a:t>Tune Model with best parameter</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910C00"/>
        </a:solidFill>
      </p:bgPr>
    </p:bg>
    <p:spTree>
      <p:nvGrpSpPr>
        <p:cNvPr id="1" name=""/>
        <p:cNvGrpSpPr/>
        <p:nvPr/>
      </p:nvGrpSpPr>
      <p:grpSpPr>
        <a:xfrm>
          <a:off x="0" y="0"/>
          <a:ext cx="0" cy="0"/>
          <a:chOff x="0" y="0"/>
          <a:chExt cx="0" cy="0"/>
        </a:xfrm>
      </p:grpSpPr>
      <p:sp>
        <p:nvSpPr>
          <p:cNvPr name="TextBox 2" id="2"/>
          <p:cNvSpPr txBox="true"/>
          <p:nvPr/>
        </p:nvSpPr>
        <p:spPr>
          <a:xfrm rot="0">
            <a:off x="839517" y="180975"/>
            <a:ext cx="8028504" cy="1533525"/>
          </a:xfrm>
          <a:prstGeom prst="rect">
            <a:avLst/>
          </a:prstGeom>
        </p:spPr>
        <p:txBody>
          <a:bodyPr anchor="t" rtlCol="false" tIns="0" lIns="0" bIns="0" rIns="0">
            <a:spAutoFit/>
          </a:bodyPr>
          <a:lstStyle/>
          <a:p>
            <a:pPr algn="ctr">
              <a:lnSpc>
                <a:spcPts val="12599"/>
              </a:lnSpc>
            </a:pPr>
            <a:r>
              <a:rPr lang="en-US" sz="9000">
                <a:solidFill>
                  <a:srgbClr val="FFFFFF"/>
                </a:solidFill>
                <a:latin typeface="Montserrat Extra-Bold"/>
              </a:rPr>
              <a:t>Conclussions</a:t>
            </a:r>
          </a:p>
        </p:txBody>
      </p:sp>
      <p:sp>
        <p:nvSpPr>
          <p:cNvPr name="TextBox 3" id="3"/>
          <p:cNvSpPr txBox="true"/>
          <p:nvPr/>
        </p:nvSpPr>
        <p:spPr>
          <a:xfrm rot="0">
            <a:off x="1466263" y="2755265"/>
            <a:ext cx="10502385" cy="2388235"/>
          </a:xfrm>
          <a:prstGeom prst="rect">
            <a:avLst/>
          </a:prstGeom>
        </p:spPr>
        <p:txBody>
          <a:bodyPr anchor="t" rtlCol="false" tIns="0" lIns="0" bIns="0" rIns="0">
            <a:spAutoFit/>
          </a:bodyPr>
          <a:lstStyle/>
          <a:p>
            <a:pPr>
              <a:lnSpc>
                <a:spcPts val="4759"/>
              </a:lnSpc>
            </a:pPr>
            <a:r>
              <a:rPr lang="en-US" sz="3400">
                <a:solidFill>
                  <a:srgbClr val="FFFFFF"/>
                </a:solidFill>
                <a:latin typeface="Montserrat Semi-Bold Bold"/>
              </a:rPr>
              <a:t>Modelling Report</a:t>
            </a:r>
          </a:p>
          <a:p>
            <a:pPr>
              <a:lnSpc>
                <a:spcPts val="4759"/>
              </a:lnSpc>
            </a:pPr>
            <a:r>
              <a:rPr lang="en-US" sz="1200">
                <a:solidFill>
                  <a:srgbClr val="FFFFFF"/>
                </a:solidFill>
                <a:latin typeface="Montserrat Extra-Light"/>
              </a:rPr>
              <a:t>We get good enough result to predict </a:t>
            </a:r>
            <a:r>
              <a:rPr lang="en-US" sz="3400">
                <a:solidFill>
                  <a:srgbClr val="FFFFFF"/>
                </a:solidFill>
                <a:latin typeface="Montserrat Extra-Light"/>
              </a:rPr>
              <a:t>popularity .</a:t>
            </a:r>
          </a:p>
          <a:p>
            <a:pPr>
              <a:lnSpc>
                <a:spcPts val="4759"/>
              </a:lnSpc>
            </a:pPr>
            <a:r>
              <a:rPr lang="en-US" sz="3399">
                <a:solidFill>
                  <a:srgbClr val="FFFFFF"/>
                </a:solidFill>
                <a:latin typeface="Montserrat Extra-Light"/>
              </a:rPr>
              <a:t>Using XGB,  train data </a:t>
            </a:r>
            <a:r>
              <a:rPr lang="en-US" sz="3400">
                <a:solidFill>
                  <a:srgbClr val="FFFFFF"/>
                </a:solidFill>
                <a:latin typeface="Montserrat Extra-Light"/>
              </a:rPr>
              <a:t>result is 93.25 %  </a:t>
            </a:r>
          </a:p>
          <a:p>
            <a:pPr>
              <a:lnSpc>
                <a:spcPts val="4759"/>
              </a:lnSpc>
            </a:pPr>
            <a:r>
              <a:rPr lang="en-US" sz="3400">
                <a:solidFill>
                  <a:srgbClr val="FFFFFF"/>
                </a:solidFill>
                <a:latin typeface="Montserrat Extra-Light"/>
              </a:rPr>
              <a:t>For testing data, The result is 90.28% </a:t>
            </a:r>
          </a:p>
        </p:txBody>
      </p:sp>
      <p:sp>
        <p:nvSpPr>
          <p:cNvPr name="TextBox 4" id="4"/>
          <p:cNvSpPr txBox="true"/>
          <p:nvPr/>
        </p:nvSpPr>
        <p:spPr>
          <a:xfrm rot="0">
            <a:off x="1466263" y="1946275"/>
            <a:ext cx="696039" cy="875665"/>
          </a:xfrm>
          <a:prstGeom prst="rect">
            <a:avLst/>
          </a:prstGeom>
        </p:spPr>
        <p:txBody>
          <a:bodyPr anchor="t" rtlCol="false" tIns="0" lIns="0" bIns="0" rIns="0">
            <a:spAutoFit/>
          </a:bodyPr>
          <a:lstStyle/>
          <a:p>
            <a:pPr algn="ctr">
              <a:lnSpc>
                <a:spcPts val="7280"/>
              </a:lnSpc>
            </a:pPr>
            <a:r>
              <a:rPr lang="en-US" sz="5200">
                <a:solidFill>
                  <a:srgbClr val="FFFFFF"/>
                </a:solidFill>
                <a:latin typeface="Montserrat Semi-Bold"/>
              </a:rPr>
              <a:t>01</a:t>
            </a:r>
          </a:p>
        </p:txBody>
      </p:sp>
      <p:sp>
        <p:nvSpPr>
          <p:cNvPr name="TextBox 5" id="5"/>
          <p:cNvSpPr txBox="true"/>
          <p:nvPr/>
        </p:nvSpPr>
        <p:spPr>
          <a:xfrm rot="0">
            <a:off x="1399886" y="5431483"/>
            <a:ext cx="828794" cy="875665"/>
          </a:xfrm>
          <a:prstGeom prst="rect">
            <a:avLst/>
          </a:prstGeom>
        </p:spPr>
        <p:txBody>
          <a:bodyPr anchor="t" rtlCol="false" tIns="0" lIns="0" bIns="0" rIns="0">
            <a:spAutoFit/>
          </a:bodyPr>
          <a:lstStyle/>
          <a:p>
            <a:pPr algn="ctr">
              <a:lnSpc>
                <a:spcPts val="7280"/>
              </a:lnSpc>
            </a:pPr>
            <a:r>
              <a:rPr lang="en-US" sz="5200">
                <a:solidFill>
                  <a:srgbClr val="FFFFFF"/>
                </a:solidFill>
                <a:latin typeface="Montserrat Semi-Bold"/>
              </a:rPr>
              <a:t>02</a:t>
            </a:r>
          </a:p>
        </p:txBody>
      </p:sp>
      <p:sp>
        <p:nvSpPr>
          <p:cNvPr name="TextBox 6" id="6"/>
          <p:cNvSpPr txBox="true"/>
          <p:nvPr/>
        </p:nvSpPr>
        <p:spPr>
          <a:xfrm rot="0">
            <a:off x="1466263" y="6249998"/>
            <a:ext cx="12025702" cy="2735556"/>
          </a:xfrm>
          <a:prstGeom prst="rect">
            <a:avLst/>
          </a:prstGeom>
        </p:spPr>
        <p:txBody>
          <a:bodyPr anchor="t" rtlCol="false" tIns="0" lIns="0" bIns="0" rIns="0">
            <a:spAutoFit/>
          </a:bodyPr>
          <a:lstStyle/>
          <a:p>
            <a:pPr>
              <a:lnSpc>
                <a:spcPts val="4360"/>
              </a:lnSpc>
            </a:pPr>
            <a:r>
              <a:rPr lang="en-US" sz="3114">
                <a:solidFill>
                  <a:srgbClr val="FFFFFF"/>
                </a:solidFill>
                <a:latin typeface="Montserrat Semi-Bold Bold"/>
              </a:rPr>
              <a:t>For Better Data</a:t>
            </a:r>
          </a:p>
          <a:p>
            <a:pPr>
              <a:lnSpc>
                <a:spcPts val="4360"/>
              </a:lnSpc>
            </a:pPr>
            <a:r>
              <a:rPr lang="en-US" sz="3114">
                <a:solidFill>
                  <a:srgbClr val="FFFFFF"/>
                </a:solidFill>
                <a:latin typeface="Montserrat Extra-Light"/>
              </a:rPr>
              <a:t>This model could be get better result if we do know spesifically about some features (budget, gross and worldwide gross).</a:t>
            </a:r>
          </a:p>
          <a:p>
            <a:pPr>
              <a:lnSpc>
                <a:spcPts val="4360"/>
              </a:lnSpc>
            </a:pPr>
            <a:r>
              <a:rPr lang="en-US" sz="3114">
                <a:solidFill>
                  <a:srgbClr val="FFFFFF"/>
                </a:solidFill>
                <a:latin typeface="Montserrat Extra-Light"/>
              </a:rPr>
              <a:t>And we could try GridSearchCV for every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DAEOPqL5Q3I</dc:identifier>
  <dcterms:modified xsi:type="dcterms:W3CDTF">2011-08-01T06:04:30Z</dcterms:modified>
  <cp:revision>1</cp:revision>
  <dc:title>PREDICTING MOVIE POPULARITY</dc:title>
</cp:coreProperties>
</file>