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915BB-505B-4ED3-BBA3-022BCC368A9F}" v="6" dt="2021-01-04T11:54:23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69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Adams" userId="84fdba9f6372a53b" providerId="LiveId" clId="{8E8915BB-505B-4ED3-BBA3-022BCC368A9F}"/>
    <pc:docChg chg="undo redo custSel modSld">
      <pc:chgData name="Matthew Adams" userId="84fdba9f6372a53b" providerId="LiveId" clId="{8E8915BB-505B-4ED3-BBA3-022BCC368A9F}" dt="2021-01-04T11:54:24.473" v="15" actId="21"/>
      <pc:docMkLst>
        <pc:docMk/>
      </pc:docMkLst>
      <pc:sldChg chg="modSp mod">
        <pc:chgData name="Matthew Adams" userId="84fdba9f6372a53b" providerId="LiveId" clId="{8E8915BB-505B-4ED3-BBA3-022BCC368A9F}" dt="2021-01-04T11:54:24.473" v="15" actId="21"/>
        <pc:sldMkLst>
          <pc:docMk/>
          <pc:sldMk cId="2841027421" sldId="256"/>
        </pc:sldMkLst>
        <pc:graphicFrameChg chg="mod modGraphic">
          <ac:chgData name="Matthew Adams" userId="84fdba9f6372a53b" providerId="LiveId" clId="{8E8915BB-505B-4ED3-BBA3-022BCC368A9F}" dt="2021-01-04T11:54:24.473" v="15" actId="21"/>
          <ac:graphicFrameMkLst>
            <pc:docMk/>
            <pc:sldMk cId="2841027421" sldId="256"/>
            <ac:graphicFrameMk id="4" creationId="{40C17F9A-0589-4CC8-B142-5D99BB8C935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18C5-855C-41BA-848A-0F6576C33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8C80F-485E-4823-908F-52D63C081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9290-B693-4F5C-BB6D-3CB8BBC7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7202-99B8-486A-95E9-3BE8FAD12AF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5CBC7-94F8-4B37-8BB7-4DBD2960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52E3A-F043-42C3-98F1-B5667926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E2F-F6BB-4BE9-9B8E-A4BDBB52D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12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25FC-6696-4107-BDF3-B5023395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DCA75-16D4-417C-8AB0-43DABC23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BEA4-2887-40EA-A87A-FA0A739A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7202-99B8-486A-95E9-3BE8FAD12AF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F21F-C561-4B35-9E4A-A4065FCF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0280-92B9-4D13-8130-D4ECE4A0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E2F-F6BB-4BE9-9B8E-A4BDBB52D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38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AC5C0-3548-46EF-92A3-6CEC61A24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C73B9-DDFD-4F2D-8096-6911CACBC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905B-D72A-44D7-B039-D21CEA0E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7202-99B8-486A-95E9-3BE8FAD12AF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3584-6D58-4B0F-B8B2-9CE338A8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87C4-1213-44DC-8915-2648ECF7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E2F-F6BB-4BE9-9B8E-A4BDBB52D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5C4E-0189-4F37-ABD0-7EB1904A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AE1A-F215-4342-91DE-AC6D2167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75FA-756D-4273-9BB6-7D817DEA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7202-99B8-486A-95E9-3BE8FAD12AF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A878-8F9B-4056-B240-21C11EF3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6C3E-3964-4668-94F9-C5491E4B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E2F-F6BB-4BE9-9B8E-A4BDBB52D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03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4B23-A0D2-4135-980D-4F187C0E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3FF5B-80EC-4B75-92B1-111DC221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E791-9DC7-46B1-8DE0-F27A8AF8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7202-99B8-486A-95E9-3BE8FAD12AF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487-1588-477B-9181-6B22768E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849EA-8EC1-4430-B986-DAA916B4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E2F-F6BB-4BE9-9B8E-A4BDBB52D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7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7DA7-AFF3-4AFA-A095-75F12479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0E39-0F22-4ABA-8A39-B5E71EE86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14AB9-F212-4969-B561-C939F0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626DC-9254-4DA6-A2BB-313F564D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7202-99B8-486A-95E9-3BE8FAD12AF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8D9F-6910-4893-BB8A-63436F41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E9664-F337-469B-83FC-23371A4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E2F-F6BB-4BE9-9B8E-A4BDBB52D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68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6E5F-A346-4E80-B315-F7386402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78848-1754-4F24-B05B-89C4A299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5A606-90B1-46BB-B2A2-98CF1DDD4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48591-9DEF-4B34-874A-4EA0B62E5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42D93-D3AB-47B9-B251-3EC570215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6C00C-EA10-4C2C-A44F-2634E70F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7202-99B8-486A-95E9-3BE8FAD12AF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AA79-663B-4C02-90D5-B9934E2F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BB41F-3223-494F-B4C1-18B170A2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E2F-F6BB-4BE9-9B8E-A4BDBB52D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0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9C8C-3135-4AB8-BD56-89B3A0BB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5C419-8808-4B55-A831-A1C7A509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7202-99B8-486A-95E9-3BE8FAD12AF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AD21C-E2F3-41D0-99EA-E46E167E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E7294-4BCB-44B6-B1E1-D7D3C1FF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E2F-F6BB-4BE9-9B8E-A4BDBB52D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1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229CF-658C-44F8-A8D1-30F9614A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7202-99B8-486A-95E9-3BE8FAD12AF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12F90-D9E2-4907-9E03-7900DD5E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C45C0-0F96-453A-BC94-E02CB201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E2F-F6BB-4BE9-9B8E-A4BDBB52D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1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CB5B-3650-4210-8E8A-F11BC8E1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91BC-4811-4F1D-A34E-994D5321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B1863-1694-436B-BA4A-0DC7565B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9843-8E8E-42BB-BEC8-7CE57DDE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7202-99B8-486A-95E9-3BE8FAD12AF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7B0E-5DD7-409D-B773-9F363C25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ADB2C-9200-4D76-AC6E-273E4EAD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E2F-F6BB-4BE9-9B8E-A4BDBB52D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67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328B-35BA-4C4F-BFA9-6B3225F4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F0DDC-6B30-40E9-B278-8D82744A2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92AB3-64CD-4522-A655-DB7BF9F86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6752B-9CC7-44F6-8213-EC999B36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7202-99B8-486A-95E9-3BE8FAD12AF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680EF-4B31-46A3-8037-DA032711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AC602-203D-4AB8-9E4C-E885E8C6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E2F-F6BB-4BE9-9B8E-A4BDBB52D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3F487-99E5-4562-A3F9-18001399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71DF5-C78E-45AD-96C0-183300D3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22DE-2C41-4EF4-8BBD-44EC8B31C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7202-99B8-486A-95E9-3BE8FAD12AF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FE2C-8430-462E-8A47-086FFCC0D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1BFB-D9A1-45F8-A186-3A7A55B9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42E2F-F6BB-4BE9-9B8E-A4BDBB52D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C17F9A-0589-4CC8-B142-5D99BB8C9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12726"/>
              </p:ext>
            </p:extLst>
          </p:nvPr>
        </p:nvGraphicFramePr>
        <p:xfrm>
          <a:off x="0" y="0"/>
          <a:ext cx="12191999" cy="7134607"/>
        </p:xfrm>
        <a:graphic>
          <a:graphicData uri="http://schemas.openxmlformats.org/drawingml/2006/table">
            <a:tbl>
              <a:tblPr firstRow="1" firstCol="1">
                <a:tableStyleId>{306799F8-075E-4A3A-A7F6-7FBC6576F1A4}</a:tableStyleId>
              </a:tblPr>
              <a:tblGrid>
                <a:gridCol w="843217">
                  <a:extLst>
                    <a:ext uri="{9D8B030D-6E8A-4147-A177-3AD203B41FA5}">
                      <a16:colId xmlns:a16="http://schemas.microsoft.com/office/drawing/2014/main" val="2807557815"/>
                    </a:ext>
                  </a:extLst>
                </a:gridCol>
                <a:gridCol w="2084941">
                  <a:extLst>
                    <a:ext uri="{9D8B030D-6E8A-4147-A177-3AD203B41FA5}">
                      <a16:colId xmlns:a16="http://schemas.microsoft.com/office/drawing/2014/main" val="1858379290"/>
                    </a:ext>
                  </a:extLst>
                </a:gridCol>
                <a:gridCol w="1982889">
                  <a:extLst>
                    <a:ext uri="{9D8B030D-6E8A-4147-A177-3AD203B41FA5}">
                      <a16:colId xmlns:a16="http://schemas.microsoft.com/office/drawing/2014/main" val="3448279325"/>
                    </a:ext>
                  </a:extLst>
                </a:gridCol>
                <a:gridCol w="2055810">
                  <a:extLst>
                    <a:ext uri="{9D8B030D-6E8A-4147-A177-3AD203B41FA5}">
                      <a16:colId xmlns:a16="http://schemas.microsoft.com/office/drawing/2014/main" val="2353949409"/>
                    </a:ext>
                  </a:extLst>
                </a:gridCol>
                <a:gridCol w="1499049">
                  <a:extLst>
                    <a:ext uri="{9D8B030D-6E8A-4147-A177-3AD203B41FA5}">
                      <a16:colId xmlns:a16="http://schemas.microsoft.com/office/drawing/2014/main" val="520961761"/>
                    </a:ext>
                  </a:extLst>
                </a:gridCol>
                <a:gridCol w="1984379">
                  <a:extLst>
                    <a:ext uri="{9D8B030D-6E8A-4147-A177-3AD203B41FA5}">
                      <a16:colId xmlns:a16="http://schemas.microsoft.com/office/drawing/2014/main" val="408846334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85908008"/>
                    </a:ext>
                  </a:extLst>
                </a:gridCol>
              </a:tblGrid>
              <a:tr h="38963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useo Slab 500" panose="02000000000000000000" pitchFamily="50" charset="0"/>
                        </a:rPr>
                        <a:t>Communication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useo Slab 500" panose="02000000000000000000" pitchFamily="50" charset="0"/>
                        </a:rPr>
                        <a:t>Development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useo Slab 500" panose="02000000000000000000" pitchFamily="50" charset="0"/>
                        </a:rPr>
                        <a:t>Operation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useo Slab 500" panose="02000000000000000000" pitchFamily="50" charset="0"/>
                        </a:rPr>
                        <a:t>Learning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useo Slab 500" panose="02000000000000000000" pitchFamily="50" charset="0"/>
                        </a:rPr>
                        <a:t>Leading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useo Slab 500" panose="02000000000000000000" pitchFamily="50" charset="0"/>
                        </a:rPr>
                        <a:t>Structure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441425"/>
                  </a:ext>
                </a:extLst>
              </a:tr>
              <a:tr h="389639">
                <a:tc rowSpan="6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useo Slab 500" panose="02000000000000000000" pitchFamily="50" charset="0"/>
                        </a:rPr>
                        <a:t>Phase</a:t>
                      </a:r>
                      <a:br>
                        <a:rPr lang="en-GB" sz="1600" dirty="0">
                          <a:latin typeface="Museo Slab 500" panose="02000000000000000000" pitchFamily="50" charset="0"/>
                        </a:rPr>
                      </a:br>
                      <a:r>
                        <a:rPr lang="en-GB" sz="1600" dirty="0">
                          <a:latin typeface="Museo Slab 500" panose="02000000000000000000" pitchFamily="50" charset="0"/>
                        </a:rPr>
                        <a:t>I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Common language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Know your users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Know the details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Bias towards data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GB" sz="1200" dirty="0">
                        <a:latin typeface="Museo Sans 300" panose="02000000000000000000" pitchFamily="50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GB" sz="1200" dirty="0">
                        <a:latin typeface="Museo Sans 300" panose="02000000000000000000" pitchFamily="50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383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Focus on user needs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6790"/>
                  </a:ext>
                </a:extLst>
              </a:tr>
              <a:tr h="31387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Challenge assumptions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50875"/>
                  </a:ext>
                </a:extLst>
              </a:tr>
              <a:tr h="19874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Remove bias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4215"/>
                  </a:ext>
                </a:extLst>
              </a:tr>
              <a:tr h="19089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Understand what is being considered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63163"/>
                  </a:ext>
                </a:extLst>
              </a:tr>
              <a:tr h="3896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Use appropriate methods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85741"/>
                  </a:ext>
                </a:extLst>
              </a:tr>
              <a:tr h="389639">
                <a:tc rowSpan="11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useo Slab 500" panose="02000000000000000000" pitchFamily="50" charset="0"/>
                        </a:rPr>
                        <a:t>II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A bias towards open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Focus on the outcome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Manage inertia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Bias towards action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Move fast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Think small teams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43021"/>
                  </a:ext>
                </a:extLst>
              </a:tr>
              <a:tr h="24053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Think fast, inexpensive, restrained and elegant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928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 Manage failure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77304"/>
                  </a:ext>
                </a:extLst>
              </a:tr>
              <a:tr h="1172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Distribute power and decision making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516343"/>
                  </a:ext>
                </a:extLst>
              </a:tr>
              <a:tr h="11924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Use appropriate tools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620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GB" sz="1200" dirty="0">
                        <a:latin typeface="Museo Sans 300" panose="02000000000000000000" pitchFamily="50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33342"/>
                  </a:ext>
                </a:extLst>
              </a:tr>
              <a:tr h="194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Strategy is iterative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53590"/>
                  </a:ext>
                </a:extLst>
              </a:tr>
              <a:tr h="1172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Be pragmatic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548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Think aptitude and attitude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24145"/>
                  </a:ext>
                </a:extLst>
              </a:tr>
              <a:tr h="24053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Museo Sans 300" panose="02000000000000000000" pitchFamily="50" charset="0"/>
                        </a:rPr>
                        <a:t>Effectiveness over efficiency</a:t>
                      </a:r>
                      <a:endParaRPr lang="en-GB" sz="1200" dirty="0">
                        <a:latin typeface="Museo Sans 300" panose="02000000000000000000" pitchFamily="50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81753"/>
                  </a:ext>
                </a:extLst>
              </a:tr>
              <a:tr h="3896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Use standards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36693"/>
                  </a:ext>
                </a:extLst>
              </a:tr>
              <a:tr h="389639">
                <a:tc rowSpan="8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useo Slab 500" panose="02000000000000000000" pitchFamily="50" charset="0"/>
                        </a:rPr>
                        <a:t>III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en-GB" sz="1200" dirty="0">
                        <a:latin typeface="Museo Sans 300" panose="02000000000000000000" pitchFamily="50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en-GB" sz="1200" dirty="0">
                        <a:latin typeface="Museo Sans 300" panose="02000000000000000000" pitchFamily="50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Optimise flow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Bias towards the new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Commit to the direction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Provide purpose, mastery &amp; autonomy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96903"/>
                  </a:ext>
                </a:extLst>
              </a:tr>
              <a:tr h="15899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Be the owner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47789"/>
                  </a:ext>
                </a:extLst>
              </a:tr>
              <a:tr h="23064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Museo Sans 300" panose="02000000000000000000" pitchFamily="50" charset="0"/>
                        </a:rPr>
                        <a:t>Do better with less</a:t>
                      </a:r>
                      <a:endParaRPr lang="en-GB" sz="1200" dirty="0">
                        <a:latin typeface="Museo Sans 300" panose="02000000000000000000" pitchFamily="50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57606"/>
                  </a:ext>
                </a:extLst>
              </a:tr>
              <a:tr h="1804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Inspire others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87305"/>
                  </a:ext>
                </a:extLst>
              </a:tr>
              <a:tr h="20923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Seek the best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778654"/>
                  </a:ext>
                </a:extLst>
              </a:tr>
              <a:tr h="7576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Embrace uncertainty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362161"/>
                  </a:ext>
                </a:extLst>
              </a:tr>
              <a:tr h="31387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Set exceptional standards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71002"/>
                  </a:ext>
                </a:extLst>
              </a:tr>
              <a:tr h="3896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Be humble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37252"/>
                  </a:ext>
                </a:extLst>
              </a:tr>
              <a:tr h="596229"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useo Slab 500" panose="02000000000000000000" pitchFamily="50" charset="0"/>
                        </a:rPr>
                        <a:t>IV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GB" sz="1200" dirty="0">
                        <a:latin typeface="Museo Sans 300" panose="02000000000000000000" pitchFamily="50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GB" sz="1200" dirty="0">
                        <a:latin typeface="Museo Sans 300" panose="02000000000000000000" pitchFamily="50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GB" sz="1200" dirty="0">
                        <a:latin typeface="Museo Sans 300" panose="02000000000000000000" pitchFamily="50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Listen to your ecosystem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Exploit the landscape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No single culture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74049"/>
                  </a:ext>
                </a:extLst>
              </a:tr>
              <a:tr h="5962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There is no core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useo Sans 300" panose="02000000000000000000" pitchFamily="50" charset="0"/>
                        </a:rPr>
                        <a:t>Design for constant evolution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09818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332E6BB-766F-43BE-9EDC-FEEFC3380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85019"/>
              </p:ext>
            </p:extLst>
          </p:nvPr>
        </p:nvGraphicFramePr>
        <p:xfrm>
          <a:off x="1348768" y="4829329"/>
          <a:ext cx="2678701" cy="18542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2678701">
                  <a:extLst>
                    <a:ext uri="{9D8B030D-6E8A-4147-A177-3AD203B41FA5}">
                      <a16:colId xmlns:a16="http://schemas.microsoft.com/office/drawing/2014/main" val="104707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useo Slab 500" panose="02000000000000000000" pitchFamily="50" charset="0"/>
                        </a:rPr>
                        <a:t>Legend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7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Museo Sans 300" panose="02000000000000000000" pitchFamily="50" charset="0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3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Museo Sans 300" panose="02000000000000000000" pitchFamily="50" charset="0"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22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Museo Sans 300" panose="02000000000000000000" pitchFamily="50" charset="0"/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Museo Sans 300" panose="02000000000000000000" pitchFamily="50" charset="0"/>
                        </a:rPr>
                        <a:t>Warning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9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02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007C3DBE0F643BB7BC49B1960FE49" ma:contentTypeVersion="7" ma:contentTypeDescription="Create a new document." ma:contentTypeScope="" ma:versionID="eba26c8af43d1513893d6fc0a72095d2">
  <xsd:schema xmlns:xsd="http://www.w3.org/2001/XMLSchema" xmlns:xs="http://www.w3.org/2001/XMLSchema" xmlns:p="http://schemas.microsoft.com/office/2006/metadata/properties" xmlns:ns3="72b02719-3d8b-4692-8b77-4e640465fb51" xmlns:ns4="8274c4fe-f8a4-4812-ae69-b5d2986a7be0" targetNamespace="http://schemas.microsoft.com/office/2006/metadata/properties" ma:root="true" ma:fieldsID="f365b8a16bdeeba7176bb5029943ec1c" ns3:_="" ns4:_="">
    <xsd:import namespace="72b02719-3d8b-4692-8b77-4e640465fb51"/>
    <xsd:import namespace="8274c4fe-f8a4-4812-ae69-b5d2986a7b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02719-3d8b-4692-8b77-4e640465fb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4c4fe-f8a4-4812-ae69-b5d2986a7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E82B85-4206-4583-BD02-341E746AA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02719-3d8b-4692-8b77-4e640465fb51"/>
    <ds:schemaRef ds:uri="8274c4fe-f8a4-4812-ae69-b5d2986a7b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941F1B-CCF1-41CD-8E9D-C92921FC45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2C4B4-6074-4F91-98BC-22CDEE3DFE47}">
  <ds:schemaRefs>
    <ds:schemaRef ds:uri="http://purl.org/dc/terms/"/>
    <ds:schemaRef ds:uri="http://schemas.openxmlformats.org/package/2006/metadata/core-properties"/>
    <ds:schemaRef ds:uri="http://purl.org/dc/dcmitype/"/>
    <ds:schemaRef ds:uri="72b02719-3d8b-4692-8b77-4e640465fb51"/>
    <ds:schemaRef ds:uri="8274c4fe-f8a4-4812-ae69-b5d2986a7be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148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Museo Sans 300</vt:lpstr>
      <vt:lpstr>Museo Slab 500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Adams</dc:creator>
  <cp:lastModifiedBy>Matthew Adams</cp:lastModifiedBy>
  <cp:revision>1</cp:revision>
  <dcterms:created xsi:type="dcterms:W3CDTF">2020-06-12T09:16:19Z</dcterms:created>
  <dcterms:modified xsi:type="dcterms:W3CDTF">2021-01-04T11:54:26Z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0x010100579007C3DBE0F643BB7BC49B1960FE49</vt:lpwstr>
  </property>
</Properties>
</file>