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328" r:id="rId4"/>
    <p:sldId id="330" r:id="rId5"/>
    <p:sldId id="264" r:id="rId6"/>
    <p:sldId id="352" r:id="rId7"/>
    <p:sldId id="367" r:id="rId8"/>
    <p:sldId id="368" r:id="rId9"/>
    <p:sldId id="332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31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49" r:id="rId26"/>
    <p:sldId id="350" r:id="rId27"/>
    <p:sldId id="292" r:id="rId28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67"/>
            <p14:sldId id="368"/>
            <p14:sldId id="332"/>
            <p14:sldId id="369"/>
            <p14:sldId id="370"/>
            <p14:sldId id="371"/>
            <p14:sldId id="372"/>
            <p14:sldId id="373"/>
            <p14:sldId id="374"/>
            <p14:sldId id="375"/>
            <p14:sldId id="331"/>
            <p14:sldId id="376"/>
            <p14:sldId id="377"/>
            <p14:sldId id="378"/>
            <p14:sldId id="379"/>
            <p14:sldId id="380"/>
            <p14:sldId id="381"/>
            <p14:sldId id="382"/>
            <p14:sldId id="349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ingredienti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Deploy automatico con componenti di alto livello</a:t>
            </a:r>
          </a:p>
          <a:p>
            <a:r>
              <a:rPr lang="it-IT" dirty="0" smtClean="0"/>
              <a:t>Pipeline di CI estesa</a:t>
            </a:r>
          </a:p>
          <a:p>
            <a:r>
              <a:rPr lang="it-IT" dirty="0" smtClean="0"/>
              <a:t>On / Off per ogni Feature</a:t>
            </a:r>
          </a:p>
          <a:p>
            <a:r>
              <a:rPr lang="it-IT" dirty="0" smtClean="0"/>
              <a:t>Sistema di controllo del Release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Deploy automatico</a:t>
            </a:r>
            <a:endParaRPr lang="it-IT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" b="3008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Da sviluppo a 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9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Deploy automatico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Deploy Automatico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per ogni ambiente della pipeline </a:t>
            </a:r>
            <a:r>
              <a:rPr lang="it-IT" dirty="0" smtClean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Acceptance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Pre-prod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Produzione</a:t>
            </a:r>
          </a:p>
          <a:p>
            <a:endParaRPr lang="it-IT" dirty="0"/>
          </a:p>
          <a:p>
            <a:pPr algn="ctr"/>
            <a:r>
              <a:rPr lang="it-IT" b="1" cap="all" dirty="0">
                <a:solidFill>
                  <a:schemeClr val="tx2"/>
                </a:solidFill>
                <a:cs typeface="Arial"/>
              </a:rPr>
              <a:t>Test del Deploy Automatico </a:t>
            </a:r>
            <a:r>
              <a:rPr lang="it-IT" dirty="0" smtClean="0"/>
              <a:t>in parallelo ai Test del codice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 sviluppo a 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7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Deploy automatico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Da sviluppo a ...</a:t>
            </a:r>
            <a:endParaRPr lang="it-IT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" b="3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80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882"/>
            <a:ext cx="4361491" cy="14826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la pipeline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r="679"/>
          <a:stretch>
            <a:fillRect/>
          </a:stretch>
        </p:blipFill>
        <p:spPr>
          <a:xfrm>
            <a:off x="4403084" y="1417012"/>
            <a:ext cx="4740915" cy="2812909"/>
          </a:xfrm>
        </p:spPr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Punto di scelta trasparente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8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0" y="1161668"/>
            <a:ext cx="3506043" cy="3750464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cap="all" dirty="0">
                <a:solidFill>
                  <a:schemeClr val="tx2"/>
                </a:solidFill>
                <a:cs typeface="Arial"/>
              </a:rPr>
              <a:t>Features</a:t>
            </a:r>
          </a:p>
          <a:p>
            <a:r>
              <a:rPr lang="it-IT" dirty="0" smtClean="0"/>
              <a:t>Modulari e standalone</a:t>
            </a:r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cs typeface="Arial"/>
              </a:rPr>
              <a:t>Toggle</a:t>
            </a:r>
          </a:p>
          <a:p>
            <a:r>
              <a:rPr lang="it-IT" dirty="0" smtClean="0"/>
              <a:t>Wrapper per ogni feature, permettono l’ On / Off trasparente</a:t>
            </a:r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cs typeface="Arial"/>
              </a:rPr>
              <a:t>Agente esterno</a:t>
            </a:r>
          </a:p>
          <a:p>
            <a:r>
              <a:rPr lang="it-IT" dirty="0" smtClean="0"/>
              <a:t>Per abilitare le features (file di config, proxy, ...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Toggle features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smtClean="0"/>
              <a:t>Gestire il release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99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3340305" cy="3037283"/>
          </a:xfrm>
        </p:spPr>
        <p:txBody>
          <a:bodyPr/>
          <a:lstStyle/>
          <a:p>
            <a:r>
              <a:rPr lang="it-IT" dirty="0" smtClean="0"/>
              <a:t>3 Ambienti di Rilascio di ogni Feature: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Tra i </a:t>
            </a:r>
            <a:r>
              <a:rPr lang="it-IT" sz="1800" b="1" cap="all" dirty="0">
                <a:solidFill>
                  <a:schemeClr val="tx2"/>
                </a:solidFill>
                <a:cs typeface="Arial"/>
              </a:rPr>
              <a:t>dipendenti</a:t>
            </a:r>
            <a:r>
              <a:rPr lang="it-IT" dirty="0" smtClean="0"/>
              <a:t>, con bottone Abort.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1800" b="1" cap="all" dirty="0">
                <a:solidFill>
                  <a:schemeClr val="tx2"/>
                </a:solidFill>
                <a:cs typeface="Arial"/>
              </a:rPr>
              <a:t>2%</a:t>
            </a:r>
            <a:r>
              <a:rPr lang="it-IT" dirty="0" smtClean="0"/>
              <a:t> della produzione (Toggle Features), Monitoring prestazioni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1800" b="1" cap="all" dirty="0">
                <a:solidFill>
                  <a:schemeClr val="tx2"/>
                </a:solidFill>
                <a:cs typeface="Arial"/>
              </a:rPr>
              <a:t>100% </a:t>
            </a:r>
            <a:r>
              <a:rPr lang="it-IT" dirty="0" smtClean="0"/>
              <a:t>produzione, Monitoring completo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Dark launching</a:t>
            </a:r>
            <a:endParaRPr lang="it-IT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" r="2130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Gestire il release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8371" y="1772968"/>
            <a:ext cx="8012512" cy="1631422"/>
          </a:xfrm>
        </p:spPr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886144" y="1915236"/>
            <a:ext cx="7389505" cy="1267896"/>
          </a:xfrm>
        </p:spPr>
        <p:txBody>
          <a:bodyPr/>
          <a:lstStyle/>
          <a:p>
            <a:r>
              <a:rPr lang="it-IT" sz="2800" dirty="0" smtClean="0"/>
              <a:t>«releasing software is too often an art; it should be an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engineering discipline</a:t>
            </a:r>
            <a:r>
              <a:rPr lang="it-IT" sz="2800" dirty="0" smtClean="0"/>
              <a:t>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4894342" y="3152412"/>
            <a:ext cx="343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David Farley – Continuous Delivery: Reliable Software Releases through Build, Test and Deployment Automation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9428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3852" y="1401951"/>
            <a:ext cx="7968163" cy="3571332"/>
          </a:xfrm>
        </p:spPr>
        <p:txBody>
          <a:bodyPr/>
          <a:lstStyle/>
          <a:p>
            <a:pPr algn="ctr"/>
            <a:r>
              <a:rPr lang="it-IT" dirty="0" smtClean="0"/>
              <a:t>Automazione e Industrializzazione di ogni fase del ciclo di vita del prodotto.</a:t>
            </a:r>
          </a:p>
          <a:p>
            <a:endParaRPr lang="it-IT" dirty="0" smtClean="0"/>
          </a:p>
          <a:p>
            <a:r>
              <a:rPr lang="it-IT" dirty="0" smtClean="0"/>
              <a:t>Per ogni nuova Feature (corretta e funzionante)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accurati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nel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del prodotto 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Deploy in produzione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algn="ctr"/>
            <a:r>
              <a:rPr lang="it-IT" b="1" cap="all" dirty="0">
                <a:solidFill>
                  <a:schemeClr val="tx2"/>
                </a:solidFill>
                <a:cs typeface="Arial"/>
              </a:rPr>
              <a:t>Nessun intervento manuale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 teoria...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69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2 - mattina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</a:p>
          <a:p>
            <a:r>
              <a:rPr lang="it-IT" dirty="0" smtClean="0"/>
              <a:t>Continuous Deployment</a:t>
            </a:r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Continous deployment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... In pratica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75344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Traguardo molto complesso (non sempre necessario) da raggiungere.</a:t>
            </a:r>
          </a:p>
          <a:p>
            <a:pPr marL="0" indent="0">
              <a:buNone/>
            </a:pPr>
            <a:r>
              <a:rPr lang="it-IT" dirty="0" smtClean="0"/>
              <a:t>Richiede: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Massima coesione nel team, Massima fiducia sul lavoro altrui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Comprensione Totale delle pratiche precedenti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Massimo affidamento sulla Pipeline di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cs typeface="Arial"/>
              </a:rPr>
              <a:t>Test sono l’unica garanzia di </a:t>
            </a:r>
            <a:r>
              <a:rPr lang="it-IT" b="1" cap="all" dirty="0" smtClean="0">
                <a:solidFill>
                  <a:schemeClr val="tx2"/>
                </a:solidFill>
                <a:cs typeface="Arial"/>
              </a:rPr>
              <a:t>qualità </a:t>
            </a:r>
            <a:r>
              <a:rPr lang="it-IT" b="1" cap="all" dirty="0">
                <a:solidFill>
                  <a:schemeClr val="tx2"/>
                </a:solidFill>
                <a:cs typeface="Arial"/>
              </a:rPr>
              <a:t>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Sistema di Continuous Monitoring in grado di verificare che tutto funzioni anche in post – produzione.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83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 di business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Ogni singolo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commit</a:t>
            </a:r>
            <a:r>
              <a:rPr lang="it-IT" dirty="0" smtClean="0"/>
              <a:t> diventa una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versione rilasciata</a:t>
            </a:r>
            <a:r>
              <a:rPr lang="it-IT" dirty="0" smtClean="0"/>
              <a:t> senza necessità di intervento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Massimo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Focus sul prodotto </a:t>
            </a:r>
            <a:r>
              <a:rPr lang="it-IT" dirty="0" smtClean="0"/>
              <a:t>e non sulla gestione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cs typeface="Arial"/>
              </a:rPr>
              <a:t>Feedback</a:t>
            </a:r>
            <a:r>
              <a:rPr lang="it-IT" dirty="0" smtClean="0"/>
              <a:t> immediato del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cs typeface="Arial"/>
              </a:rPr>
              <a:t>Nessuna attesa </a:t>
            </a:r>
            <a:r>
              <a:rPr lang="it-IT" dirty="0" smtClean="0"/>
              <a:t>/ burocrazia/ debito tecnico per il passaggio tra ambienti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Aumento notevole della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frequenza</a:t>
            </a:r>
            <a:r>
              <a:rPr lang="it-IT" dirty="0" smtClean="0"/>
              <a:t> dei rilasci.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9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 pratici</a:t>
            </a:r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Ambienti standardizzati (CM) dallo sviluppo alla produzione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Test standardizzati (CT) tra gli ambienti, valore potenziale crescente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Build unica (CI) , in ambiente identico alla produzione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Deploy automatico con componenti di alto livello (CM)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0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3852" y="1259138"/>
            <a:ext cx="3781060" cy="3378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cap="all" dirty="0">
                <a:solidFill>
                  <a:schemeClr val="tx2"/>
                </a:solidFill>
                <a:cs typeface="Arial"/>
              </a:rPr>
              <a:t>Due ambienti paralleli </a:t>
            </a:r>
            <a:r>
              <a:rPr lang="it-IT" dirty="0" smtClean="0"/>
              <a:t>(Green e Blue) per la corrente e la nuova versione.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cap="all" dirty="0">
                <a:solidFill>
                  <a:schemeClr val="tx2"/>
                </a:solidFill>
                <a:cs typeface="Arial"/>
              </a:rPr>
              <a:t>Server Proxy </a:t>
            </a:r>
            <a:r>
              <a:rPr lang="it-IT" dirty="0" smtClean="0"/>
              <a:t>gestisce il dirottamento incrementale degli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Monitoring della nuova istanza allo scalare dell’utenza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Al termine, ruoli invertiti.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Blue / green deployment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r="1008"/>
          <a:stretch>
            <a:fillRect/>
          </a:stretch>
        </p:blipFill>
        <p:spPr>
          <a:xfrm>
            <a:off x="4453588" y="1259138"/>
            <a:ext cx="4690412" cy="3378144"/>
          </a:xfrm>
        </p:spPr>
      </p:pic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Gestire il deploy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Oltre il prodotto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3181039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CM e IaC trasformano gli script di Provisioning e Orchestration in componenti software gestibili con le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stesse tecniche del </a:t>
            </a:r>
            <a:r>
              <a:rPr lang="it-IT" cap="all" dirty="0" smtClean="0">
                <a:solidFill>
                  <a:schemeClr val="tx2"/>
                </a:solidFill>
                <a:cs typeface="Arial"/>
              </a:rPr>
              <a:t>prodotto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b="1" cap="all" dirty="0">
                <a:solidFill>
                  <a:schemeClr val="tx2"/>
                </a:solidFill>
                <a:cs typeface="Arial"/>
              </a:rPr>
              <a:t>Pipeline di Continuous Deployment per il Cluster</a:t>
            </a:r>
          </a:p>
          <a:p>
            <a:pPr marL="0" indent="0">
              <a:buNone/>
            </a:pPr>
            <a:r>
              <a:rPr lang="it-IT" dirty="0" smtClean="0"/>
              <a:t>Ogni modifica è integrata, testata, compilata e applicata al provider in modo automatico!</a:t>
            </a:r>
            <a:endParaRPr lang="it-IT" dirty="0"/>
          </a:p>
          <a:p>
            <a:endParaRPr lang="it-IT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4063642" y="2625357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43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Delivery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Deployment</a:t>
            </a:r>
          </a:p>
          <a:p>
            <a:r>
              <a:rPr lang="it-IT" dirty="0" smtClean="0"/>
              <a:t>Continuous Management</a:t>
            </a:r>
            <a:endParaRPr lang="it-IT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886144" y="1915236"/>
            <a:ext cx="7389505" cy="1267896"/>
          </a:xfrm>
        </p:spPr>
        <p:txBody>
          <a:bodyPr/>
          <a:lstStyle/>
          <a:p>
            <a:r>
              <a:rPr lang="it-IT" sz="2800" dirty="0" smtClean="0"/>
              <a:t>«releasing not ‘’can we build </a:t>
            </a:r>
            <a:r>
              <a:rPr lang="it-IT" sz="2800" dirty="0"/>
              <a:t>it</a:t>
            </a:r>
            <a:r>
              <a:rPr lang="it-IT" sz="2800" dirty="0" smtClean="0"/>
              <a:t>?‘’ but ‘’</a:t>
            </a:r>
            <a:r>
              <a:rPr lang="it-IT" sz="2800" b="1" dirty="0" smtClean="0">
                <a:solidFill>
                  <a:schemeClr val="tx2"/>
                </a:solidFill>
                <a:latin typeface="Arial"/>
                <a:cs typeface="Arial"/>
              </a:rPr>
              <a:t>should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we build it?</a:t>
            </a:r>
            <a:r>
              <a:rPr lang="it-IT" sz="2800" dirty="0" smtClean="0"/>
              <a:t>‘’»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4894342" y="3152412"/>
            <a:ext cx="3433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Jez Humble – Lean Enterprise: How High Performance Oganizations Innovate at Scale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Posso rilasciare?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La </a:t>
            </a:r>
            <a:r>
              <a:rPr lang="it-IT" b="1" cap="all" dirty="0">
                <a:solidFill>
                  <a:schemeClr val="tx2"/>
                </a:solidFill>
                <a:cs typeface="Arial"/>
              </a:rPr>
              <a:t>Pipeline di CI </a:t>
            </a:r>
            <a:r>
              <a:rPr lang="it-IT" dirty="0" smtClean="0"/>
              <a:t>garantisce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Ogni singola Feature rispetti le specifiche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Il sistema sia strutturato in maniera modulare e incrementale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Master Branch </a:t>
            </a:r>
            <a:r>
              <a:rPr lang="it-IT" dirty="0" smtClean="0"/>
              <a:t>sia costantemente aggiornato e (teoricamente)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rilasciabile</a:t>
            </a:r>
          </a:p>
          <a:p>
            <a:endParaRPr lang="it-IT" dirty="0" smtClean="0"/>
          </a:p>
          <a:p>
            <a:pPr algn="ctr"/>
            <a:r>
              <a:rPr lang="it-IT" dirty="0" smtClean="0"/>
              <a:t>Quando è conveniente Rilasciare una Feature ???</a:t>
            </a:r>
            <a:endParaRPr lang="it-IT" dirty="0"/>
          </a:p>
          <a:p>
            <a:endParaRPr lang="it-IT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4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 E RELEASE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cap="all" dirty="0">
                <a:solidFill>
                  <a:schemeClr val="tx2"/>
                </a:solidFill>
                <a:cs typeface="Arial"/>
              </a:rPr>
              <a:t>DEPLOY</a:t>
            </a:r>
          </a:p>
          <a:p>
            <a:r>
              <a:rPr lang="it-IT" dirty="0" smtClean="0"/>
              <a:t>Rilascio di una nuova versione di un componente software in produzione </a:t>
            </a:r>
          </a:p>
          <a:p>
            <a:endParaRPr lang="it-IT" dirty="0" smtClean="0"/>
          </a:p>
          <a:p>
            <a:r>
              <a:rPr lang="it-IT" dirty="0" smtClean="0"/>
              <a:t>Problematiche: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Funzionamento (assicurato dalla pipeline)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Trasferimento Pratico della nuova versione (Ops)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 periodo di Down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Simili ma differenti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4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 E RELEASE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cap="all" dirty="0" smtClean="0">
                <a:solidFill>
                  <a:schemeClr val="tx2"/>
                </a:solidFill>
                <a:cs typeface="Arial"/>
              </a:rPr>
              <a:t>release</a:t>
            </a:r>
            <a:endParaRPr lang="it-IT" b="1" cap="all" dirty="0">
              <a:solidFill>
                <a:schemeClr val="tx2"/>
              </a:solidFill>
              <a:cs typeface="Arial"/>
            </a:endParaRPr>
          </a:p>
          <a:p>
            <a:r>
              <a:rPr lang="it-IT" dirty="0" smtClean="0"/>
              <a:t>Abilitare una determinata Feature del prodotto in produzione, in modo che gli utenti possano usarla in modo trasparente.</a:t>
            </a:r>
          </a:p>
          <a:p>
            <a:endParaRPr lang="it-IT" dirty="0" smtClean="0"/>
          </a:p>
          <a:p>
            <a:pPr algn="ctr"/>
            <a:r>
              <a:rPr lang="it-IT" dirty="0" smtClean="0"/>
              <a:t>Nel momento in cui il prodotto è già in produzione</a:t>
            </a:r>
          </a:p>
          <a:p>
            <a:pPr algn="ctr"/>
            <a:r>
              <a:rPr lang="it-IT" dirty="0" smtClean="0"/>
              <a:t> e la pipeline assicura il funzionamento</a:t>
            </a:r>
          </a:p>
          <a:p>
            <a:pPr algn="ctr"/>
            <a:r>
              <a:rPr lang="it-IT" dirty="0" smtClean="0"/>
              <a:t>il Release è una </a:t>
            </a:r>
            <a:r>
              <a:rPr lang="it-IT" b="1" cap="all" dirty="0">
                <a:solidFill>
                  <a:schemeClr val="tx2"/>
                </a:solidFill>
                <a:cs typeface="Arial"/>
              </a:rPr>
              <a:t>pura e semplice scelta di business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Simili ma differenti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8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Due punti di scelta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635030"/>
          </a:xfrm>
        </p:spPr>
        <p:txBody>
          <a:bodyPr/>
          <a:lstStyle/>
          <a:p>
            <a:pPr marL="0" indent="0">
              <a:buNone/>
            </a:pPr>
            <a:r>
              <a:rPr lang="it-IT" b="1" cap="all" dirty="0">
                <a:solidFill>
                  <a:schemeClr val="tx2"/>
                </a:solidFill>
                <a:cs typeface="Arial"/>
              </a:rPr>
              <a:t>Deploy ?</a:t>
            </a:r>
          </a:p>
          <a:p>
            <a:pPr marL="0" indent="0">
              <a:buNone/>
            </a:pPr>
            <a:r>
              <a:rPr lang="it-IT" dirty="0" smtClean="0"/>
              <a:t>La pipeline di CI è estesa, integrando un punto di scelta manuale per il deploy (in produzione o in un’altro ambiente ... Acceptance Test ??)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cap="all" dirty="0">
                <a:solidFill>
                  <a:schemeClr val="tx2"/>
                </a:solidFill>
                <a:cs typeface="Arial"/>
              </a:rPr>
              <a:t>Release ?</a:t>
            </a:r>
          </a:p>
          <a:p>
            <a:pPr marL="0" indent="0">
              <a:buNone/>
            </a:pPr>
            <a:r>
              <a:rPr lang="it-IT" dirty="0" smtClean="0"/>
              <a:t>Ogni feature è attivabile singolarmente e in modo trasparente, possibilità di gestire chi, cosa, quando e perchè per ciascuna.</a:t>
            </a:r>
            <a:r>
              <a:rPr lang="it-IT" dirty="0"/>
              <a:t>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75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833</TotalTime>
  <Words>754</Words>
  <Application>Microsoft Office PowerPoint</Application>
  <PresentationFormat>On-screen Show (16:9)</PresentationFormat>
  <Paragraphs>151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Wingdings</vt:lpstr>
      <vt:lpstr>Reply</vt:lpstr>
      <vt:lpstr>DEVOPS</vt:lpstr>
      <vt:lpstr>AGENDA</vt:lpstr>
      <vt:lpstr>7 Best Practices</vt:lpstr>
      <vt:lpstr>Continuous DELIVERY</vt:lpstr>
      <vt:lpstr>«releasing not ‘’can we build it?‘’ but ‘’should we build it?‘’»</vt:lpstr>
      <vt:lpstr>Posso rilasciare?</vt:lpstr>
      <vt:lpstr>DEPLOY E RELEASE</vt:lpstr>
      <vt:lpstr>DEPLOY E RELEASE</vt:lpstr>
      <vt:lpstr>Continuous delivery</vt:lpstr>
      <vt:lpstr>Continuous delivery</vt:lpstr>
      <vt:lpstr>Deploy automatico</vt:lpstr>
      <vt:lpstr>Deploy automatico</vt:lpstr>
      <vt:lpstr>Deploy automatico</vt:lpstr>
      <vt:lpstr>Estendere la pipeline</vt:lpstr>
      <vt:lpstr>Toggle features</vt:lpstr>
      <vt:lpstr>Dark launching</vt:lpstr>
      <vt:lpstr>CONTINUOUS DEPLOYMENT</vt:lpstr>
      <vt:lpstr>«releasing software is too often an art; it should be an engineering discipline»</vt:lpstr>
      <vt:lpstr>Continuous deployment</vt:lpstr>
      <vt:lpstr>Continous deployment</vt:lpstr>
      <vt:lpstr>Continuous delivery</vt:lpstr>
      <vt:lpstr>Continuous deployment</vt:lpstr>
      <vt:lpstr>Blue / green deployment</vt:lpstr>
      <vt:lpstr>Continuous deployment</vt:lpstr>
      <vt:lpstr>Caso d’uso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180</cp:revision>
  <dcterms:created xsi:type="dcterms:W3CDTF">2018-02-15T11:11:02Z</dcterms:created>
  <dcterms:modified xsi:type="dcterms:W3CDTF">2018-02-24T11:18:57Z</dcterms:modified>
  <cp:category/>
</cp:coreProperties>
</file>