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8" r:id="rId4"/>
    <p:sldId id="330" r:id="rId5"/>
    <p:sldId id="264" r:id="rId6"/>
    <p:sldId id="352" r:id="rId7"/>
    <p:sldId id="33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6" r:id="rId19"/>
    <p:sldId id="331" r:id="rId20"/>
    <p:sldId id="363" r:id="rId21"/>
    <p:sldId id="364" r:id="rId22"/>
    <p:sldId id="365" r:id="rId23"/>
    <p:sldId id="349" r:id="rId24"/>
    <p:sldId id="350" r:id="rId25"/>
    <p:sldId id="292" r:id="rId2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3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1"/>
            <p14:sldId id="366"/>
            <p14:sldId id="331"/>
            <p14:sldId id="363"/>
            <p14:sldId id="364"/>
            <p14:sldId id="365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88501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pipeline esegue 3 passi fondamentali:</a:t>
            </a:r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Build</a:t>
            </a:r>
            <a:r>
              <a:rPr lang="it-IT" dirty="0" smtClean="0"/>
              <a:t>: fatta una e una sola volta in ambiente standardizzato (identico a quello di produzione)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r>
              <a:rPr lang="it-IT" dirty="0" smtClean="0"/>
              <a:t>: Unit, Smoke, Integration, ... Assicurando la qualità del prodotto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Notify</a:t>
            </a:r>
            <a:r>
              <a:rPr lang="it-IT" dirty="0" smtClean="0"/>
              <a:t>: notifica successi e fallimenti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a tutto il team</a:t>
            </a:r>
          </a:p>
        </p:txBody>
      </p:sp>
    </p:spTree>
    <p:extLst>
      <p:ext uri="{BB962C8B-B14F-4D97-AF65-F5344CB8AC3E}">
        <p14:creationId xmlns:p14="http://schemas.microsoft.com/office/powerpoint/2010/main" val="1643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 SERVER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98368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Server che ospita e supporta l’esecuzione della pipeline di Continuous Integration.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Ampia scelta: servizi open source, enterprise, specifici per VSC, con supporto per lo scaling, container, plugin, ...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In questo periodo ho sperimentato GitLabCI, TravisCI, Bamboo, Go, TeamCity, CircleCI.</a:t>
            </a:r>
          </a:p>
          <a:p>
            <a:pPr marL="0" indent="0" algn="ctr">
              <a:buNone/>
            </a:pPr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5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364992"/>
            <a:ext cx="3366620" cy="3140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CloudBees, disponibile in versione Enterprise 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  <a:r>
              <a:rPr lang="it-IT" dirty="0" smtClean="0"/>
              <a:t>(self – hosted)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Totalmente customizzabile in base alle proprie esigenze grazie all’ecosistema di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Integrabile con servizi esterni tramite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04514" y="1292285"/>
            <a:ext cx="7937501" cy="33586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Pipeline definita tramite 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Jenkinsfile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Scritto in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groovy</a:t>
            </a:r>
            <a:r>
              <a:rPr lang="it-IT" dirty="0" smtClean="0"/>
              <a:t>, DSL simile 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Contenuto nel progetto da integrare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Pipeline diverse per diversi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Condivisione</a:t>
            </a:r>
            <a:r>
              <a:rPr lang="it-IT" dirty="0" smtClean="0"/>
              <a:t> trasparente del processo di sviluppo all’interno del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Possibilità </a:t>
            </a:r>
            <a:r>
              <a:rPr lang="it-IT" smtClean="0"/>
              <a:t>di esecuzione </a:t>
            </a:r>
            <a:r>
              <a:rPr lang="it-IT" dirty="0" smtClean="0"/>
              <a:t>in container Docker configurato «On the Fly»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DECLARATIVE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«pipeline», </a:t>
            </a:r>
            <a:r>
              <a:rPr lang="it-IT" sz="1600" dirty="0" smtClean="0"/>
              <a:t>flusso di esecuzione come sequenza di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Stages</a:t>
            </a:r>
            <a:r>
              <a:rPr lang="it-IT" sz="1600" dirty="0" smtClean="0"/>
              <a:t>, definiti tramite il DSL Groovy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Massima astrazione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Facile comprensione da tutto il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Editor grafico di supporto (</a:t>
            </a:r>
            <a:r>
              <a:rPr lang="it-IT" b="1" cap="all" dirty="0" smtClean="0">
                <a:solidFill>
                  <a:schemeClr val="tx2"/>
                </a:solidFill>
                <a:latin typeface="Arial"/>
                <a:cs typeface="Arial"/>
              </a:rPr>
              <a:t>Blue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Ocean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Necessità di Script per task complessi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9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SCRIPTED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«node», </a:t>
            </a:r>
            <a:r>
              <a:rPr lang="it-IT" sz="1600" dirty="0" smtClean="0"/>
              <a:t>estensione del DSL dichiarativo includendo costrutti tipici dei linguaggi imperativi.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Massimo controllo del flusso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Neccessaria conoscenza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Restile dell’interfaccia grafica di Jenkins specifico per le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Pipeline Multibranch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Editor grafico per Jenkinsfile dichiarativi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automatica delle funzioni di plugin inseriti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Pipeline per i Singoli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Interfaccia di esecuzione con aggiornamento dei Log real time, divisi per Step/Stage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degli artefatti archiviati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Declarative Multibranch pipeline 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Declarative </a:t>
            </a:r>
            <a:r>
              <a:rPr lang="it-IT" dirty="0"/>
              <a:t>Multibranch</a:t>
            </a:r>
            <a:r>
              <a:rPr lang="it-IT" dirty="0" smtClean="0"/>
              <a:t> pipeline editor</a:t>
            </a:r>
            <a:endParaRPr lang="it-IT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32" name="Content Placeholder 3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" y="1161668"/>
            <a:ext cx="3674343" cy="3746999"/>
          </a:xfrm>
        </p:spPr>
      </p:pic>
    </p:spTree>
    <p:extLst>
      <p:ext uri="{BB962C8B-B14F-4D97-AF65-F5344CB8AC3E}">
        <p14:creationId xmlns:p14="http://schemas.microsoft.com/office/powerpoint/2010/main" val="3705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automatici, in ambiente standard, eseguiti brevemente (&lt; 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Diminuzione del costo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Build one-time </a:t>
            </a:r>
            <a:r>
              <a:rPr lang="it-IT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Meno bug/errori integrati nel Master (e portati in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Completo processo di sviluppo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Sistema</a:t>
            </a:r>
            <a:r>
              <a:rPr lang="it-IT" dirty="0" smtClean="0"/>
              <a:t> finale più stabile,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modulare</a:t>
            </a:r>
            <a:r>
              <a:rPr lang="it-IT" dirty="0" smtClean="0"/>
              <a:t> e mantenibile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Feedback visivo </a:t>
            </a:r>
            <a:r>
              <a:rPr lang="it-IT" dirty="0" smtClean="0"/>
              <a:t>sullo stato della build (Trasparenza nel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Maggior responsabilità</a:t>
            </a:r>
            <a:r>
              <a:rPr lang="it-IT" dirty="0" smtClean="0"/>
              <a:t> del singolo e diminuzione del debito tecnico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Condizioni di lavoro migliori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1 - pomeriggio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  <a:endParaRPr lang="it-IT" dirty="0" smtClean="0"/>
          </a:p>
          <a:p>
            <a:r>
              <a:rPr lang="it-IT" dirty="0" smtClean="0"/>
              <a:t>Continuous </a:t>
            </a:r>
            <a:r>
              <a:rPr lang="it-IT" dirty="0" smtClean="0"/>
              <a:t>Deployment</a:t>
            </a:r>
            <a:endParaRPr lang="it-IT" dirty="0" smtClean="0"/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4096824" cy="3075143"/>
          </a:xfrm>
        </p:spPr>
        <p:txBody>
          <a:bodyPr/>
          <a:lstStyle/>
          <a:p>
            <a:r>
              <a:rPr lang="it-IT" sz="1800" dirty="0" smtClean="0"/>
              <a:t>Test nella Pipeline di CI hanno un ruolo Fondamentale.</a:t>
            </a:r>
          </a:p>
          <a:p>
            <a:r>
              <a:rPr lang="it-IT" sz="1800" dirty="0" smtClean="0"/>
              <a:t>Sono l’</a:t>
            </a:r>
            <a:r>
              <a:rPr lang="it-IT" sz="1800" b="1" cap="all" dirty="0" smtClean="0">
                <a:solidFill>
                  <a:schemeClr val="tx2"/>
                </a:solidFill>
                <a:latin typeface="Arial"/>
                <a:cs typeface="Arial"/>
              </a:rPr>
              <a:t>unica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Fonte di Difesa </a:t>
            </a:r>
            <a:r>
              <a:rPr lang="it-IT" sz="1800" dirty="0" smtClean="0"/>
              <a:t>dall’integrazione di codice non funzionante o buggato.</a:t>
            </a:r>
          </a:p>
          <a:p>
            <a:endParaRPr lang="it-IT" sz="1800" dirty="0"/>
          </a:p>
          <a:p>
            <a:r>
              <a:rPr lang="it-IT" sz="1800" dirty="0" smtClean="0"/>
              <a:t>Il Continuous Testing arricchisce l’Automated Testing con Tools e Cultura per garantire la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qualità</a:t>
            </a:r>
            <a:r>
              <a:rPr lang="it-IT" sz="1800" dirty="0" smtClean="0"/>
              <a:t> del software.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2" y="1161668"/>
            <a:ext cx="3821062" cy="382106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Non solo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5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</p:spPr>
            <p:txBody>
              <a:bodyPr/>
              <a:lstStyle/>
              <a:p>
                <a:r>
                  <a:rPr lang="it-IT" dirty="0" smtClean="0"/>
                  <a:t>Nell’ottica del Continuous Deployment i Test assumono nuova semantica: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Sono la principale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garanzia di qualità </a:t>
                </a:r>
                <a:r>
                  <a:rPr lang="it-IT" dirty="0" smtClean="0"/>
                  <a:t>del Software rilasciato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algn="ctr"/>
                <a:r>
                  <a:rPr lang="it-IT" b="1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COVERAGE</a:t>
                </a:r>
                <a:r>
                  <a:rPr lang="it-IT" dirty="0"/>
                  <a:t> 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Testato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Scritto</m:t>
                        </m:r>
                      </m:den>
                    </m:f>
                  </m:oMath>
                </a14:m>
                <a:endParaRPr lang="it-IT" dirty="0" smtClean="0"/>
              </a:p>
              <a:p>
                <a:pPr algn="ctr"/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del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Rischio commerciale </a:t>
                </a:r>
                <a:r>
                  <a:rPr lang="it-IT" dirty="0" smtClean="0"/>
                  <a:t>legato al rilascio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di </a:t>
                </a:r>
                <a:r>
                  <a:rPr lang="it-IT" cap="all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progressione</a:t>
                </a:r>
                <a:r>
                  <a:rPr lang="it-IT" dirty="0" smtClean="0"/>
                  <a:t> dello sviluppo</a:t>
                </a: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  <a:blipFill>
                <a:blip r:embed="rId2"/>
                <a:stretch>
                  <a:fillRect l="-1760" t="-24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Nuova semantica di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Fondamentale strutturare saggiamente i Test: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Avvalersi di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Framework di Test </a:t>
            </a:r>
            <a:r>
              <a:rPr lang="it-IT" dirty="0" smtClean="0"/>
              <a:t>(JUnit, ScalaTest,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Dividere i Test per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Feature</a:t>
            </a:r>
            <a:r>
              <a:rPr lang="it-IT" dirty="0" smtClean="0"/>
              <a:t> (penserà Git a unire al momento dell’integrazione)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Adottare tecniche come la Test Driven Developmen (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TDD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Tempo di esecuzione della batteria di test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&lt; 10 minuti </a:t>
            </a:r>
            <a:r>
              <a:rPr lang="it-IT" sz="1200" dirty="0" smtClean="0"/>
              <a:t>(XP)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Strutturare 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15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Delivery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Deployment</a:t>
            </a:r>
          </a:p>
          <a:p>
            <a:r>
              <a:rPr lang="it-IT" dirty="0" smtClean="0"/>
              <a:t>Continuous Management</a:t>
            </a:r>
            <a:endParaRPr lang="it-IT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2800" dirty="0"/>
              <a:t>«If something hurts,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do it more often</a:t>
            </a:r>
            <a:r>
              <a:rPr lang="it-IT" sz="2800" dirty="0"/>
              <a:t> and bring the pain </a:t>
            </a:r>
            <a:r>
              <a:rPr lang="it-IT" sz="2800" dirty="0" smtClean="0"/>
              <a:t>forward»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5158897" y="3321689"/>
            <a:ext cx="2717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i="1" dirty="0" smtClean="0"/>
              <a:t>eXtreme Programming (XP)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33727" cy="3037283"/>
          </a:xfrm>
        </p:spPr>
        <p:txBody>
          <a:bodyPr/>
          <a:lstStyle/>
          <a:p>
            <a:r>
              <a:rPr lang="it-IT" sz="1800" b="1" cap="all" dirty="0" smtClean="0">
                <a:solidFill>
                  <a:schemeClr val="tx2"/>
                </a:solidFill>
                <a:cs typeface="Arial"/>
              </a:rPr>
              <a:t>master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Branch</a:t>
            </a:r>
          </a:p>
          <a:p>
            <a:r>
              <a:rPr lang="it-IT" dirty="0"/>
              <a:t>Ramo </a:t>
            </a:r>
            <a:r>
              <a:rPr lang="it-IT" dirty="0" smtClean="0"/>
              <a:t>principale del progetto, mantiene la versione più aggiornata contenente le features di tutti i membri del team.</a:t>
            </a:r>
            <a:endParaRPr lang="it-IT" dirty="0"/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Feature Branch</a:t>
            </a:r>
          </a:p>
          <a:p>
            <a:r>
              <a:rPr lang="it-IT" dirty="0" smtClean="0"/>
              <a:t>Ramo paralllo al master usato per sviluppare una specifica feature in maniera sicura.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402" r="124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Suddividere il lavoro in Features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Strutturare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Version Control System (VCS) </a:t>
            </a:r>
            <a:r>
              <a:rPr lang="it-IT" dirty="0" smtClean="0"/>
              <a:t>che mantenga la versione finale del progetto (Master Branch) e il flusso di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Creare Branches per ogni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Integrare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dirty="0"/>
              <a:t>i Features Branch nel Master Branch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frequentemente</a:t>
            </a:r>
            <a:r>
              <a:rPr lang="it-IT" sz="1600" dirty="0" smtClean="0"/>
              <a:t> </a:t>
            </a:r>
            <a:r>
              <a:rPr lang="it-IT" dirty="0" smtClean="0"/>
              <a:t>(almeno 1/gg) in modo che sia sempre pronto al Release.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Piattaforma web di supporto a GIT, permette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Lavorare ai progetti in maniera condivisa all’interno del team, gestendo visivamente i commit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Gestire le merge tra Branch tramite un sistema di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Pull Request </a:t>
            </a:r>
            <a:r>
              <a:rPr lang="it-IT" dirty="0" smtClean="0"/>
              <a:t>per controllare al meglio chi e cosa viene integrato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Strumenti di supporto come Issue tracking, Wiki,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Nessun supporto al CI integrato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cap="all" dirty="0">
                <a:solidFill>
                  <a:schemeClr val="tx2"/>
                </a:solidFill>
              </a:rPr>
              <a:t>Massima libertà di personalizzazione 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Processo di Integrazione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Automatizzato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commit sul VCS innesca una sequenza di step per verificare che il Branch siano integrabili in sicurezza.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590</TotalTime>
  <Words>806</Words>
  <Application>Microsoft Office PowerPoint</Application>
  <PresentationFormat>On-screen Show (16:9)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Wingdings</vt:lpstr>
      <vt:lpstr>Reply</vt:lpstr>
      <vt:lpstr>DEVOPS</vt:lpstr>
      <vt:lpstr>AGENDA</vt:lpstr>
      <vt:lpstr>7 Best Practices</vt:lpstr>
      <vt:lpstr>Continuous integration</vt:lpstr>
      <vt:lpstr>«If something hurts, do it more often and bring the pain forward»</vt:lpstr>
      <vt:lpstr>CONTINUOUS INTEGRATION</vt:lpstr>
      <vt:lpstr>Continuous Integration</vt:lpstr>
      <vt:lpstr>Continuous Integration</vt:lpstr>
      <vt:lpstr>Ci pipelne</vt:lpstr>
      <vt:lpstr>Ci pipelne</vt:lpstr>
      <vt:lpstr>Ci SERVER</vt:lpstr>
      <vt:lpstr>jenkins</vt:lpstr>
      <vt:lpstr>jenkins</vt:lpstr>
      <vt:lpstr>DECLARATIVE PIPELINE</vt:lpstr>
      <vt:lpstr>SCRIPTED PIPELINE</vt:lpstr>
      <vt:lpstr>Blue ocean</vt:lpstr>
      <vt:lpstr>Blue ocean</vt:lpstr>
      <vt:lpstr>Continuous integration</vt:lpstr>
      <vt:lpstr>CONTINUOUS TESTING</vt:lpstr>
      <vt:lpstr>Continuous testing</vt:lpstr>
      <vt:lpstr>Continuous testing</vt:lpstr>
      <vt:lpstr>Continuous testing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126</cp:revision>
  <dcterms:created xsi:type="dcterms:W3CDTF">2018-02-15T11:11:02Z</dcterms:created>
  <dcterms:modified xsi:type="dcterms:W3CDTF">2018-02-20T17:08:51Z</dcterms:modified>
  <cp:category/>
</cp:coreProperties>
</file>