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328" r:id="rId4"/>
    <p:sldId id="330" r:id="rId5"/>
    <p:sldId id="264" r:id="rId6"/>
    <p:sldId id="352" r:id="rId7"/>
    <p:sldId id="353" r:id="rId8"/>
    <p:sldId id="354" r:id="rId9"/>
    <p:sldId id="355" r:id="rId10"/>
    <p:sldId id="357" r:id="rId11"/>
    <p:sldId id="356" r:id="rId12"/>
    <p:sldId id="358" r:id="rId13"/>
    <p:sldId id="359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49" r:id="rId24"/>
    <p:sldId id="351" r:id="rId25"/>
    <p:sldId id="350" r:id="rId26"/>
    <p:sldId id="292" r:id="rId27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53"/>
            <p14:sldId id="354"/>
            <p14:sldId id="355"/>
            <p14:sldId id="357"/>
            <p14:sldId id="356"/>
            <p14:sldId id="358"/>
            <p14:sldId id="359"/>
            <p14:sldId id="360"/>
            <p14:sldId id="361"/>
            <p14:sldId id="362"/>
            <p14:sldId id="364"/>
            <p14:sldId id="365"/>
            <p14:sldId id="366"/>
            <p14:sldId id="367"/>
            <p14:sldId id="368"/>
            <p14:sldId id="369"/>
            <p14:sldId id="349"/>
            <p14:sldId id="351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Quale tool ??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Sul mercato esiste una quantità esorbitante di Tools: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Molti a pagamento / free trial, come Sensu, New Relic, Pager Duty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Altri specifici per piattaforme, come AWSCloudWatch o StackDriver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Altri sono Open Source ma offrono un servizio complesso e confusionario come Zabbix, Nagiox o Icinga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algn="ctr"/>
            <a:r>
              <a:rPr lang="it-IT" dirty="0" smtClean="0"/>
              <a:t>Scelta finale su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Prometheus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monitoring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9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3261364" cy="30372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Sviluppato da SoundCloud, altamente modulare e </a:t>
            </a: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 base modello </a:t>
            </a: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Whitebox</a:t>
            </a:r>
            <a:r>
              <a:rPr lang="it-IT" dirty="0" smtClean="0"/>
              <a:t> con supporto per il Blackbox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Facilmente installabile ed integrabile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r="2601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Monitoring metric – based platfomr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1" y="140900"/>
            <a:ext cx="7302043" cy="48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Scraping</a:t>
            </a:r>
            <a:r>
              <a:rPr lang="it-IT" dirty="0" smtClean="0"/>
              <a:t> sulle sorgenti a intervalli regolari (30 sec a 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Storage</a:t>
            </a:r>
            <a:r>
              <a:rPr lang="it-IT" dirty="0" smtClean="0"/>
              <a:t> in memoria con retain configurabile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Interrogazione</a:t>
            </a:r>
            <a:r>
              <a:rPr lang="it-IT" dirty="0" smtClean="0"/>
              <a:t> tramite linguaggio SQL-like (PromQL)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smtClean="0"/>
              <a:t>Configurazione dei target tramite file YAML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Prometheus server</a:t>
            </a:r>
            <a:endParaRPr lang="it-IT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908" b="3908"/>
          <a:stretch>
            <a:fillRect/>
          </a:stretch>
        </p:blipFill>
        <p:spPr>
          <a:xfrm>
            <a:off x="4025900" y="1136650"/>
            <a:ext cx="5118100" cy="363855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1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2" y="1332100"/>
            <a:ext cx="3333727" cy="3206712"/>
          </a:xfrm>
        </p:spPr>
        <p:txBody>
          <a:bodyPr/>
          <a:lstStyle/>
          <a:p>
            <a:r>
              <a:rPr lang="it-IT" sz="1800" b="1" dirty="0" smtClean="0">
                <a:solidFill>
                  <a:schemeClr val="tx2"/>
                </a:solidFill>
                <a:latin typeface="Arial"/>
                <a:cs typeface="Arial"/>
              </a:rPr>
              <a:t>EXPORTERS</a:t>
            </a:r>
          </a:p>
          <a:p>
            <a:r>
              <a:rPr lang="it-IT" dirty="0" smtClean="0"/>
              <a:t>Componenti standalone che collezionano ed espongono metriche sullo stato di un sistema/servizio in mod. Blackbox.</a:t>
            </a:r>
          </a:p>
          <a:p>
            <a:endParaRPr lang="it-IT" sz="18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it-IT" sz="1800" b="1" dirty="0" smtClean="0">
                <a:solidFill>
                  <a:schemeClr val="tx2"/>
                </a:solidFill>
                <a:latin typeface="Arial"/>
                <a:cs typeface="Arial"/>
              </a:rPr>
              <a:t>JOB</a:t>
            </a:r>
          </a:p>
          <a:p>
            <a:r>
              <a:rPr lang="it-IT" dirty="0" smtClean="0"/>
              <a:t>Applicativi real-time / long-lived, espongono metriche whitebox</a:t>
            </a:r>
          </a:p>
          <a:p>
            <a:endParaRPr lang="it-IT" dirty="0"/>
          </a:p>
          <a:p>
            <a:pPr algn="ctr"/>
            <a:r>
              <a:rPr lang="it-IT" dirty="0" smtClean="0"/>
              <a:t>Endpoint default </a:t>
            </a:r>
            <a:r>
              <a:rPr lang="it-IT" sz="1800" dirty="0">
                <a:solidFill>
                  <a:schemeClr val="tx2"/>
                </a:solidFill>
                <a:latin typeface="Arial"/>
                <a:cs typeface="Arial"/>
              </a:rPr>
              <a:t>/metrics</a:t>
            </a:r>
            <a:endParaRPr lang="it-IT" sz="1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Job / exporters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" b="122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6479" y="1999587"/>
            <a:ext cx="3333727" cy="1871738"/>
          </a:xfrm>
        </p:spPr>
        <p:txBody>
          <a:bodyPr/>
          <a:lstStyle/>
          <a:p>
            <a:pPr algn="ctr"/>
            <a:r>
              <a:rPr lang="it-IT" dirty="0" smtClean="0"/>
              <a:t>Modulo esterno Standalone</a:t>
            </a:r>
          </a:p>
          <a:p>
            <a:pPr algn="ctr"/>
            <a:endParaRPr lang="it-IT" dirty="0"/>
          </a:p>
          <a:p>
            <a:pPr algn="ctr"/>
            <a:r>
              <a:rPr lang="it-IT" dirty="0" smtClean="0"/>
              <a:t>Colleziona e mantiene le metriche dei componenti batch / short-lived.</a:t>
            </a:r>
          </a:p>
          <a:p>
            <a:pPr algn="ctr"/>
            <a:endParaRPr lang="it-IT" dirty="0"/>
          </a:p>
          <a:p>
            <a:pPr algn="ctr"/>
            <a:r>
              <a:rPr lang="it-IT" dirty="0" smtClean="0"/>
              <a:t>Inversione della logica di Scraping.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pushgateway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6613" b="66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2" y="1928472"/>
            <a:ext cx="5438821" cy="2029175"/>
          </a:xfrm>
        </p:spPr>
        <p:txBody>
          <a:bodyPr/>
          <a:lstStyle/>
          <a:p>
            <a:pPr algn="ctr"/>
            <a:r>
              <a:rPr lang="it-IT" dirty="0" smtClean="0"/>
              <a:t>Modulo esterno Standalone</a:t>
            </a:r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Gestitsce gli alerts configurati in Prometheus notificando i casi di errore</a:t>
            </a:r>
          </a:p>
          <a:p>
            <a:pPr algn="ctr"/>
            <a:endParaRPr lang="it-IT" dirty="0"/>
          </a:p>
          <a:p>
            <a:pPr algn="ctr"/>
            <a:r>
              <a:rPr lang="it-IT" dirty="0" smtClean="0"/>
              <a:t>Allarmi e target definiti in linguaggio YAML</a:t>
            </a:r>
            <a:endParaRPr lang="it-I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9706" y="1161668"/>
            <a:ext cx="3004294" cy="35627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alertmanager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39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2" y="1928472"/>
            <a:ext cx="3978413" cy="2029175"/>
          </a:xfrm>
        </p:spPr>
        <p:txBody>
          <a:bodyPr/>
          <a:lstStyle/>
          <a:p>
            <a:pPr algn="ctr"/>
            <a:r>
              <a:rPr lang="it-IT" dirty="0" smtClean="0"/>
              <a:t>Componenti visivi per mostrare Dashboard</a:t>
            </a:r>
          </a:p>
          <a:p>
            <a:pPr algn="ctr"/>
            <a:endParaRPr lang="it-IT" dirty="0"/>
          </a:p>
          <a:p>
            <a:r>
              <a:rPr lang="it-IT" dirty="0" smtClean="0"/>
              <a:t>Possono essere: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Nativi (Web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Basso livello (API)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Componenti Esterni (Grafana)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dashboard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852" y="1517009"/>
            <a:ext cx="3378148" cy="2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metriche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7929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Counter</a:t>
            </a:r>
            <a:r>
              <a:rPr lang="it-IT" dirty="0" smtClean="0"/>
              <a:t>: valore solo crescente all’interno della sessione (# richieste, # errori,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Gauge</a:t>
            </a:r>
            <a:r>
              <a:rPr lang="it-IT" dirty="0" smtClean="0"/>
              <a:t>: valore che può crescere o descrescere nella sessione (temperatura, memoria utilizzata, # threads,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Histogram</a:t>
            </a:r>
            <a:r>
              <a:rPr lang="it-IT" dirty="0" smtClean="0"/>
              <a:t>: aggregazione di conteggi sample, divisi in buckets (# previsioni corrette, # previsioni errate,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Summary</a:t>
            </a:r>
            <a:r>
              <a:rPr lang="it-IT" dirty="0" smtClean="0"/>
              <a:t>: simile all’istogramma, aggiunge coneggio totale e 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26355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Formato di esposizione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852" y="1401951"/>
            <a:ext cx="2840347" cy="3041814"/>
          </a:xfrm>
        </p:spPr>
        <p:txBody>
          <a:bodyPr/>
          <a:lstStyle/>
          <a:p>
            <a:r>
              <a:rPr lang="it-IT" sz="1600" dirty="0" smtClean="0"/>
              <a:t>Prometheus (a deafult) fa scraping su un endpoint /metrics dell’istanza da monitorare.</a:t>
            </a:r>
          </a:p>
          <a:p>
            <a:r>
              <a:rPr lang="it-IT" sz="1600" dirty="0" smtClean="0"/>
              <a:t>Metriche esposte in formato testuale o Protocol buffer.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Lista label=value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TYPE</a:t>
            </a:r>
          </a:p>
          <a:p>
            <a:endParaRPr lang="it-IT" sz="1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prometheus</a:t>
            </a:r>
            <a:endParaRPr lang="it-I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58" y="1669259"/>
            <a:ext cx="5037257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1 - pomeriggio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Continunuous Integration</a:t>
            </a:r>
          </a:p>
          <a:p>
            <a:r>
              <a:rPr lang="it-IT" dirty="0" smtClean="0"/>
              <a:t>Continuous Testing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2" y="1437652"/>
            <a:ext cx="3815268" cy="2016018"/>
          </a:xfrm>
        </p:spPr>
        <p:txBody>
          <a:bodyPr/>
          <a:lstStyle/>
          <a:p>
            <a:r>
              <a:rPr lang="it-IT" dirty="0" smtClean="0"/>
              <a:t>Librerie in Scala, Python, GO, Java e Ruby</a:t>
            </a:r>
          </a:p>
          <a:p>
            <a:endParaRPr lang="it-IT" dirty="0"/>
          </a:p>
          <a:p>
            <a:r>
              <a:rPr lang="it-IT" dirty="0" smtClean="0"/>
              <a:t>CollectorRegistry aggrega e accumula le mteriche, pushate una sola volta verso il Pushagetway</a:t>
            </a:r>
          </a:p>
          <a:p>
            <a:r>
              <a:rPr lang="it-IT" dirty="0" smtClean="0"/>
              <a:t>Integrazione via SBT</a:t>
            </a:r>
            <a:endParaRPr lang="it-I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3709" y="1082570"/>
            <a:ext cx="3978306" cy="38337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pushgateway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client side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2" y="3650802"/>
            <a:ext cx="3972336" cy="12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573852" y="1675276"/>
            <a:ext cx="4583627" cy="2562029"/>
          </a:xfrm>
        </p:spPr>
        <p:txBody>
          <a:bodyPr/>
          <a:lstStyle/>
          <a:p>
            <a:r>
              <a:rPr lang="it-IT" dirty="0" smtClean="0"/>
              <a:t>Piattaforma Open Source sviluppata da Grafana Labs, completamente </a:t>
            </a: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open source</a:t>
            </a:r>
          </a:p>
          <a:p>
            <a:endParaRPr lang="it-IT" dirty="0"/>
          </a:p>
          <a:p>
            <a:r>
              <a:rPr lang="it-IT" dirty="0" smtClean="0"/>
              <a:t>Numerosi </a:t>
            </a: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sorgenti differenti </a:t>
            </a:r>
            <a:r>
              <a:rPr lang="it-IT" dirty="0" smtClean="0"/>
              <a:t>(non solo Prometheus) e svariati tipi di plugin per l’integrazione ad altri servizi</a:t>
            </a:r>
          </a:p>
          <a:p>
            <a:endParaRPr lang="it-IT" dirty="0"/>
          </a:p>
          <a:p>
            <a:r>
              <a:rPr lang="it-IT" dirty="0" smtClean="0"/>
              <a:t>Attiva </a:t>
            </a:r>
            <a:r>
              <a:rPr lang="it-IT" sz="1800" cap="all" dirty="0">
                <a:solidFill>
                  <a:schemeClr val="tx2"/>
                </a:solidFill>
                <a:latin typeface="Arial"/>
                <a:cs typeface="Arial"/>
              </a:rPr>
              <a:t>comunità di supporto </a:t>
            </a:r>
            <a:r>
              <a:rPr lang="it-IT" dirty="0" smtClean="0"/>
              <a:t>per la convidisione di dashboard custom</a:t>
            </a:r>
          </a:p>
          <a:p>
            <a:endParaRPr lang="it-IT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5" y="932044"/>
            <a:ext cx="4048495" cy="40484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grafana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Dashboard &amp; alerts platform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1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3852" y="1989145"/>
            <a:ext cx="3357878" cy="1892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grafana</a:t>
            </a:r>
            <a:endParaRPr lang="it-IT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Dashboards &amp; alerts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0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setup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4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Management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management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539430" y="1937802"/>
            <a:ext cx="8170393" cy="1267896"/>
          </a:xfrm>
        </p:spPr>
        <p:txBody>
          <a:bodyPr/>
          <a:lstStyle/>
          <a:p>
            <a:r>
              <a:rPr lang="it-IT" sz="2800" dirty="0" smtClean="0"/>
              <a:t>«development celebrations should be about the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value of the new features</a:t>
            </a:r>
            <a:r>
              <a:rPr lang="it-IT" sz="2800" dirty="0" smtClean="0"/>
              <a:t>,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not</a:t>
            </a:r>
            <a:r>
              <a:rPr lang="it-IT" sz="2800" dirty="0" smtClean="0"/>
              <a:t> joyful relief thath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nothing</a:t>
            </a:r>
            <a:r>
              <a:rPr lang="it-IT" sz="2800" dirty="0" smtClean="0"/>
              <a:t> went horribly </a:t>
            </a:r>
            <a:r>
              <a:rPr lang="it-IT" sz="2800" b="1" dirty="0" smtClean="0">
                <a:solidFill>
                  <a:schemeClr val="tx2"/>
                </a:solidFill>
                <a:latin typeface="Arial"/>
                <a:cs typeface="Arial"/>
              </a:rPr>
              <a:t>wrong»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5992412" y="3374316"/>
            <a:ext cx="1802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i="1" dirty="0" smtClean="0"/>
              <a:t>Rebecca Parsons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monitoring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Chiudere il loop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0209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Monitorare ogni fase del ciclo di vita del prodotto, per assicurarsi che tutto funzioni al meglio.</a:t>
            </a:r>
            <a:endParaRPr lang="it-IT" dirty="0"/>
          </a:p>
          <a:p>
            <a:pPr marL="0" indent="0" algn="ctr">
              <a:buNone/>
            </a:pPr>
            <a:r>
              <a:rPr lang="it-IT" dirty="0" smtClean="0"/>
              <a:t>Il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Valore</a:t>
            </a:r>
            <a:r>
              <a:rPr lang="it-IT" dirty="0" smtClean="0"/>
              <a:t> del prodotto deve essere mantenuto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in ogni fase</a:t>
            </a:r>
            <a:r>
              <a:rPr lang="it-IT" dirty="0" smtClean="0"/>
              <a:t>, dallo sviluppo alla post – produzione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Fornendo una vista oggettiva dello stato del sistema, direttamente nell’ambiente di comunicazione del team.</a:t>
            </a:r>
          </a:p>
          <a:p>
            <a:pPr marL="0" indent="0" algn="ctr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83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monitoring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Esporre</a:t>
            </a:r>
          </a:p>
          <a:p>
            <a:r>
              <a:rPr lang="it-IT" dirty="0" smtClean="0"/>
              <a:t>Metodo che genera ed espone valori (KPI) oggettivi sul funzionamento di processo e sistema</a:t>
            </a:r>
          </a:p>
          <a:p>
            <a:endParaRPr lang="it-IT" dirty="0"/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Collezionare</a:t>
            </a:r>
          </a:p>
          <a:p>
            <a:r>
              <a:rPr lang="it-IT" dirty="0" smtClean="0"/>
              <a:t>Sistema che colleziona e mantiene le metriche</a:t>
            </a:r>
          </a:p>
          <a:p>
            <a:endParaRPr lang="it-IT" dirty="0"/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Visualizzare</a:t>
            </a:r>
          </a:p>
          <a:p>
            <a:r>
              <a:rPr lang="it-IT" dirty="0" smtClean="0"/>
              <a:t>Sistema di visualizzazione e alert real time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componenti fondamentali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monitorare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Whitebox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Metriche inserite direttamente nel prodotto.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Complesso e invasivo se il prodotto non è ben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Vista real time sul sistema.</a:t>
            </a:r>
          </a:p>
          <a:p>
            <a:endParaRPr lang="it-IT" dirty="0"/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Blackbox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Componente esterno che osserva il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Modulare e non invasivo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permette una vista in tempo reale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12249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monitorare: 3 dimensioni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monitoring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573852" y="1496762"/>
            <a:ext cx="7968163" cy="3450208"/>
          </a:xfrm>
        </p:spPr>
        <p:txBody>
          <a:bodyPr/>
          <a:lstStyle/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STATO DEL SISTEMA</a:t>
            </a:r>
            <a:b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it-IT" dirty="0" smtClean="0"/>
              <a:t>Sia Hardware che Software: Allocazione delle risorse, stato dei servizi, effettiva esecuzione di processi, ...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PROCESSO DI SVILUPPO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Ogni fase della pipeline deve essere ottimizzata: Test rapidi, numero di errori minimio, tempo tra una run e la successiva, frequenza di integrazione, ...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PRODOTTO IN PRODUZIONE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Test ripetuti periodicamente e metriche specifiche per ogni caso.</a:t>
            </a:r>
          </a:p>
        </p:txBody>
      </p:sp>
    </p:spTree>
    <p:extLst>
      <p:ext uri="{BB962C8B-B14F-4D97-AF65-F5344CB8AC3E}">
        <p14:creationId xmlns:p14="http://schemas.microsoft.com/office/powerpoint/2010/main" val="1884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767</TotalTime>
  <Words>630</Words>
  <Application>Microsoft Office PowerPoint</Application>
  <PresentationFormat>On-screen Show (16:9)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Wingdings</vt:lpstr>
      <vt:lpstr>Reply</vt:lpstr>
      <vt:lpstr>DEVOPS</vt:lpstr>
      <vt:lpstr>AGENDA</vt:lpstr>
      <vt:lpstr>7 Best Practices</vt:lpstr>
      <vt:lpstr>Continuous management</vt:lpstr>
      <vt:lpstr>«development celebrations should be about the value of the new features, not joyful relief thath nothing went horribly wrong»</vt:lpstr>
      <vt:lpstr>Continuous monitoring</vt:lpstr>
      <vt:lpstr>Continuous monitoring</vt:lpstr>
      <vt:lpstr>Come monitorare</vt:lpstr>
      <vt:lpstr>Cosa monitorare: 3 dimensioni</vt:lpstr>
      <vt:lpstr>Quale tool ??</vt:lpstr>
      <vt:lpstr>prometheus</vt:lpstr>
      <vt:lpstr>PowerPoint Presentation</vt:lpstr>
      <vt:lpstr>Prometheus server</vt:lpstr>
      <vt:lpstr>Job / exporters</vt:lpstr>
      <vt:lpstr>pushgateway</vt:lpstr>
      <vt:lpstr>alertmanager</vt:lpstr>
      <vt:lpstr>dashboard</vt:lpstr>
      <vt:lpstr>Tipi di metriche</vt:lpstr>
      <vt:lpstr>Formato di esposizione</vt:lpstr>
      <vt:lpstr>pushgateway</vt:lpstr>
      <vt:lpstr>grafana</vt:lpstr>
      <vt:lpstr>grafana</vt:lpstr>
      <vt:lpstr>Caso d’uso</vt:lpstr>
      <vt:lpstr>setup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184</cp:revision>
  <dcterms:created xsi:type="dcterms:W3CDTF">2018-02-15T11:11:02Z</dcterms:created>
  <dcterms:modified xsi:type="dcterms:W3CDTF">2018-02-24T16:54:47Z</dcterms:modified>
  <cp:category/>
</cp:coreProperties>
</file>