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8" r:id="rId3"/>
    <p:sldId id="328" r:id="rId4"/>
    <p:sldId id="330" r:id="rId5"/>
    <p:sldId id="264" r:id="rId6"/>
    <p:sldId id="352" r:id="rId7"/>
    <p:sldId id="332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2" r:id="rId17"/>
    <p:sldId id="361" r:id="rId18"/>
    <p:sldId id="366" r:id="rId19"/>
    <p:sldId id="331" r:id="rId20"/>
    <p:sldId id="363" r:id="rId21"/>
    <p:sldId id="364" r:id="rId22"/>
    <p:sldId id="365" r:id="rId23"/>
    <p:sldId id="349" r:id="rId24"/>
    <p:sldId id="350" r:id="rId25"/>
    <p:sldId id="292" r:id="rId26"/>
  </p:sldIdLst>
  <p:sldSz cx="9144000" cy="5143500" type="screen16x9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389586E-9AE2-4E89-BEBE-488BC1574881}">
          <p14:sldIdLst>
            <p14:sldId id="256"/>
            <p14:sldId id="258"/>
            <p14:sldId id="328"/>
            <p14:sldId id="330"/>
            <p14:sldId id="264"/>
            <p14:sldId id="352"/>
            <p14:sldId id="33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2"/>
            <p14:sldId id="361"/>
            <p14:sldId id="366"/>
            <p14:sldId id="331"/>
            <p14:sldId id="363"/>
            <p14:sldId id="364"/>
            <p14:sldId id="365"/>
            <p14:sldId id="349"/>
            <p14:sldId id="350"/>
          </p14:sldIdLst>
        </p14:section>
        <p14:section name="APPENDIX" id="{19907E42-BDD1-4BFF-A82E-69C24E010B9F}">
          <p14:sldIdLst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A102"/>
    <a:srgbClr val="EF8717"/>
    <a:srgbClr val="000000"/>
    <a:srgbClr val="FFFFFF"/>
    <a:srgbClr val="BD9D51"/>
    <a:srgbClr val="73DAB2"/>
    <a:srgbClr val="ACB387"/>
    <a:srgbClr val="D8D06C"/>
    <a:srgbClr val="20ECC5"/>
    <a:srgbClr val="9E22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25E5076-3810-47DD-B79F-674D7AD40C01}" styleName="Stile scuro 1 - Color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ile scuro 1 - Color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ile scuro 1 - Color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Stile scuro 2 - Colore 3/Color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Stile scuro 1 - Color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9343" autoAdjust="0"/>
  </p:normalViewPr>
  <p:slideViewPr>
    <p:cSldViewPr snapToGrid="0" snapToObjects="1">
      <p:cViewPr varScale="1">
        <p:scale>
          <a:sx n="116" d="100"/>
          <a:sy n="116" d="100"/>
        </p:scale>
        <p:origin x="518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-16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D4E21-AA1D-BE49-8829-DEA10D5CF4C8}" type="datetimeFigureOut">
              <a:rPr lang="it-IT" smtClean="0"/>
              <a:t>23/02/2018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8DF2B-E534-A049-A267-F065CD4583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4890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6D68F-7DBE-1C48-BC1F-E6A07B52C7E0}" type="datetimeFigureOut">
              <a:rPr lang="it-IT" smtClean="0"/>
              <a:t>23/02/2018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7627C-DB68-9A4D-8B30-F0E92B6BDF8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50326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7627C-DB68-9A4D-8B30-F0E92B6BDF8F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1627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anna/_LAVORI/REPLY/REPLY%20NEW%20LOGO/TEMPLATE%20COSTRUZIONE%20LOGO/PPT/2017-05-27%20Reply%20Gradients%20NEW%20FINAL/GREEN%20YELLOW/%3E%20Green%20Yellow/16-9/Green-Yellow-Reply-Gradient_Green-Yellow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anna/_LAVORI/REPLY/REPLY%20NEW%20LOGO/TEMPLATE%20COSTRUZIONE%20LOGO/PPT/2017-05-27%20Reply%20Gradients%20NEW%20FINAL/GREEN%20YELLOW/%3E%20Green%20Yellow/16-9/Green-Yellow-Reply-Gradient_Green-Yellow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anna/_LAVORI/REPLY/REPLY%20NEW%20LOGO/TEMPLATE%20COSTRUZIONE%20LOGO/PPT/2017-05-27%20Reply%20Gradients%20NEW%20FINAL/GREEN%20YELLOW/%3E%20Green%20Yellow/16-9/Green-Yellow-Reply-Gradient_Green-Yellow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anna/_LAVORI/REPLY/REPLY%20NEW%20LOGO/TEMPLATE%20COSTRUZIONE%20LOGO/PPT/2017-05-27%20Reply%20Gradients%20NEW%20FINAL/GREEN%20YELLOW/%3E%20Green%20Yellow/16-9/Green-Yellow-Reply-Gradient_Green-Yellow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anna/_LAVORI/REPLY/REPLY%20NEW%20LOGO/TEMPLATE%20COSTRUZIONE%20LOGO/PPT/2017-05-27%20Reply%20Gradients%20NEW%20FINAL/GREEN%20YELLOW/%3E%20Green%20Yellow/16-9/Green-Yellow-Reply-Gradient_Green-Yellow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779"/>
            <a:ext cx="9180512" cy="51640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3852" y="799311"/>
            <a:ext cx="7585611" cy="2412171"/>
          </a:xfrm>
        </p:spPr>
        <p:txBody>
          <a:bodyPr anchor="b"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it-IT" sz="6000" i="0" u="none" kern="1200" cap="all" spc="-100" dirty="0" smtClean="0">
                <a:solidFill>
                  <a:srgbClr val="FFFFFF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smtClean="0"/>
              <a:t>INSERT YOUR</a:t>
            </a:r>
            <a:br>
              <a:rPr lang="it-IT" dirty="0" smtClean="0"/>
            </a:br>
            <a:r>
              <a:rPr lang="it-IT" dirty="0" smtClean="0"/>
              <a:t>TITLE HERE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852" y="3375892"/>
            <a:ext cx="7585612" cy="328820"/>
          </a:xfrm>
        </p:spPr>
        <p:txBody>
          <a:bodyPr lIns="0" bIns="0" anchor="t">
            <a:noAutofit/>
          </a:bodyPr>
          <a:lstStyle>
            <a:lvl1pPr marL="0" indent="0" algn="l">
              <a:buNone/>
              <a:defRPr sz="1800" b="0" cap="none">
                <a:solidFill>
                  <a:srgbClr val="FFFFFF"/>
                </a:solidFill>
                <a:latin typeface="+mn-lt"/>
                <a:cs typeface="Arial Blac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7" name="Immagin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625" y="4724534"/>
            <a:ext cx="888029" cy="27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73852" y="1437651"/>
            <a:ext cx="3815268" cy="303728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600"/>
            </a:lvl7pPr>
            <a:lvl8pPr>
              <a:defRPr sz="1600"/>
            </a:lvl8pPr>
            <a:lvl9pPr>
              <a:defRPr sz="1400"/>
            </a:lvl9pPr>
          </a:lstStyle>
          <a:p>
            <a:pPr lvl="0"/>
            <a:r>
              <a:rPr lang="it-IT" dirty="0" smtClean="0"/>
              <a:t>Basic text</a:t>
            </a:r>
          </a:p>
          <a:p>
            <a:pPr lvl="1"/>
            <a:r>
              <a:rPr lang="it-IT" dirty="0" smtClean="0"/>
              <a:t>Text in CAPITAL LETTERS</a:t>
            </a:r>
          </a:p>
          <a:p>
            <a:pPr lvl="2"/>
            <a:r>
              <a:rPr lang="it-IT" dirty="0" smtClean="0"/>
              <a:t>Basic green text</a:t>
            </a:r>
          </a:p>
          <a:p>
            <a:pPr lvl="3"/>
            <a:r>
              <a:rPr lang="it-IT" dirty="0" smtClean="0"/>
              <a:t>First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4"/>
            <a:r>
              <a:rPr lang="it-IT" dirty="0" smtClean="0"/>
              <a:t>Second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5"/>
            <a:r>
              <a:rPr lang="it-IT" dirty="0" smtClean="0"/>
              <a:t>Third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6"/>
            <a:r>
              <a:rPr lang="it-IT" dirty="0" smtClean="0"/>
              <a:t>First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7"/>
            <a:r>
              <a:rPr lang="it-IT" dirty="0" smtClean="0"/>
              <a:t>Second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8"/>
            <a:r>
              <a:rPr lang="it-IT" dirty="0" smtClean="0"/>
              <a:t>Third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06754" y="1437651"/>
            <a:ext cx="3835261" cy="303728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600"/>
            </a:lvl7pPr>
            <a:lvl8pPr>
              <a:defRPr sz="1600"/>
            </a:lvl8pPr>
            <a:lvl9pPr>
              <a:defRPr sz="1400"/>
            </a:lvl9pPr>
          </a:lstStyle>
          <a:p>
            <a:pPr lvl="0"/>
            <a:r>
              <a:rPr lang="it-IT" dirty="0" smtClean="0"/>
              <a:t>Basic text</a:t>
            </a:r>
          </a:p>
          <a:p>
            <a:pPr lvl="1"/>
            <a:r>
              <a:rPr lang="it-IT" dirty="0" smtClean="0"/>
              <a:t>Text in CAPITAL LETTERS</a:t>
            </a:r>
          </a:p>
          <a:p>
            <a:pPr lvl="2"/>
            <a:r>
              <a:rPr lang="it-IT" dirty="0" smtClean="0"/>
              <a:t>Basic green text</a:t>
            </a:r>
          </a:p>
          <a:p>
            <a:pPr lvl="3"/>
            <a:r>
              <a:rPr lang="it-IT" dirty="0" smtClean="0"/>
              <a:t>First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4"/>
            <a:r>
              <a:rPr lang="it-IT" dirty="0" smtClean="0"/>
              <a:t>Second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5"/>
            <a:r>
              <a:rPr lang="it-IT" dirty="0" smtClean="0"/>
              <a:t>Third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6"/>
            <a:r>
              <a:rPr lang="it-IT" dirty="0" smtClean="0"/>
              <a:t>First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7"/>
            <a:r>
              <a:rPr lang="it-IT" dirty="0" smtClean="0"/>
              <a:t>Second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8"/>
            <a:r>
              <a:rPr lang="it-IT" dirty="0" smtClean="0"/>
              <a:t>Third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cap="all" baseline="0" dirty="0"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smtClean="0"/>
              <a:t>INSERT YOUR TITLE HERE</a:t>
            </a:r>
            <a:endParaRPr lang="en-US" dirty="0"/>
          </a:p>
        </p:txBody>
      </p:sp>
      <p:pic>
        <p:nvPicPr>
          <p:cNvPr id="8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on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6"/>
          <p:cNvSpPr/>
          <p:nvPr userDrawn="1"/>
        </p:nvSpPr>
        <p:spPr>
          <a:xfrm>
            <a:off x="0" y="0"/>
            <a:ext cx="9144000" cy="12491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cap="all" baseline="0" dirty="0"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smtClean="0"/>
              <a:t>INSERT YOUR TITLE HERE</a:t>
            </a:r>
            <a:endParaRPr lang="en-US" dirty="0"/>
          </a:p>
        </p:txBody>
      </p:sp>
      <p:sp>
        <p:nvSpPr>
          <p:cNvPr id="12" name="Segnaposto immagine 5"/>
          <p:cNvSpPr>
            <a:spLocks noGrp="1"/>
          </p:cNvSpPr>
          <p:nvPr>
            <p:ph type="pic" sz="quarter" idx="11"/>
          </p:nvPr>
        </p:nvSpPr>
        <p:spPr>
          <a:xfrm>
            <a:off x="0" y="1250541"/>
            <a:ext cx="9144000" cy="2629091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it-IT" dirty="0"/>
          </a:p>
        </p:txBody>
      </p:sp>
      <p:pic>
        <p:nvPicPr>
          <p:cNvPr id="8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2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sp>
        <p:nvSpPr>
          <p:cNvPr id="10" name="Rettangolo 7"/>
          <p:cNvSpPr/>
          <p:nvPr userDrawn="1"/>
        </p:nvSpPr>
        <p:spPr>
          <a:xfrm>
            <a:off x="0" y="3879632"/>
            <a:ext cx="9144000" cy="12491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7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02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Image + 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73853" y="1437651"/>
            <a:ext cx="2994538" cy="303728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600"/>
            </a:lvl7pPr>
            <a:lvl8pPr>
              <a:defRPr sz="1600"/>
            </a:lvl8pPr>
            <a:lvl9pPr>
              <a:defRPr sz="1400"/>
            </a:lvl9pPr>
          </a:lstStyle>
          <a:p>
            <a:pPr lvl="0"/>
            <a:r>
              <a:rPr lang="it-IT" dirty="0" smtClean="0"/>
              <a:t>Basic text</a:t>
            </a:r>
          </a:p>
          <a:p>
            <a:pPr lvl="1"/>
            <a:r>
              <a:rPr lang="it-IT" dirty="0" smtClean="0"/>
              <a:t>Text in CAPITAL LETTERS</a:t>
            </a:r>
          </a:p>
          <a:p>
            <a:pPr lvl="2"/>
            <a:r>
              <a:rPr lang="it-IT" dirty="0" smtClean="0"/>
              <a:t>Basic green text</a:t>
            </a:r>
          </a:p>
          <a:p>
            <a:pPr lvl="3"/>
            <a:r>
              <a:rPr lang="it-IT" dirty="0" smtClean="0"/>
              <a:t>First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4"/>
            <a:r>
              <a:rPr lang="it-IT" dirty="0" smtClean="0"/>
              <a:t>Second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5"/>
            <a:r>
              <a:rPr lang="it-IT" dirty="0" smtClean="0"/>
              <a:t>Third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6"/>
            <a:r>
              <a:rPr lang="it-IT" dirty="0" smtClean="0"/>
              <a:t>First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7"/>
            <a:r>
              <a:rPr lang="it-IT" dirty="0" smtClean="0"/>
              <a:t>Second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8"/>
            <a:r>
              <a:rPr lang="it-IT" dirty="0" smtClean="0"/>
              <a:t>Third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cap="all" baseline="0" dirty="0"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smtClean="0"/>
              <a:t>INSERT YOUR TITLE HERE</a:t>
            </a:r>
            <a:endParaRPr lang="en-US" dirty="0"/>
          </a:p>
        </p:txBody>
      </p:sp>
      <p:sp>
        <p:nvSpPr>
          <p:cNvPr id="12" name="Segnaposto immagine 5"/>
          <p:cNvSpPr>
            <a:spLocks noGrp="1"/>
          </p:cNvSpPr>
          <p:nvPr>
            <p:ph type="pic" sz="quarter" idx="11"/>
          </p:nvPr>
        </p:nvSpPr>
        <p:spPr>
          <a:xfrm>
            <a:off x="4025590" y="1417013"/>
            <a:ext cx="5118410" cy="3036887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it-IT" dirty="0"/>
          </a:p>
        </p:txBody>
      </p:sp>
      <p:pic>
        <p:nvPicPr>
          <p:cNvPr id="8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2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328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Gradient + 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73853" y="1437651"/>
            <a:ext cx="2994538" cy="303728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600"/>
            </a:lvl7pPr>
            <a:lvl8pPr>
              <a:defRPr sz="1600"/>
            </a:lvl8pPr>
            <a:lvl9pPr>
              <a:defRPr sz="1400"/>
            </a:lvl9pPr>
          </a:lstStyle>
          <a:p>
            <a:pPr lvl="0"/>
            <a:r>
              <a:rPr lang="it-IT" dirty="0" smtClean="0"/>
              <a:t>Basic text</a:t>
            </a:r>
          </a:p>
          <a:p>
            <a:pPr lvl="1"/>
            <a:r>
              <a:rPr lang="it-IT" dirty="0" smtClean="0"/>
              <a:t>Text in CAPITAL </a:t>
            </a:r>
            <a:r>
              <a:rPr lang="it-IT" dirty="0" err="1" smtClean="0"/>
              <a:t>LeTTERS</a:t>
            </a:r>
            <a:endParaRPr lang="it-IT" dirty="0" smtClean="0"/>
          </a:p>
          <a:p>
            <a:pPr lvl="2"/>
            <a:r>
              <a:rPr lang="it-IT" dirty="0" smtClean="0"/>
              <a:t>Basic green text</a:t>
            </a:r>
          </a:p>
          <a:p>
            <a:pPr lvl="3"/>
            <a:r>
              <a:rPr lang="it-IT" dirty="0" smtClean="0"/>
              <a:t>First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4"/>
            <a:r>
              <a:rPr lang="it-IT" dirty="0" smtClean="0"/>
              <a:t>Second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5"/>
            <a:r>
              <a:rPr lang="it-IT" dirty="0" smtClean="0"/>
              <a:t>Third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6"/>
            <a:r>
              <a:rPr lang="it-IT" dirty="0" smtClean="0"/>
              <a:t>First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7"/>
            <a:r>
              <a:rPr lang="it-IT" dirty="0" smtClean="0"/>
              <a:t>Second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8"/>
            <a:r>
              <a:rPr lang="it-IT" dirty="0" smtClean="0"/>
              <a:t>Third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cap="all" baseline="0" dirty="0"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smtClean="0"/>
              <a:t>INSERT YOUR TITLE HERE</a:t>
            </a:r>
            <a:endParaRPr lang="en-US" dirty="0"/>
          </a:p>
        </p:txBody>
      </p:sp>
      <p:pic>
        <p:nvPicPr>
          <p:cNvPr id="2" name="Immagine 1"/>
          <p:cNvPicPr>
            <a:picLocks noChangeAspect="1"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396" y="1496815"/>
            <a:ext cx="5114602" cy="2876964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sz="half" idx="11" hasCustomPrompt="1"/>
          </p:nvPr>
        </p:nvSpPr>
        <p:spPr>
          <a:xfrm>
            <a:off x="4352740" y="2858737"/>
            <a:ext cx="4616786" cy="619319"/>
          </a:xfrm>
        </p:spPr>
        <p:txBody>
          <a:bodyPr anchor="t"/>
          <a:lstStyle>
            <a:lvl1pPr>
              <a:defRPr sz="4000" cap="all" spc="-100">
                <a:solidFill>
                  <a:srgbClr val="FFFFFF"/>
                </a:solidFill>
                <a:latin typeface="Arial Black"/>
                <a:cs typeface="Arial Black"/>
              </a:defRPr>
            </a:lvl1pPr>
            <a:lvl2pPr>
              <a:defRPr sz="4000">
                <a:latin typeface="Arial Black"/>
                <a:cs typeface="Arial Black"/>
              </a:defRPr>
            </a:lvl2pPr>
            <a:lvl3pPr>
              <a:defRPr sz="4000">
                <a:latin typeface="Arial Black"/>
                <a:cs typeface="Arial Black"/>
              </a:defRPr>
            </a:lvl3pPr>
            <a:lvl4pPr>
              <a:defRPr sz="4000">
                <a:latin typeface="Arial Black"/>
                <a:cs typeface="Arial Black"/>
              </a:defRPr>
            </a:lvl4pPr>
            <a:lvl5pPr>
              <a:defRPr sz="4000">
                <a:latin typeface="Arial Black"/>
                <a:cs typeface="Arial Black"/>
              </a:defRPr>
            </a:lvl5pPr>
            <a:lvl6pPr>
              <a:defRPr sz="4000">
                <a:latin typeface="Arial Black"/>
                <a:cs typeface="Arial Black"/>
              </a:defRPr>
            </a:lvl6pPr>
            <a:lvl7pPr>
              <a:defRPr sz="4000">
                <a:latin typeface="Arial Black"/>
                <a:cs typeface="Arial Black"/>
              </a:defRPr>
            </a:lvl7pPr>
            <a:lvl8pPr>
              <a:defRPr sz="4000">
                <a:latin typeface="Arial Black"/>
                <a:cs typeface="Arial Black"/>
              </a:defRPr>
            </a:lvl8pPr>
            <a:lvl9pPr>
              <a:defRPr sz="4000">
                <a:latin typeface="Arial Black"/>
                <a:cs typeface="Arial Black"/>
              </a:defRPr>
            </a:lvl9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2" hasCustomPrompt="1"/>
          </p:nvPr>
        </p:nvSpPr>
        <p:spPr>
          <a:xfrm>
            <a:off x="4352740" y="1903019"/>
            <a:ext cx="4616786" cy="320156"/>
          </a:xfrm>
        </p:spPr>
        <p:txBody>
          <a:bodyPr/>
          <a:lstStyle>
            <a:lvl1pPr>
              <a:defRPr sz="1600">
                <a:solidFill>
                  <a:srgbClr val="FFFFFF"/>
                </a:solidFill>
              </a:defRPr>
            </a:lvl1pPr>
            <a:lvl2pPr marL="0" indent="0">
              <a:buFont typeface="+mj-lt"/>
              <a:buNone/>
              <a:defRPr sz="1400">
                <a:solidFill>
                  <a:schemeClr val="tx1"/>
                </a:solidFill>
              </a:defRPr>
            </a:lvl2pPr>
            <a:lvl3pPr marL="0" indent="0">
              <a:buFont typeface="+mj-lt"/>
              <a:buNone/>
              <a:defRPr sz="1400">
                <a:solidFill>
                  <a:schemeClr val="tx1"/>
                </a:solidFill>
              </a:defRPr>
            </a:lvl3pPr>
            <a:lvl4pPr marL="0" indent="0">
              <a:buFont typeface="+mj-lt"/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Font typeface="+mj-lt"/>
              <a:buNone/>
              <a:defRPr sz="1400">
                <a:solidFill>
                  <a:schemeClr val="tx1"/>
                </a:solidFill>
              </a:defRPr>
            </a:lvl5pPr>
            <a:lvl6pPr marL="0" indent="0">
              <a:buFont typeface="+mj-lt"/>
              <a:buNone/>
              <a:defRPr sz="1400">
                <a:solidFill>
                  <a:schemeClr val="tx1"/>
                </a:solidFill>
              </a:defRPr>
            </a:lvl6pPr>
            <a:lvl7pPr marL="0" indent="0">
              <a:buFont typeface="+mj-lt"/>
              <a:buNone/>
              <a:defRPr sz="1400">
                <a:solidFill>
                  <a:schemeClr val="tx1"/>
                </a:solidFill>
              </a:defRPr>
            </a:lvl7pPr>
            <a:lvl8pPr marL="0" indent="0">
              <a:buFont typeface="+mj-lt"/>
              <a:buNone/>
              <a:defRPr sz="1400">
                <a:solidFill>
                  <a:schemeClr val="tx1"/>
                </a:solidFill>
              </a:defRPr>
            </a:lvl8pPr>
            <a:lvl9pPr marL="0" indent="0">
              <a:buFont typeface="+mj-lt"/>
              <a:buNone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it-IT" dirty="0" smtClean="0"/>
              <a:t>Basic text</a:t>
            </a:r>
          </a:p>
        </p:txBody>
      </p:sp>
      <p:pic>
        <p:nvPicPr>
          <p:cNvPr id="10" name="Bild 5" descr="runningman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  <p:sp>
        <p:nvSpPr>
          <p:cNvPr id="9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2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/>
          <p:cNvPicPr>
            <a:picLocks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779"/>
            <a:ext cx="9180512" cy="516403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156023" y="2010229"/>
            <a:ext cx="7003440" cy="1321697"/>
          </a:xfrm>
        </p:spPr>
        <p:txBody>
          <a:bodyPr anchor="ctr"/>
          <a:lstStyle>
            <a:lvl1pPr>
              <a:lnSpc>
                <a:spcPct val="80000"/>
              </a:lnSpc>
              <a:defRPr lang="en-US" sz="6000" i="0" u="none" kern="1200" cap="all" spc="-100" baseline="0" dirty="0">
                <a:solidFill>
                  <a:srgbClr val="FFFFFF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56022" y="3375892"/>
            <a:ext cx="7003441" cy="328820"/>
          </a:xfrm>
        </p:spPr>
        <p:txBody>
          <a:bodyPr lIns="0" bIns="0" anchor="t">
            <a:noAutofit/>
          </a:bodyPr>
          <a:lstStyle>
            <a:lvl1pPr marL="0" indent="0" algn="ctr">
              <a:buNone/>
              <a:defRPr sz="1800" b="0" cap="none">
                <a:solidFill>
                  <a:srgbClr val="FFFFFF"/>
                </a:solidFill>
                <a:latin typeface="+mn-lt"/>
                <a:cs typeface="Arial Blac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9" name="Immagin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625" y="4724534"/>
            <a:ext cx="888029" cy="27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ing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tIns="0" rIns="0" anchor="t" anchorCtr="0"/>
          <a:lstStyle>
            <a:lvl1pPr>
              <a:defRPr sz="3200" cap="all" baseline="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 smtClean="0"/>
              <a:t>INSERT YOUR TITLE HERE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7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  <p:sp>
        <p:nvSpPr>
          <p:cNvPr id="6" name="Inhaltsplatzhalter 2"/>
          <p:cNvSpPr>
            <a:spLocks noGrp="1"/>
          </p:cNvSpPr>
          <p:nvPr>
            <p:ph idx="10"/>
          </p:nvPr>
        </p:nvSpPr>
        <p:spPr>
          <a:xfrm>
            <a:off x="603248" y="1594892"/>
            <a:ext cx="7937501" cy="2462213"/>
          </a:xfrm>
        </p:spPr>
        <p:txBody>
          <a:bodyPr/>
          <a:lstStyle>
            <a:lvl1pPr marL="500063" indent="-500063">
              <a:spcBef>
                <a:spcPts val="1200"/>
              </a:spcBef>
              <a:buClr>
                <a:schemeClr val="accent2"/>
              </a:buClr>
              <a:buSzPct val="100000"/>
              <a:buFont typeface="+mj-lt"/>
              <a:buAutoNum type="arabicPlain"/>
              <a:tabLst/>
              <a:defRPr/>
            </a:lvl1pPr>
            <a:lvl2pPr marL="982663" indent="-490538">
              <a:spcBef>
                <a:spcPts val="1200"/>
              </a:spcBef>
              <a:buClr>
                <a:schemeClr val="accent2"/>
              </a:buClr>
              <a:buSzPct val="100000"/>
              <a:buFont typeface="+mj-lt"/>
              <a:buAutoNum type="arabicPlain"/>
              <a:tabLst/>
              <a:defRPr cap="none">
                <a:solidFill>
                  <a:schemeClr val="tx1"/>
                </a:solidFill>
              </a:defRPr>
            </a:lvl2pPr>
            <a:lvl3pPr marL="1431925" indent="-450850">
              <a:spcBef>
                <a:spcPts val="1200"/>
              </a:spcBef>
              <a:buClr>
                <a:schemeClr val="accent2"/>
              </a:buClr>
              <a:buSzPct val="100000"/>
              <a:buFont typeface="+mj-lt"/>
              <a:buAutoNum type="arabicPlain"/>
              <a:tabLst/>
              <a:defRPr sz="1600">
                <a:solidFill>
                  <a:schemeClr val="tx1"/>
                </a:solidFill>
              </a:defRPr>
            </a:lvl3pPr>
            <a:lvl4pPr marL="1371600" indent="-342900">
              <a:buFont typeface="+mj-lt"/>
              <a:buAutoNum type="arabicPeriod"/>
              <a:defRPr/>
            </a:lvl4pPr>
            <a:lvl5pPr marL="17145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779"/>
            <a:ext cx="9180512" cy="5164038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780889" y="1371684"/>
            <a:ext cx="7582223" cy="1631422"/>
          </a:xfrm>
        </p:spPr>
        <p:txBody>
          <a:bodyPr anchor="b"/>
          <a:lstStyle>
            <a:lvl1pPr algn="ctr">
              <a:lnSpc>
                <a:spcPct val="80000"/>
              </a:lnSpc>
              <a:defRPr lang="en-US" sz="6000" i="0" u="none" kern="1200" cap="all" spc="-100" baseline="0" dirty="0">
                <a:solidFill>
                  <a:srgbClr val="FFFFFF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smtClean="0"/>
              <a:t>SECTION </a:t>
            </a:r>
            <a:br>
              <a:rPr lang="it-IT" dirty="0" smtClean="0"/>
            </a:br>
            <a:r>
              <a:rPr lang="it-IT" dirty="0" smtClean="0"/>
              <a:t>SLIDE</a:t>
            </a:r>
            <a:endParaRPr lang="en-US" dirty="0"/>
          </a:p>
        </p:txBody>
      </p:sp>
      <p:pic>
        <p:nvPicPr>
          <p:cNvPr id="8" name="Bild 5" descr="runningman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tement Cover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779"/>
            <a:ext cx="9180512" cy="5164038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780889" y="1371684"/>
            <a:ext cx="7582223" cy="1631422"/>
          </a:xfrm>
        </p:spPr>
        <p:txBody>
          <a:bodyPr anchor="t"/>
          <a:lstStyle>
            <a:lvl1pPr algn="ctr">
              <a:lnSpc>
                <a:spcPct val="80000"/>
              </a:lnSpc>
              <a:defRPr lang="en-US" sz="5400" i="0" u="none" kern="1200" cap="all" spc="-100" baseline="0" dirty="0">
                <a:solidFill>
                  <a:srgbClr val="FFFFFF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de-DE" dirty="0" smtClean="0"/>
              <a:t>STATEMENT </a:t>
            </a:r>
            <a:br>
              <a:rPr lang="de-DE" dirty="0" smtClean="0"/>
            </a:br>
            <a:r>
              <a:rPr lang="de-DE" dirty="0" smtClean="0"/>
              <a:t>CHART FOR IMPORTANT </a:t>
            </a:r>
            <a:br>
              <a:rPr lang="de-DE" dirty="0" smtClean="0"/>
            </a:br>
            <a:r>
              <a:rPr lang="de-DE" dirty="0" smtClean="0"/>
              <a:t>POINTS</a:t>
            </a:r>
            <a:endParaRPr lang="en-US" dirty="0"/>
          </a:p>
        </p:txBody>
      </p:sp>
      <p:pic>
        <p:nvPicPr>
          <p:cNvPr id="8" name="Bild 5" descr="runningman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30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0889" y="3823821"/>
            <a:ext cx="7582223" cy="328820"/>
          </a:xfrm>
        </p:spPr>
        <p:txBody>
          <a:bodyPr lIns="0" bIns="0" anchor="t">
            <a:noAutofit/>
          </a:bodyPr>
          <a:lstStyle>
            <a:lvl1pPr marL="0" indent="0" algn="ctr">
              <a:buNone/>
              <a:defRPr sz="2400" b="0" cap="none" baseline="0">
                <a:solidFill>
                  <a:schemeClr val="tx1"/>
                </a:solidFill>
                <a:latin typeface="+mj-lt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INSERT YOUR SUBTITLE HERE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780889" y="1937802"/>
            <a:ext cx="7582223" cy="1267896"/>
          </a:xfrm>
        </p:spPr>
        <p:txBody>
          <a:bodyPr anchor="ctr"/>
          <a:lstStyle>
            <a:lvl1pPr algn="ctr">
              <a:lnSpc>
                <a:spcPct val="100000"/>
              </a:lnSpc>
              <a:defRPr lang="en-US" sz="5400" i="0" u="none" kern="1200" cap="all" spc="-100" baseline="0" dirty="0">
                <a:solidFill>
                  <a:schemeClr val="tx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TEXT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7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85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with Background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9"/>
          <p:cNvPicPr>
            <a:picLocks noChangeAspect="1"/>
          </p:cNvPicPr>
          <p:nvPr userDrawn="1"/>
        </p:nvPicPr>
        <p:blipFill rotWithShape="1">
          <a:blip r:embed="rId2"/>
          <a:srcRect t="-114" b="24638"/>
          <a:stretch/>
        </p:blipFill>
        <p:spPr>
          <a:xfrm>
            <a:off x="0" y="-7749"/>
            <a:ext cx="9144000" cy="5174110"/>
          </a:xfrm>
          <a:prstGeom prst="rect">
            <a:avLst/>
          </a:prstGeom>
        </p:spPr>
      </p:pic>
      <p:sp>
        <p:nvSpPr>
          <p:cNvPr id="8" name="Rechteck 6"/>
          <p:cNvSpPr/>
          <p:nvPr userDrawn="1"/>
        </p:nvSpPr>
        <p:spPr>
          <a:xfrm>
            <a:off x="0" y="1"/>
            <a:ext cx="9144000" cy="5166360"/>
          </a:xfrm>
          <a:prstGeom prst="rect">
            <a:avLst/>
          </a:prstGeom>
          <a:solidFill>
            <a:schemeClr val="bg1">
              <a:alpha val="50196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0889" y="3823821"/>
            <a:ext cx="7582223" cy="328820"/>
          </a:xfrm>
        </p:spPr>
        <p:txBody>
          <a:bodyPr lIns="0" bIns="0" anchor="t">
            <a:noAutofit/>
          </a:bodyPr>
          <a:lstStyle>
            <a:lvl1pPr marL="0" indent="0" algn="ctr">
              <a:buNone/>
              <a:defRPr sz="2400" b="0" cap="none" baseline="0">
                <a:solidFill>
                  <a:schemeClr val="tx1"/>
                </a:solidFill>
                <a:latin typeface="+mj-lt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INSERT YOUR SUBTITLE HERE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780889" y="1937802"/>
            <a:ext cx="7582223" cy="1267896"/>
          </a:xfrm>
        </p:spPr>
        <p:txBody>
          <a:bodyPr anchor="ctr"/>
          <a:lstStyle>
            <a:lvl1pPr algn="ctr">
              <a:lnSpc>
                <a:spcPct val="100000"/>
              </a:lnSpc>
              <a:defRPr lang="en-US" sz="5400" i="0" u="none" kern="1200" cap="all" spc="-100" baseline="0" dirty="0">
                <a:solidFill>
                  <a:schemeClr val="tx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TEXT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7" name="Bild 5" descr="runningm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5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11"/>
          <p:cNvPicPr>
            <a:picLocks noChangeAspect="1"/>
          </p:cNvPicPr>
          <p:nvPr userDrawn="1"/>
        </p:nvPicPr>
        <p:blipFill rotWithShape="1">
          <a:blip r:embed="rId2"/>
          <a:srcRect t="-1" r="11734" b="25474"/>
          <a:stretch/>
        </p:blipFill>
        <p:spPr>
          <a:xfrm>
            <a:off x="-1" y="0"/>
            <a:ext cx="9144000" cy="5135526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" name="Rechteck 6"/>
          <p:cNvSpPr/>
          <p:nvPr userDrawn="1"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chemeClr val="bg1">
              <a:alpha val="50196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0889" y="3823821"/>
            <a:ext cx="7582223" cy="328820"/>
          </a:xfrm>
        </p:spPr>
        <p:txBody>
          <a:bodyPr lIns="0" bIns="0" anchor="t">
            <a:noAutofit/>
          </a:bodyPr>
          <a:lstStyle>
            <a:lvl1pPr marL="0" indent="0" algn="ctr">
              <a:buNone/>
              <a:defRPr sz="2400" b="0" cap="none" baseline="0">
                <a:solidFill>
                  <a:schemeClr val="tx1"/>
                </a:solidFill>
                <a:latin typeface="+mj-lt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INSERT YOUR SUBTITLE HERE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780889" y="1937802"/>
            <a:ext cx="7582223" cy="1267896"/>
          </a:xfrm>
        </p:spPr>
        <p:txBody>
          <a:bodyPr anchor="ctr"/>
          <a:lstStyle>
            <a:lvl1pPr algn="ctr">
              <a:lnSpc>
                <a:spcPct val="100000"/>
              </a:lnSpc>
              <a:defRPr lang="en-US" sz="6000" i="0" u="none" kern="1200" cap="all" spc="-100" baseline="0" dirty="0">
                <a:solidFill>
                  <a:schemeClr val="tx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TEXT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7" name="Bild 5" descr="runningm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84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cap="all" baseline="0" dirty="0"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smtClean="0"/>
              <a:t>INSERT YOUR TITLE HERE</a:t>
            </a:r>
            <a:endParaRPr lang="en-US" dirty="0"/>
          </a:p>
        </p:txBody>
      </p:sp>
      <p:pic>
        <p:nvPicPr>
          <p:cNvPr id="8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tIns="0" rIns="0" anchor="t" anchorCtr="0"/>
          <a:lstStyle>
            <a:lvl1pPr>
              <a:defRPr sz="3200" cap="all" baseline="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 smtClean="0"/>
              <a:t>INSERT YOUR TITLE HERE</a:t>
            </a:r>
            <a:endParaRPr lang="en-US" dirty="0"/>
          </a:p>
        </p:txBody>
      </p:sp>
      <p:sp>
        <p:nvSpPr>
          <p:cNvPr id="15" name="Segnaposto testo 14"/>
          <p:cNvSpPr>
            <a:spLocks noGrp="1"/>
          </p:cNvSpPr>
          <p:nvPr>
            <p:ph type="body" sz="quarter" idx="10" hasCustomPrompt="1"/>
          </p:nvPr>
        </p:nvSpPr>
        <p:spPr>
          <a:xfrm>
            <a:off x="573852" y="1401951"/>
            <a:ext cx="7968163" cy="3041814"/>
          </a:xfrm>
        </p:spPr>
        <p:txBody>
          <a:bodyPr lIns="0" bIns="0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/>
            </a:lvl4pPr>
            <a:lvl6pPr>
              <a:defRPr sz="1700"/>
            </a:lvl6pPr>
            <a:lvl7pPr marL="180000" indent="-180000">
              <a:buClr>
                <a:schemeClr val="tx2"/>
              </a:buClr>
              <a:buAutoNum type="arabicPeriod"/>
              <a:defRPr lang="it-IT" sz="18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>
              <a:buAutoNum type="arabicPeriod"/>
              <a:defRPr/>
            </a:lvl8pPr>
            <a:lvl9pPr>
              <a:defRPr sz="1700"/>
            </a:lvl9pPr>
          </a:lstStyle>
          <a:p>
            <a:pPr lvl="0"/>
            <a:r>
              <a:rPr lang="it-IT" dirty="0" smtClean="0"/>
              <a:t>Basic text</a:t>
            </a:r>
          </a:p>
          <a:p>
            <a:pPr lvl="1"/>
            <a:r>
              <a:rPr lang="it-IT" dirty="0" smtClean="0"/>
              <a:t>Text in CAPITAL </a:t>
            </a:r>
            <a:r>
              <a:rPr lang="it-IT" dirty="0" err="1" smtClean="0"/>
              <a:t>LeTTERS</a:t>
            </a:r>
            <a:endParaRPr lang="it-IT" dirty="0" smtClean="0"/>
          </a:p>
          <a:p>
            <a:pPr lvl="3"/>
            <a:r>
              <a:rPr lang="it-IT" dirty="0" smtClean="0"/>
              <a:t>First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4"/>
            <a:r>
              <a:rPr lang="it-IT" dirty="0" smtClean="0"/>
              <a:t>Second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5"/>
            <a:r>
              <a:rPr lang="it-IT" dirty="0" smtClean="0"/>
              <a:t>Third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marL="514350" lvl="6" indent="-514350" algn="l" defTabSz="457200" rtl="0" eaLnBrk="1" latinLnBrk="0" hangingPunct="1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130000"/>
              <a:buFont typeface="+mj-lt"/>
              <a:buAutoNum type="arabicPeriod"/>
            </a:pPr>
            <a:r>
              <a:rPr lang="it-IT" dirty="0" smtClean="0"/>
              <a:t>First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7"/>
            <a:r>
              <a:rPr lang="it-IT" dirty="0" smtClean="0"/>
              <a:t>Second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8"/>
            <a:r>
              <a:rPr lang="it-IT" dirty="0" smtClean="0"/>
              <a:t>Third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  <a:endParaRPr lang="en-US" dirty="0"/>
          </a:p>
        </p:txBody>
      </p:sp>
      <p:pic>
        <p:nvPicPr>
          <p:cNvPr id="7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24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0" tIns="45720" rIns="91440" bIns="0" rtlCol="0" anchor="t">
            <a:noAutofit/>
          </a:bodyPr>
          <a:lstStyle/>
          <a:p>
            <a:r>
              <a:rPr lang="it-IT" dirty="0" smtClean="0"/>
              <a:t>CLICK TO CHANGE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76782"/>
            <a:ext cx="8229600" cy="33944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it-IT" dirty="0" smtClean="0"/>
              <a:t>Basic text</a:t>
            </a:r>
          </a:p>
          <a:p>
            <a:pPr lvl="1"/>
            <a:r>
              <a:rPr lang="it-IT" dirty="0" smtClean="0"/>
              <a:t>Text in CAPITAL </a:t>
            </a:r>
            <a:r>
              <a:rPr lang="it-IT" dirty="0" err="1" smtClean="0"/>
              <a:t>LeTTERS</a:t>
            </a:r>
            <a:endParaRPr lang="it-IT" dirty="0" smtClean="0"/>
          </a:p>
          <a:p>
            <a:pPr lvl="3"/>
            <a:r>
              <a:rPr lang="it-IT" dirty="0" smtClean="0"/>
              <a:t>First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4"/>
            <a:r>
              <a:rPr lang="it-IT" dirty="0" smtClean="0"/>
              <a:t>Second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5"/>
            <a:r>
              <a:rPr lang="it-IT" dirty="0" smtClean="0"/>
              <a:t>Third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6"/>
            <a:r>
              <a:rPr lang="it-IT" dirty="0" smtClean="0"/>
              <a:t>First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7"/>
            <a:r>
              <a:rPr lang="it-IT" dirty="0" smtClean="0"/>
              <a:t>Second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8"/>
            <a:r>
              <a:rPr lang="it-IT" dirty="0" smtClean="0"/>
              <a:t>Third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81" r:id="rId4"/>
    <p:sldLayoutId id="2147483677" r:id="rId5"/>
    <p:sldLayoutId id="2147483683" r:id="rId6"/>
    <p:sldLayoutId id="2147483684" r:id="rId7"/>
    <p:sldLayoutId id="2147483666" r:id="rId8"/>
    <p:sldLayoutId id="2147483680" r:id="rId9"/>
    <p:sldLayoutId id="2147483664" r:id="rId10"/>
    <p:sldLayoutId id="2147483685" r:id="rId11"/>
    <p:sldLayoutId id="2147483678" r:id="rId12"/>
    <p:sldLayoutId id="2147483679" r:id="rId13"/>
    <p:sldLayoutId id="2147483667" r:id="rId14"/>
    <p:sldLayoutId id="2147483671" r:id="rId15"/>
  </p:sldLayoutIdLst>
  <p:hf sldNum="0" hdr="0" ftr="0" dt="0"/>
  <p:txStyles>
    <p:titleStyle>
      <a:lvl1pPr algn="ctr" defTabSz="914400" rtl="0" eaLnBrk="1" latinLnBrk="0" hangingPunct="1">
        <a:lnSpc>
          <a:spcPct val="80000"/>
        </a:lnSpc>
        <a:spcBef>
          <a:spcPct val="0"/>
        </a:spcBef>
        <a:buNone/>
        <a:defRPr sz="3200" kern="1200">
          <a:solidFill>
            <a:schemeClr val="tx1"/>
          </a:solidFill>
          <a:latin typeface="Arial Black" panose="020B0A04020102020204" pitchFamily="34" charset="0"/>
          <a:ea typeface="+mj-ea"/>
          <a:cs typeface="Arial Black" panose="020B0A040201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Font typeface="Arial" pitchFamily="34" charset="0"/>
        <a:buNone/>
        <a:defRPr sz="1800" b="0" i="0" kern="1200" cap="all">
          <a:solidFill>
            <a:schemeClr val="tx2"/>
          </a:solidFill>
          <a:latin typeface="Arial"/>
          <a:ea typeface="+mn-ea"/>
          <a:cs typeface="Arial"/>
        </a:defRPr>
      </a:lvl2pPr>
      <a:lvl3pPr marL="0" indent="0" algn="l" defTabSz="914400" rtl="0" eaLnBrk="1" latinLnBrk="0" hangingPunct="1">
        <a:lnSpc>
          <a:spcPct val="120000"/>
        </a:lnSpc>
        <a:spcBef>
          <a:spcPts val="600"/>
        </a:spcBef>
        <a:buFont typeface="Arial" pitchFamily="34" charset="0"/>
        <a:buNone/>
        <a:defRPr sz="1400" b="0" i="0" kern="1200">
          <a:solidFill>
            <a:schemeClr val="tx2"/>
          </a:solidFill>
          <a:latin typeface="Arial"/>
          <a:ea typeface="+mn-ea"/>
          <a:cs typeface="Arial"/>
        </a:defRPr>
      </a:lvl3pPr>
      <a:lvl4pPr marL="18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3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36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30000"/>
        <a:buFont typeface="+mj-lt"/>
        <a:buAutoNum type="arabicPeriod"/>
        <a:defRPr lang="it-IT" sz="18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36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Font typeface="+mj-lt"/>
        <a:buAutoNum type="arabicPeriod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4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Font typeface="+mj-lt"/>
        <a:buAutoNum type="arabicPeriod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anna/_LAVORI/REPLY/REPLY%20NEW%20LOGO/TEMPLATE%20COSTRUZIONE%20LOGO/PPT/2017-05-27%20Reply%20Gradients%20NEW%20FINAL/GREEN%20YELLOW/%3E%20Green%20Yellow/16-9/Green-Yellow-Reply-Gradient_Green-Yellow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73852" y="1888006"/>
            <a:ext cx="7585611" cy="940714"/>
          </a:xfrm>
        </p:spPr>
        <p:txBody>
          <a:bodyPr/>
          <a:lstStyle/>
          <a:p>
            <a:r>
              <a:rPr lang="it-IT" dirty="0" smtClean="0"/>
              <a:t>DEVOPS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73851" y="3956057"/>
            <a:ext cx="7585612" cy="328820"/>
          </a:xfrm>
        </p:spPr>
        <p:txBody>
          <a:bodyPr/>
          <a:lstStyle/>
          <a:p>
            <a:r>
              <a:rPr lang="it-IT" dirty="0" smtClean="0"/>
              <a:t>Dario Pasquali</a:t>
            </a:r>
            <a:endParaRPr lang="it-IT" dirty="0"/>
          </a:p>
        </p:txBody>
      </p:sp>
      <p:sp>
        <p:nvSpPr>
          <p:cNvPr id="4" name="Sottotitolo 2"/>
          <p:cNvSpPr txBox="1">
            <a:spLocks/>
          </p:cNvSpPr>
          <p:nvPr/>
        </p:nvSpPr>
        <p:spPr>
          <a:xfrm>
            <a:off x="573852" y="2828720"/>
            <a:ext cx="7585612" cy="32882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  <a:defRPr sz="1800" b="0" kern="1200" cap="none" baseline="0">
                <a:solidFill>
                  <a:srgbClr val="FFFFFF"/>
                </a:solidFill>
                <a:latin typeface="+mn-lt"/>
                <a:ea typeface="+mn-ea"/>
                <a:cs typeface="Arial Black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itchFamily="34" charset="0"/>
              <a:buNone/>
              <a:defRPr sz="1800" b="0" i="0" kern="1200" cap="all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buFont typeface="Arial" pitchFamily="34" charset="0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30000"/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30000"/>
              <a:buFont typeface="+mj-lt"/>
              <a:buNone/>
              <a:defRPr lang="it-IT" sz="1800" kern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+mj-lt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+mj-lt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Best Practices per un prodotto migliore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7231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Ci pipelne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Integration flow</a:t>
            </a:r>
            <a:endParaRPr lang="it-IT" dirty="0"/>
          </a:p>
        </p:txBody>
      </p:sp>
      <p:sp>
        <p:nvSpPr>
          <p:cNvPr id="8" name="Content Placeholder 7"/>
          <p:cNvSpPr>
            <a:spLocks noGrp="1"/>
          </p:cNvSpPr>
          <p:nvPr>
            <p:ph idx="10"/>
          </p:nvPr>
        </p:nvSpPr>
        <p:spPr>
          <a:xfrm>
            <a:off x="603248" y="1594892"/>
            <a:ext cx="7937501" cy="2885010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La pipeline esegue 3 passi fondamentali:</a:t>
            </a:r>
          </a:p>
          <a:p>
            <a:pPr>
              <a:buFont typeface="+mj-lt"/>
              <a:buAutoNum type="arabicPeriod"/>
            </a:pPr>
            <a:r>
              <a:rPr lang="it-IT" b="1" cap="all" dirty="0">
                <a:solidFill>
                  <a:schemeClr val="tx2"/>
                </a:solidFill>
                <a:latin typeface="Arial"/>
                <a:cs typeface="Arial"/>
              </a:rPr>
              <a:t>Build</a:t>
            </a:r>
            <a:r>
              <a:rPr lang="it-IT" dirty="0" smtClean="0"/>
              <a:t>: fatta una e una sola volta in ambiente standardizzato (identico a quello di produzione)</a:t>
            </a:r>
          </a:p>
          <a:p>
            <a:pPr>
              <a:buFont typeface="+mj-lt"/>
              <a:buAutoNum type="arabicPeriod"/>
            </a:pPr>
            <a:endParaRPr lang="it-IT" dirty="0" smtClean="0"/>
          </a:p>
          <a:p>
            <a:pPr>
              <a:buFont typeface="+mj-lt"/>
              <a:buAutoNum type="arabicPeriod"/>
            </a:pPr>
            <a:r>
              <a:rPr lang="it-IT" b="1" cap="all" dirty="0">
                <a:solidFill>
                  <a:schemeClr val="tx2"/>
                </a:solidFill>
                <a:latin typeface="Arial"/>
                <a:cs typeface="Arial"/>
              </a:rPr>
              <a:t>Test</a:t>
            </a:r>
            <a:r>
              <a:rPr lang="it-IT" dirty="0" smtClean="0"/>
              <a:t>: Unit, Smoke, Integration, ... Assicurando la qualità del prodotto</a:t>
            </a:r>
          </a:p>
          <a:p>
            <a:pPr>
              <a:buFont typeface="+mj-lt"/>
              <a:buAutoNum type="arabicPeriod"/>
            </a:pPr>
            <a:endParaRPr lang="it-IT" dirty="0" smtClean="0"/>
          </a:p>
          <a:p>
            <a:pPr>
              <a:buFont typeface="+mj-lt"/>
              <a:buAutoNum type="arabicPeriod"/>
            </a:pPr>
            <a:r>
              <a:rPr lang="it-IT" b="1" cap="all" dirty="0">
                <a:solidFill>
                  <a:schemeClr val="tx2"/>
                </a:solidFill>
                <a:latin typeface="Arial"/>
                <a:cs typeface="Arial"/>
              </a:rPr>
              <a:t>Notify</a:t>
            </a:r>
            <a:r>
              <a:rPr lang="it-IT" dirty="0" smtClean="0"/>
              <a:t>: notifica successi e fallimenti </a:t>
            </a:r>
            <a:r>
              <a:rPr lang="it-IT" cap="all" dirty="0">
                <a:solidFill>
                  <a:schemeClr val="tx2"/>
                </a:solidFill>
                <a:latin typeface="Arial"/>
                <a:cs typeface="Arial"/>
              </a:rPr>
              <a:t>a tutto il team</a:t>
            </a:r>
          </a:p>
        </p:txBody>
      </p:sp>
    </p:spTree>
    <p:extLst>
      <p:ext uri="{BB962C8B-B14F-4D97-AF65-F5344CB8AC3E}">
        <p14:creationId xmlns:p14="http://schemas.microsoft.com/office/powerpoint/2010/main" val="164337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Ci SERVER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Integration flow</a:t>
            </a:r>
            <a:endParaRPr lang="it-IT" dirty="0"/>
          </a:p>
        </p:txBody>
      </p:sp>
      <p:sp>
        <p:nvSpPr>
          <p:cNvPr id="8" name="Content Placeholder 7"/>
          <p:cNvSpPr>
            <a:spLocks noGrp="1"/>
          </p:cNvSpPr>
          <p:nvPr>
            <p:ph idx="10"/>
          </p:nvPr>
        </p:nvSpPr>
        <p:spPr>
          <a:xfrm>
            <a:off x="603248" y="1594892"/>
            <a:ext cx="7937501" cy="2983686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 smtClean="0"/>
              <a:t>Server che ospita e supporta l’esecuzione della pipeline di Continuous Integration.</a:t>
            </a:r>
          </a:p>
          <a:p>
            <a:pPr marL="0" indent="0" algn="ctr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Ampia scelta: servizi open source, enterprise, specifici per VSC, con supporto per lo scaling, container, plugin, ...</a:t>
            </a:r>
            <a:endParaRPr lang="it-IT" dirty="0"/>
          </a:p>
          <a:p>
            <a:pPr marL="0" indent="0">
              <a:buNone/>
            </a:pPr>
            <a:r>
              <a:rPr lang="it-IT" dirty="0" smtClean="0"/>
              <a:t>In questo periodo ho sperimentato GitLabCI, TravisCI, Bamboo, Go, TeamCity, CircleCI.</a:t>
            </a:r>
          </a:p>
          <a:p>
            <a:pPr marL="0" indent="0" algn="ctr">
              <a:buNone/>
            </a:pPr>
            <a:r>
              <a:rPr lang="it-IT" dirty="0" smtClean="0"/>
              <a:t>Scelta finale su </a:t>
            </a:r>
            <a:r>
              <a:rPr lang="it-IT" b="1" cap="all" dirty="0">
                <a:solidFill>
                  <a:schemeClr val="tx2"/>
                </a:solidFill>
                <a:latin typeface="Arial"/>
                <a:cs typeface="Arial"/>
              </a:rPr>
              <a:t>Jenkins</a:t>
            </a:r>
          </a:p>
        </p:txBody>
      </p:sp>
    </p:spTree>
    <p:extLst>
      <p:ext uri="{BB962C8B-B14F-4D97-AF65-F5344CB8AC3E}">
        <p14:creationId xmlns:p14="http://schemas.microsoft.com/office/powerpoint/2010/main" val="55614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73853" y="1364992"/>
            <a:ext cx="3366620" cy="314092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Sviluppato da CloudBees, disponibile in versione Enterprise e </a:t>
            </a:r>
            <a:r>
              <a:rPr lang="it-IT" sz="1800" b="1" cap="all" dirty="0">
                <a:solidFill>
                  <a:schemeClr val="tx2"/>
                </a:solidFill>
                <a:latin typeface="Arial"/>
                <a:cs typeface="Arial"/>
              </a:rPr>
              <a:t>Open Source </a:t>
            </a:r>
            <a:r>
              <a:rPr lang="it-IT" dirty="0" smtClean="0"/>
              <a:t>(self – hosted)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Totalmente customizzabile in base alle proprie esigenze grazie all’ecosistema di </a:t>
            </a:r>
            <a:r>
              <a:rPr lang="it-IT" sz="1800" b="1" cap="all" dirty="0">
                <a:solidFill>
                  <a:schemeClr val="tx2"/>
                </a:solidFill>
                <a:latin typeface="Arial"/>
                <a:cs typeface="Arial"/>
              </a:rPr>
              <a:t>plugins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Integrabile con servizi esterni tramite </a:t>
            </a:r>
            <a:r>
              <a:rPr lang="it-IT" sz="1800" b="1" cap="all" dirty="0">
                <a:solidFill>
                  <a:schemeClr val="tx2"/>
                </a:solidFill>
                <a:latin typeface="Arial"/>
                <a:cs typeface="Arial"/>
              </a:rPr>
              <a:t>webhook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jenkins</a:t>
            </a:r>
            <a:endParaRPr lang="it-IT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7" r="7867"/>
          <a:stretch>
            <a:fillRect/>
          </a:stretch>
        </p:blipFill>
        <p:spPr/>
      </p:pic>
      <p:sp>
        <p:nvSpPr>
          <p:cNvPr id="5" name="Subtitle 4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it-IT" dirty="0" smtClean="0"/>
              <a:t>Continuous integration server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2760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jenkins</a:t>
            </a:r>
            <a:endParaRPr lang="it-IT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Continuous integration server</a:t>
            </a:r>
            <a:endParaRPr lang="it-IT" dirty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604514" y="1292285"/>
            <a:ext cx="7937501" cy="3358656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Pipeline definita tramite il </a:t>
            </a:r>
            <a:r>
              <a:rPr lang="it-IT" b="1" cap="all" dirty="0">
                <a:solidFill>
                  <a:schemeClr val="tx2"/>
                </a:solidFill>
                <a:latin typeface="Arial"/>
                <a:cs typeface="Arial"/>
              </a:rPr>
              <a:t>Jenkinsfile</a:t>
            </a:r>
            <a:r>
              <a:rPr lang="it-IT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Scritto in </a:t>
            </a:r>
            <a:r>
              <a:rPr lang="it-IT" cap="all" dirty="0">
                <a:solidFill>
                  <a:schemeClr val="tx2"/>
                </a:solidFill>
                <a:latin typeface="Arial"/>
                <a:cs typeface="Arial"/>
              </a:rPr>
              <a:t>groovy</a:t>
            </a:r>
            <a:r>
              <a:rPr lang="it-IT" dirty="0" smtClean="0"/>
              <a:t>, DSL simile al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Contenuto nel progetto da integrare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Pipeline diverse per diversi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cap="all" dirty="0">
                <a:solidFill>
                  <a:schemeClr val="tx2"/>
                </a:solidFill>
                <a:latin typeface="Arial"/>
                <a:cs typeface="Arial"/>
              </a:rPr>
              <a:t>Condivisione</a:t>
            </a:r>
            <a:r>
              <a:rPr lang="it-IT" dirty="0" smtClean="0"/>
              <a:t> trasparente del processo di sviluppo all’interno del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Possibilità </a:t>
            </a:r>
            <a:r>
              <a:rPr lang="it-IT" smtClean="0"/>
              <a:t>di esecuzione </a:t>
            </a:r>
            <a:r>
              <a:rPr lang="it-IT" dirty="0" smtClean="0"/>
              <a:t>in container Docker configurato «On the Fly»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127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DECLARATIVE PIPELINE</a:t>
            </a:r>
            <a:endParaRPr lang="it-IT" dirty="0"/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it-IT" sz="1600" dirty="0" smtClean="0"/>
          </a:p>
          <a:p>
            <a:pPr marL="0" indent="0">
              <a:buNone/>
            </a:pPr>
            <a:r>
              <a:rPr lang="it-IT" sz="1600" dirty="0" smtClean="0"/>
              <a:t>Keyword </a:t>
            </a:r>
            <a:r>
              <a:rPr lang="it-IT" sz="1600" i="1" dirty="0" smtClean="0"/>
              <a:t>«pipeline», </a:t>
            </a:r>
            <a:r>
              <a:rPr lang="it-IT" sz="1600" dirty="0" smtClean="0"/>
              <a:t>flusso di esecuzione come sequenza di </a:t>
            </a:r>
            <a:r>
              <a:rPr lang="it-IT" b="1" cap="all" dirty="0">
                <a:solidFill>
                  <a:schemeClr val="tx2"/>
                </a:solidFill>
                <a:latin typeface="Arial"/>
                <a:cs typeface="Arial"/>
              </a:rPr>
              <a:t>Stages</a:t>
            </a:r>
            <a:r>
              <a:rPr lang="it-IT" sz="1600" dirty="0" smtClean="0"/>
              <a:t>, definiti tramite il DSL Groovy</a:t>
            </a:r>
          </a:p>
          <a:p>
            <a:pPr marL="0" indent="0">
              <a:buNone/>
            </a:pP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Massima astrazione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Facile comprensione da tutto il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Editor grafico di supporto (</a:t>
            </a:r>
            <a:r>
              <a:rPr lang="it-IT" b="1" cap="all" dirty="0" smtClean="0">
                <a:solidFill>
                  <a:schemeClr val="tx2"/>
                </a:solidFill>
                <a:latin typeface="Arial"/>
                <a:cs typeface="Arial"/>
              </a:rPr>
              <a:t>Blue </a:t>
            </a:r>
            <a:r>
              <a:rPr lang="it-IT" b="1" cap="all" dirty="0">
                <a:solidFill>
                  <a:schemeClr val="tx2"/>
                </a:solidFill>
                <a:latin typeface="Arial"/>
                <a:cs typeface="Arial"/>
              </a:rPr>
              <a:t>Ocean</a:t>
            </a:r>
            <a:r>
              <a:rPr lang="it-IT" sz="16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Necessità di Script per task complessi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Jenkinsfile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2953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SCRIPTED PIPELINE</a:t>
            </a:r>
            <a:endParaRPr lang="it-IT" dirty="0"/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it-IT" sz="1600" dirty="0" smtClean="0"/>
          </a:p>
          <a:p>
            <a:pPr marL="0" indent="0">
              <a:buNone/>
            </a:pPr>
            <a:r>
              <a:rPr lang="it-IT" sz="1600" dirty="0" smtClean="0"/>
              <a:t>Keyword </a:t>
            </a:r>
            <a:r>
              <a:rPr lang="it-IT" sz="1600" i="1" dirty="0" smtClean="0"/>
              <a:t>«node», </a:t>
            </a:r>
            <a:r>
              <a:rPr lang="it-IT" sz="1600" dirty="0" smtClean="0"/>
              <a:t>estensione del DSL dichiarativo includendo costrutti tipici dei linguaggi imperativi.</a:t>
            </a:r>
          </a:p>
          <a:p>
            <a:pPr marL="0" indent="0">
              <a:buNone/>
            </a:pP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Massimo controllo del flusso di esecuzione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Neccessaria conoscenza del linguaggio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 smtClean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Jenkinsfile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711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Blue ocean</a:t>
            </a:r>
            <a:endParaRPr lang="it-IT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Restile dell’interfaccia grafica di Jenkins specifico per le </a:t>
            </a:r>
            <a:r>
              <a:rPr lang="it-IT" b="1" cap="all" dirty="0">
                <a:solidFill>
                  <a:schemeClr val="tx2"/>
                </a:solidFill>
                <a:latin typeface="Arial"/>
                <a:cs typeface="Arial"/>
              </a:rPr>
              <a:t>Pipeline Multibranch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Editor grafico per Jenkinsfile dichiarativi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Integrazione automatica delle funzioni di plugin inseriti in jenkins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Gestione delle Pipeline per i Singoli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Interfaccia di esecuzione con aggiornamento dei Log real time, divisi per Step/Stage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Gestione degli artefatti archiviati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Declarative Multibranch pipeline editor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3595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Blue ocean</a:t>
            </a:r>
            <a:endParaRPr lang="it-IT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it-IT" dirty="0" smtClean="0"/>
              <a:t>Declarative </a:t>
            </a:r>
            <a:r>
              <a:rPr lang="it-IT" dirty="0"/>
              <a:t>Multibranch</a:t>
            </a:r>
            <a:r>
              <a:rPr lang="it-IT" dirty="0" smtClean="0"/>
              <a:t> pipeline editor</a:t>
            </a:r>
            <a:endParaRPr lang="it-IT" dirty="0"/>
          </a:p>
        </p:txBody>
      </p:sp>
      <p:pic>
        <p:nvPicPr>
          <p:cNvPr id="30" name="Picture Placeholder 29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2" b="872"/>
          <a:stretch>
            <a:fillRect/>
          </a:stretch>
        </p:blipFill>
        <p:spPr/>
      </p:pic>
      <p:pic>
        <p:nvPicPr>
          <p:cNvPr id="32" name="Content Placeholder 31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18" y="1161668"/>
            <a:ext cx="3674343" cy="3746999"/>
          </a:xfrm>
        </p:spPr>
      </p:pic>
    </p:spTree>
    <p:extLst>
      <p:ext uri="{BB962C8B-B14F-4D97-AF65-F5344CB8AC3E}">
        <p14:creationId xmlns:p14="http://schemas.microsoft.com/office/powerpoint/2010/main" val="370503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Continuous integration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Test automatici, in ambiente standard, eseguiti brevemente (&lt; 10 min)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Diminuzione del costo di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cap="all" dirty="0">
                <a:solidFill>
                  <a:schemeClr val="tx2"/>
                </a:solidFill>
                <a:latin typeface="Arial"/>
                <a:cs typeface="Arial"/>
              </a:rPr>
              <a:t>Build one-time </a:t>
            </a:r>
            <a:r>
              <a:rPr lang="it-IT" dirty="0" smtClean="0"/>
              <a:t>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Meno bug/errori integrati nel Master (e portati in produzione)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Completo processo di sviluppo per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cap="all" dirty="0">
                <a:solidFill>
                  <a:schemeClr val="tx2"/>
                </a:solidFill>
                <a:latin typeface="Arial"/>
                <a:cs typeface="Arial"/>
              </a:rPr>
              <a:t>Sistema</a:t>
            </a:r>
            <a:r>
              <a:rPr lang="it-IT" dirty="0" smtClean="0"/>
              <a:t> finale più stabile, </a:t>
            </a:r>
            <a:r>
              <a:rPr lang="it-IT" cap="all" dirty="0">
                <a:solidFill>
                  <a:schemeClr val="tx2"/>
                </a:solidFill>
                <a:latin typeface="Arial"/>
                <a:cs typeface="Arial"/>
              </a:rPr>
              <a:t>modulare</a:t>
            </a:r>
            <a:r>
              <a:rPr lang="it-IT" dirty="0" smtClean="0"/>
              <a:t> e mantenibile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cap="all" dirty="0">
                <a:solidFill>
                  <a:schemeClr val="tx2"/>
                </a:solidFill>
                <a:latin typeface="Arial"/>
                <a:cs typeface="Arial"/>
              </a:rPr>
              <a:t>Feedback visivo </a:t>
            </a:r>
            <a:r>
              <a:rPr lang="it-IT" dirty="0" smtClean="0"/>
              <a:t>sullo stato della build (Trasparenza nel team)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cap="all" dirty="0">
                <a:solidFill>
                  <a:schemeClr val="tx2"/>
                </a:solidFill>
                <a:latin typeface="Arial"/>
                <a:cs typeface="Arial"/>
              </a:rPr>
              <a:t>Maggior responsabilità</a:t>
            </a:r>
            <a:r>
              <a:rPr lang="it-IT" dirty="0" smtClean="0"/>
              <a:t> del singolo e diminuzione del debito tecnico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Condizioni di lavoro migliori</a:t>
            </a:r>
            <a:endParaRPr lang="it-IT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vantaggi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429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18371" y="1772968"/>
            <a:ext cx="8012512" cy="1631422"/>
          </a:xfrm>
        </p:spPr>
        <p:txBody>
          <a:bodyPr/>
          <a:lstStyle/>
          <a:p>
            <a:r>
              <a:rPr lang="it-IT" dirty="0" smtClean="0"/>
              <a:t>CONTINUOUS DEPLOYMENT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0270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AGENDA</a:t>
            </a:r>
            <a:endParaRPr lang="it-IT" dirty="0"/>
          </a:p>
        </p:txBody>
      </p:sp>
      <p:sp>
        <p:nvSpPr>
          <p:cNvPr id="4" name="Sottotito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DAY 2 - mattina</a:t>
            </a:r>
            <a:endParaRPr lang="it-IT" dirty="0"/>
          </a:p>
        </p:txBody>
      </p:sp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it-IT" dirty="0" smtClean="0"/>
              <a:t>Continuous Delivery</a:t>
            </a:r>
          </a:p>
          <a:p>
            <a:r>
              <a:rPr lang="it-IT" dirty="0" smtClean="0"/>
              <a:t>Continuous Deployment</a:t>
            </a:r>
          </a:p>
          <a:p>
            <a:r>
              <a:rPr lang="it-IT" dirty="0" smtClean="0"/>
              <a:t>Caso D’uso</a:t>
            </a:r>
          </a:p>
          <a:p>
            <a:r>
              <a:rPr lang="it-IT" dirty="0" smtClean="0"/>
              <a:t>Pratica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895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573852" y="1437651"/>
            <a:ext cx="4096824" cy="3075143"/>
          </a:xfrm>
        </p:spPr>
        <p:txBody>
          <a:bodyPr/>
          <a:lstStyle/>
          <a:p>
            <a:r>
              <a:rPr lang="it-IT" sz="1800" dirty="0" smtClean="0"/>
              <a:t>Test nella Pipeline di CI hanno un ruolo Fondamentale.</a:t>
            </a:r>
          </a:p>
          <a:p>
            <a:r>
              <a:rPr lang="it-IT" sz="1800" dirty="0" smtClean="0"/>
              <a:t>Sono l’</a:t>
            </a:r>
            <a:r>
              <a:rPr lang="it-IT" sz="1800" b="1" cap="all" dirty="0" smtClean="0">
                <a:solidFill>
                  <a:schemeClr val="tx2"/>
                </a:solidFill>
                <a:latin typeface="Arial"/>
                <a:cs typeface="Arial"/>
              </a:rPr>
              <a:t>unica </a:t>
            </a:r>
            <a:r>
              <a:rPr lang="it-IT" sz="1800" b="1" cap="all" dirty="0">
                <a:solidFill>
                  <a:schemeClr val="tx2"/>
                </a:solidFill>
                <a:latin typeface="Arial"/>
                <a:cs typeface="Arial"/>
              </a:rPr>
              <a:t>Fonte di Difesa </a:t>
            </a:r>
            <a:r>
              <a:rPr lang="it-IT" sz="1800" dirty="0" smtClean="0"/>
              <a:t>dall’integrazione di codice non funzionante o buggato.</a:t>
            </a:r>
          </a:p>
          <a:p>
            <a:endParaRPr lang="it-IT" sz="1800" dirty="0"/>
          </a:p>
          <a:p>
            <a:r>
              <a:rPr lang="it-IT" sz="1800" dirty="0" smtClean="0"/>
              <a:t>Il Continuous Testing arricchisce l’Automated Testing con Tools e Cultura per garantire la </a:t>
            </a:r>
            <a:r>
              <a:rPr lang="it-IT" sz="1800" b="1" cap="all" dirty="0">
                <a:solidFill>
                  <a:schemeClr val="tx2"/>
                </a:solidFill>
                <a:latin typeface="Arial"/>
                <a:cs typeface="Arial"/>
              </a:rPr>
              <a:t>qualità</a:t>
            </a:r>
            <a:r>
              <a:rPr lang="it-IT" sz="1800" dirty="0" smtClean="0"/>
              <a:t> del software.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872" y="1161668"/>
            <a:ext cx="3821062" cy="3821062"/>
          </a:xfr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Continuous testing</a:t>
            </a:r>
            <a:endParaRPr lang="it-IT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it-IT" dirty="0" smtClean="0"/>
              <a:t>Non solo test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64355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Continuous testing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73852" y="1401950"/>
                <a:ext cx="7968163" cy="3229255"/>
              </a:xfrm>
            </p:spPr>
            <p:txBody>
              <a:bodyPr/>
              <a:lstStyle/>
              <a:p>
                <a:r>
                  <a:rPr lang="it-IT" dirty="0" smtClean="0"/>
                  <a:t>Nell’ottica del Continuous Deployment i Test assumono nuova semantica: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smtClean="0"/>
                  <a:t>Sono la principale </a:t>
                </a:r>
                <a:r>
                  <a:rPr lang="it-IT" cap="all" dirty="0">
                    <a:solidFill>
                      <a:schemeClr val="tx2"/>
                    </a:solidFill>
                    <a:latin typeface="Arial"/>
                    <a:cs typeface="Arial"/>
                  </a:rPr>
                  <a:t>garanzia di qualità </a:t>
                </a:r>
                <a:r>
                  <a:rPr lang="it-IT" dirty="0" smtClean="0"/>
                  <a:t>del Software rilasciato</a:t>
                </a: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 smtClean="0"/>
              </a:p>
              <a:p>
                <a:pPr algn="ctr"/>
                <a:r>
                  <a:rPr lang="it-IT" b="1" cap="all" dirty="0">
                    <a:solidFill>
                      <a:schemeClr val="tx2"/>
                    </a:solidFill>
                    <a:latin typeface="Arial"/>
                    <a:cs typeface="Arial"/>
                  </a:rPr>
                  <a:t>COVERAGE</a:t>
                </a:r>
                <a:r>
                  <a:rPr lang="it-IT" dirty="0"/>
                  <a:t> </a:t>
                </a:r>
                <a:r>
                  <a:rPr lang="it-IT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it-IT" sz="2800" i="0">
                            <a:latin typeface="Cambria Math" panose="02040503050406030204" pitchFamily="18" charset="0"/>
                          </a:rPr>
                          <m:t>Righe</m:t>
                        </m:r>
                        <m:r>
                          <a:rPr lang="it-IT" sz="2800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it-IT" sz="2800" i="0">
                            <a:latin typeface="Cambria Math" panose="02040503050406030204" pitchFamily="18" charset="0"/>
                          </a:rPr>
                          <m:t>di</m:t>
                        </m:r>
                        <m:r>
                          <a:rPr lang="it-IT" sz="2800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it-IT" sz="2800" i="0">
                            <a:latin typeface="Cambria Math" panose="02040503050406030204" pitchFamily="18" charset="0"/>
                          </a:rPr>
                          <m:t>Codice</m:t>
                        </m:r>
                        <m:r>
                          <a:rPr lang="it-IT" sz="2800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it-IT" sz="2800" i="0">
                            <a:latin typeface="Cambria Math" panose="02040503050406030204" pitchFamily="18" charset="0"/>
                          </a:rPr>
                          <m:t>Testato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it-IT" sz="2800" i="0">
                            <a:latin typeface="Cambria Math" panose="02040503050406030204" pitchFamily="18" charset="0"/>
                          </a:rPr>
                          <m:t>Righe</m:t>
                        </m:r>
                        <m:r>
                          <a:rPr lang="it-IT" sz="2800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it-IT" sz="2800" i="0">
                            <a:latin typeface="Cambria Math" panose="02040503050406030204" pitchFamily="18" charset="0"/>
                          </a:rPr>
                          <m:t>di</m:t>
                        </m:r>
                        <m:r>
                          <a:rPr lang="it-IT" sz="2800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it-IT" sz="2800" i="0">
                            <a:latin typeface="Cambria Math" panose="02040503050406030204" pitchFamily="18" charset="0"/>
                          </a:rPr>
                          <m:t>Codice</m:t>
                        </m:r>
                        <m:r>
                          <a:rPr lang="it-IT" sz="2800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it-IT" sz="2800" i="0">
                            <a:latin typeface="Cambria Math" panose="02040503050406030204" pitchFamily="18" charset="0"/>
                          </a:rPr>
                          <m:t>Scritto</m:t>
                        </m:r>
                      </m:den>
                    </m:f>
                  </m:oMath>
                </a14:m>
                <a:endParaRPr lang="it-IT" dirty="0" smtClean="0"/>
              </a:p>
              <a:p>
                <a:pPr algn="ctr"/>
                <a:endParaRPr lang="it-IT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smtClean="0"/>
                  <a:t>Indicatore del </a:t>
                </a:r>
                <a:r>
                  <a:rPr lang="it-IT" cap="all" dirty="0">
                    <a:solidFill>
                      <a:schemeClr val="tx2"/>
                    </a:solidFill>
                    <a:latin typeface="Arial"/>
                    <a:cs typeface="Arial"/>
                  </a:rPr>
                  <a:t>Rischio commerciale </a:t>
                </a:r>
                <a:r>
                  <a:rPr lang="it-IT" dirty="0" smtClean="0"/>
                  <a:t>legato al rilascio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smtClean="0"/>
                  <a:t>Indicatore di </a:t>
                </a:r>
                <a:r>
                  <a:rPr lang="it-IT" cap="all" dirty="0" smtClean="0">
                    <a:solidFill>
                      <a:schemeClr val="tx2"/>
                    </a:solidFill>
                    <a:latin typeface="Arial"/>
                    <a:cs typeface="Arial"/>
                  </a:rPr>
                  <a:t>progressione</a:t>
                </a:r>
                <a:r>
                  <a:rPr lang="it-IT" dirty="0" smtClean="0"/>
                  <a:t> dello sviluppo</a:t>
                </a:r>
                <a:endParaRPr lang="it-IT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73852" y="1401950"/>
                <a:ext cx="7968163" cy="3229255"/>
              </a:xfrm>
              <a:blipFill>
                <a:blip r:embed="rId2"/>
                <a:stretch>
                  <a:fillRect l="-1760" t="-245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Nuova semantica di test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6436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Continuous testing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Fondamentale strutturare saggiamente i Test:</a:t>
            </a:r>
          </a:p>
          <a:p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Avvalersi di un </a:t>
            </a:r>
            <a:r>
              <a:rPr lang="it-IT" cap="all" dirty="0">
                <a:solidFill>
                  <a:schemeClr val="tx2"/>
                </a:solidFill>
                <a:latin typeface="Arial"/>
                <a:cs typeface="Arial"/>
              </a:rPr>
              <a:t>Framework di Test </a:t>
            </a:r>
            <a:r>
              <a:rPr lang="it-IT" dirty="0" smtClean="0"/>
              <a:t>(JUnit, ScalaTest, ...)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Dividere i Test per </a:t>
            </a:r>
            <a:r>
              <a:rPr lang="it-IT" cap="all" dirty="0">
                <a:solidFill>
                  <a:schemeClr val="tx2"/>
                </a:solidFill>
                <a:latin typeface="Arial"/>
                <a:cs typeface="Arial"/>
              </a:rPr>
              <a:t>Feature</a:t>
            </a:r>
            <a:r>
              <a:rPr lang="it-IT" dirty="0" smtClean="0"/>
              <a:t> (penserà Git a unire al momento dell’integrazione)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Adottare tecniche come la Test Driven Developmen (</a:t>
            </a:r>
            <a:r>
              <a:rPr lang="it-IT" cap="all" dirty="0">
                <a:solidFill>
                  <a:schemeClr val="tx2"/>
                </a:solidFill>
                <a:latin typeface="Arial"/>
                <a:cs typeface="Arial"/>
              </a:rPr>
              <a:t>TDD</a:t>
            </a:r>
            <a:r>
              <a:rPr lang="it-IT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Tempo di esecuzione della batteria di test </a:t>
            </a:r>
            <a:r>
              <a:rPr lang="it-IT" cap="all" dirty="0">
                <a:solidFill>
                  <a:schemeClr val="tx2"/>
                </a:solidFill>
                <a:latin typeface="Arial"/>
                <a:cs typeface="Arial"/>
              </a:rPr>
              <a:t>&lt; 10 minuti </a:t>
            </a:r>
            <a:r>
              <a:rPr lang="it-IT" sz="1200" dirty="0" smtClean="0"/>
              <a:t>(XP)</a:t>
            </a:r>
          </a:p>
          <a:p>
            <a:endParaRPr lang="it-IT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Strutturare i test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2154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59165" y="1953789"/>
            <a:ext cx="8012512" cy="1088787"/>
          </a:xfrm>
        </p:spPr>
        <p:txBody>
          <a:bodyPr/>
          <a:lstStyle/>
          <a:p>
            <a:r>
              <a:rPr lang="it-IT" dirty="0" smtClean="0"/>
              <a:t>Caso d’uso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0383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59165" y="1953789"/>
            <a:ext cx="8012512" cy="1088787"/>
          </a:xfrm>
        </p:spPr>
        <p:txBody>
          <a:bodyPr/>
          <a:lstStyle/>
          <a:p>
            <a:r>
              <a:rPr lang="it-IT" dirty="0" smtClean="0"/>
              <a:t>PRATICa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5085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7" name="Immagine 16" descr="Reply SpA - RUNNING MAN_White_RG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203" y="2057708"/>
            <a:ext cx="1167594" cy="116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4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7 Best Practices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03248" y="1594893"/>
            <a:ext cx="3941529" cy="2917902"/>
          </a:xfrm>
        </p:spPr>
        <p:txBody>
          <a:bodyPr/>
          <a:lstStyle/>
          <a:p>
            <a:r>
              <a:rPr lang="it-IT" dirty="0"/>
              <a:t>Continuous Management</a:t>
            </a:r>
          </a:p>
          <a:p>
            <a:r>
              <a:rPr lang="it-IT" dirty="0"/>
              <a:t>Infrastructure As a Code</a:t>
            </a:r>
          </a:p>
          <a:p>
            <a:r>
              <a:rPr lang="it-IT" dirty="0"/>
              <a:t>Continuous Integration</a:t>
            </a:r>
          </a:p>
          <a:p>
            <a:r>
              <a:rPr lang="it-IT" dirty="0"/>
              <a:t>Continuous Testing</a:t>
            </a:r>
          </a:p>
          <a:p>
            <a:r>
              <a:rPr lang="it-IT" b="1" cap="all" dirty="0">
                <a:solidFill>
                  <a:schemeClr val="tx2"/>
                </a:solidFill>
                <a:latin typeface="Arial"/>
                <a:cs typeface="Arial"/>
              </a:rPr>
              <a:t>Continuous Delivery</a:t>
            </a:r>
          </a:p>
          <a:p>
            <a:r>
              <a:rPr lang="it-IT" b="1" cap="all" dirty="0">
                <a:solidFill>
                  <a:schemeClr val="tx2"/>
                </a:solidFill>
                <a:latin typeface="Arial"/>
                <a:cs typeface="Arial"/>
              </a:rPr>
              <a:t>Continuous Deployment</a:t>
            </a:r>
          </a:p>
          <a:p>
            <a:r>
              <a:rPr lang="it-IT" dirty="0" smtClean="0"/>
              <a:t>Continuous Management</a:t>
            </a:r>
            <a:endParaRPr lang="it-IT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301375" y="1498048"/>
            <a:ext cx="342078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643453" y="1498048"/>
            <a:ext cx="0" cy="3111592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302284" y="4609640"/>
            <a:ext cx="342078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ight Arrow 25"/>
          <p:cNvSpPr/>
          <p:nvPr/>
        </p:nvSpPr>
        <p:spPr>
          <a:xfrm>
            <a:off x="4885946" y="2846335"/>
            <a:ext cx="988580" cy="401283"/>
          </a:xfrm>
          <a:prstGeom prst="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TextBox 26"/>
          <p:cNvSpPr txBox="1"/>
          <p:nvPr/>
        </p:nvSpPr>
        <p:spPr>
          <a:xfrm>
            <a:off x="5874526" y="2862311"/>
            <a:ext cx="3032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cap="all" dirty="0">
                <a:solidFill>
                  <a:schemeClr val="tx2"/>
                </a:solidFill>
                <a:latin typeface="Arial"/>
                <a:cs typeface="Arial"/>
              </a:rPr>
              <a:t>CONTINUOUS LEARNING</a:t>
            </a:r>
          </a:p>
        </p:txBody>
      </p:sp>
    </p:spTree>
    <p:extLst>
      <p:ext uri="{BB962C8B-B14F-4D97-AF65-F5344CB8AC3E}">
        <p14:creationId xmlns:p14="http://schemas.microsoft.com/office/powerpoint/2010/main" val="143979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80889" y="1917692"/>
            <a:ext cx="7582223" cy="1631422"/>
          </a:xfrm>
        </p:spPr>
        <p:txBody>
          <a:bodyPr/>
          <a:lstStyle/>
          <a:p>
            <a:r>
              <a:rPr lang="it-IT" dirty="0" smtClean="0"/>
              <a:t>Continuous DELIVERY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9313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3"/>
          <p:cNvSpPr>
            <a:spLocks noGrp="1"/>
          </p:cNvSpPr>
          <p:nvPr>
            <p:ph type="ctrTitle"/>
          </p:nvPr>
        </p:nvSpPr>
        <p:spPr>
          <a:xfrm>
            <a:off x="886144" y="1915236"/>
            <a:ext cx="7389505" cy="1267896"/>
          </a:xfrm>
        </p:spPr>
        <p:txBody>
          <a:bodyPr/>
          <a:lstStyle/>
          <a:p>
            <a:r>
              <a:rPr lang="it-IT" sz="2800" dirty="0" smtClean="0"/>
              <a:t>«releasing software is too often an art; it should be an </a:t>
            </a:r>
            <a:r>
              <a:rPr lang="it-IT" sz="2800" b="1" dirty="0">
                <a:solidFill>
                  <a:schemeClr val="tx2"/>
                </a:solidFill>
                <a:latin typeface="Arial"/>
                <a:cs typeface="Arial"/>
              </a:rPr>
              <a:t>engineering discipline</a:t>
            </a:r>
            <a:r>
              <a:rPr lang="it-IT" sz="2800" dirty="0" smtClean="0"/>
              <a:t>»</a:t>
            </a:r>
            <a:endParaRPr lang="it-IT" sz="2800" dirty="0"/>
          </a:p>
        </p:txBody>
      </p:sp>
      <p:sp>
        <p:nvSpPr>
          <p:cNvPr id="2" name="Rectangle 1"/>
          <p:cNvSpPr/>
          <p:nvPr/>
        </p:nvSpPr>
        <p:spPr>
          <a:xfrm>
            <a:off x="4894342" y="3152412"/>
            <a:ext cx="34339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i="1" dirty="0" smtClean="0"/>
              <a:t>David Farley – Continuous Delivery: Reliable Software Releases through Build, Test and Deployment Automation</a:t>
            </a:r>
            <a:endParaRPr lang="it-IT" sz="1200" i="1" dirty="0"/>
          </a:p>
        </p:txBody>
      </p:sp>
    </p:spTree>
    <p:extLst>
      <p:ext uri="{BB962C8B-B14F-4D97-AF65-F5344CB8AC3E}">
        <p14:creationId xmlns:p14="http://schemas.microsoft.com/office/powerpoint/2010/main" val="219685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Posso rilasciare?</a:t>
            </a:r>
            <a:endParaRPr lang="it-IT" dirty="0"/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sz="1800" b="1" cap="all" dirty="0" smtClean="0">
                <a:solidFill>
                  <a:schemeClr val="tx2"/>
                </a:solidFill>
                <a:cs typeface="Arial"/>
              </a:rPr>
              <a:t>master </a:t>
            </a:r>
            <a:r>
              <a:rPr lang="it-IT" sz="1800" b="1" cap="all" dirty="0">
                <a:solidFill>
                  <a:schemeClr val="tx2"/>
                </a:solidFill>
                <a:cs typeface="Arial"/>
              </a:rPr>
              <a:t>Branch</a:t>
            </a:r>
          </a:p>
          <a:p>
            <a:r>
              <a:rPr lang="it-IT" dirty="0" smtClean="0"/>
              <a:t>La Pipeline di CI assicura che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Il master contenga la versione più aggiornata del sistema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Ogni Feature funziona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dirty="0"/>
          </a:p>
          <a:p>
            <a:r>
              <a:rPr lang="it-IT" sz="1800" b="1" cap="all" dirty="0">
                <a:solidFill>
                  <a:schemeClr val="tx2"/>
                </a:solidFill>
                <a:latin typeface="Arial"/>
                <a:cs typeface="Arial"/>
              </a:rPr>
              <a:t>Feature Branch</a:t>
            </a:r>
          </a:p>
          <a:p>
            <a:r>
              <a:rPr lang="it-IT" dirty="0" smtClean="0"/>
              <a:t>Ramo paralllo al master usato per sviluppare una specifica feature in maniera sicura.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Continuous delivery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8149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Continuous Integration</a:t>
            </a:r>
            <a:endParaRPr lang="it-IT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Version control system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Suddividere il lavoro in Features standalone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Strutturare un </a:t>
            </a:r>
            <a:r>
              <a:rPr lang="it-IT" cap="all" dirty="0">
                <a:solidFill>
                  <a:schemeClr val="tx2"/>
                </a:solidFill>
                <a:latin typeface="Arial"/>
                <a:cs typeface="Arial"/>
              </a:rPr>
              <a:t>Version Control System (VCS) </a:t>
            </a:r>
            <a:r>
              <a:rPr lang="it-IT" dirty="0" smtClean="0"/>
              <a:t>che mantenga la versione finale del progetto (Master Branch) e il flusso di produzione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Creare Branches per ogni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cap="all" dirty="0">
                <a:solidFill>
                  <a:schemeClr val="tx2"/>
                </a:solidFill>
                <a:latin typeface="Arial"/>
                <a:cs typeface="Arial"/>
              </a:rPr>
              <a:t>Integrare</a:t>
            </a:r>
            <a:r>
              <a:rPr lang="it-IT" cap="all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it-IT" dirty="0"/>
              <a:t>i Features Branch nel Master Branch </a:t>
            </a:r>
            <a:r>
              <a:rPr lang="it-IT" b="1" cap="all" dirty="0">
                <a:solidFill>
                  <a:schemeClr val="tx2"/>
                </a:solidFill>
                <a:latin typeface="Arial"/>
                <a:cs typeface="Arial"/>
              </a:rPr>
              <a:t>frequentemente</a:t>
            </a:r>
            <a:r>
              <a:rPr lang="it-IT" sz="1600" dirty="0" smtClean="0"/>
              <a:t> </a:t>
            </a:r>
            <a:r>
              <a:rPr lang="it-IT" dirty="0" smtClean="0"/>
              <a:t>(almeno 1/gg) in modo che sia sempre pronto al Release.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7520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Continuous Integration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github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03248" y="1594892"/>
            <a:ext cx="7937501" cy="3181039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Piattaforma web di supporto a GIT, permette di: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 smtClean="0"/>
              <a:t>Lavorare ai progetti in maniera condivisa all’interno del team, gestendo visivamente i commit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 smtClean="0"/>
              <a:t>Gestire le merge tra Branch tramite un sistema di </a:t>
            </a:r>
            <a:r>
              <a:rPr lang="it-IT" cap="all" dirty="0">
                <a:solidFill>
                  <a:schemeClr val="tx2"/>
                </a:solidFill>
                <a:latin typeface="Arial"/>
                <a:cs typeface="Arial"/>
              </a:rPr>
              <a:t>Pull Request </a:t>
            </a:r>
            <a:r>
              <a:rPr lang="it-IT" dirty="0" smtClean="0"/>
              <a:t>per controllare al meglio chi e cosa viene integrato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 smtClean="0"/>
              <a:t>Strumenti di supporto come Issue tracking, Wiki, ...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 smtClean="0"/>
              <a:t>Nessun supporto al CI integrato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cap="all" dirty="0">
                <a:solidFill>
                  <a:schemeClr val="tx2"/>
                </a:solidFill>
              </a:rPr>
              <a:t>Massima libertà di personalizzazione </a:t>
            </a:r>
            <a:r>
              <a:rPr lang="it-IT" dirty="0" smtClean="0"/>
              <a:t>!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2603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dirty="0" smtClean="0"/>
              <a:t>Processo di Integrazione </a:t>
            </a:r>
            <a:r>
              <a:rPr lang="it-IT" sz="1800" b="1" cap="all" dirty="0">
                <a:solidFill>
                  <a:schemeClr val="tx2"/>
                </a:solidFill>
                <a:latin typeface="Arial"/>
                <a:cs typeface="Arial"/>
              </a:rPr>
              <a:t>Automatizzato</a:t>
            </a:r>
            <a:r>
              <a:rPr lang="it-IT" dirty="0" smtClean="0"/>
              <a:t>.</a:t>
            </a:r>
          </a:p>
          <a:p>
            <a:endParaRPr lang="it-IT" dirty="0" smtClean="0"/>
          </a:p>
          <a:p>
            <a:r>
              <a:rPr lang="it-IT" dirty="0" smtClean="0"/>
              <a:t>Il commit sul VCS innesca una sequenza di step per verificare che il Branch siano integrabili in sicurezza.</a:t>
            </a:r>
            <a:endParaRPr lang="it-IT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Ci pipelne</a:t>
            </a:r>
            <a:endParaRPr lang="it-IT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4" b="2764"/>
          <a:stretch>
            <a:fillRect/>
          </a:stretch>
        </p:blipFill>
        <p:spPr/>
      </p:pic>
      <p:sp>
        <p:nvSpPr>
          <p:cNvPr id="3" name="Subtitle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it-IT" dirty="0" smtClean="0"/>
              <a:t>Integration flow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4539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ply">
  <a:themeElements>
    <a:clrScheme name="Impostazioni personalizzate 144">
      <a:dk1>
        <a:srgbClr val="000000"/>
      </a:dk1>
      <a:lt1>
        <a:sysClr val="window" lastClr="FFFFFF"/>
      </a:lt1>
      <a:dk2>
        <a:srgbClr val="053238"/>
      </a:dk2>
      <a:lt2>
        <a:srgbClr val="81CD03"/>
      </a:lt2>
      <a:accent1>
        <a:srgbClr val="D1E420"/>
      </a:accent1>
      <a:accent2>
        <a:srgbClr val="81CD03"/>
      </a:accent2>
      <a:accent3>
        <a:srgbClr val="23B140"/>
      </a:accent3>
      <a:accent4>
        <a:srgbClr val="940758"/>
      </a:accent4>
      <a:accent5>
        <a:srgbClr val="FA51A3"/>
      </a:accent5>
      <a:accent6>
        <a:srgbClr val="42BCFC"/>
      </a:accent6>
      <a:hlink>
        <a:srgbClr val="FFFE50"/>
      </a:hlink>
      <a:folHlink>
        <a:srgbClr val="FFDB04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FFF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097ED64C-1469-4E9B-A6EE-E169F18D7DB3}" vid="{B73C506B-0DF6-4CFA-9B1D-8AAF7C79760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Reply PRESENTATION WHITE 16.9</Template>
  <TotalTime>661</TotalTime>
  <Words>817</Words>
  <Application>Microsoft Office PowerPoint</Application>
  <PresentationFormat>On-screen Show (16:9)</PresentationFormat>
  <Paragraphs>148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Arial Black</vt:lpstr>
      <vt:lpstr>Calibri</vt:lpstr>
      <vt:lpstr>Cambria Math</vt:lpstr>
      <vt:lpstr>Wingdings</vt:lpstr>
      <vt:lpstr>Reply</vt:lpstr>
      <vt:lpstr>DEVOPS</vt:lpstr>
      <vt:lpstr>AGENDA</vt:lpstr>
      <vt:lpstr>7 Best Practices</vt:lpstr>
      <vt:lpstr>Continuous DELIVERY</vt:lpstr>
      <vt:lpstr>«releasing software is too often an art; it should be an engineering discipline»</vt:lpstr>
      <vt:lpstr>Posso rilasciare?</vt:lpstr>
      <vt:lpstr>Continuous Integration</vt:lpstr>
      <vt:lpstr>Continuous Integration</vt:lpstr>
      <vt:lpstr>Ci pipelne</vt:lpstr>
      <vt:lpstr>Ci pipelne</vt:lpstr>
      <vt:lpstr>Ci SERVER</vt:lpstr>
      <vt:lpstr>jenkins</vt:lpstr>
      <vt:lpstr>jenkins</vt:lpstr>
      <vt:lpstr>DECLARATIVE PIPELINE</vt:lpstr>
      <vt:lpstr>SCRIPTED PIPELINE</vt:lpstr>
      <vt:lpstr>Blue ocean</vt:lpstr>
      <vt:lpstr>Blue ocean</vt:lpstr>
      <vt:lpstr>Continuous integration</vt:lpstr>
      <vt:lpstr>CONTINUOUS DEPLOYMENT</vt:lpstr>
      <vt:lpstr>Continuous testing</vt:lpstr>
      <vt:lpstr>Continuous testing</vt:lpstr>
      <vt:lpstr>Continuous testing</vt:lpstr>
      <vt:lpstr>Caso d’uso</vt:lpstr>
      <vt:lpstr>PRATICa</vt:lpstr>
      <vt:lpstr>PowerPoint Presentation</vt:lpstr>
    </vt:vector>
  </TitlesOfParts>
  <Manager/>
  <Company>Reply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</dc:title>
  <dc:subject/>
  <dc:creator>Pasquali Dario</dc:creator>
  <cp:keywords/>
  <dc:description/>
  <cp:lastModifiedBy>Pasquali Dario</cp:lastModifiedBy>
  <cp:revision>132</cp:revision>
  <dcterms:created xsi:type="dcterms:W3CDTF">2018-02-15T11:11:02Z</dcterms:created>
  <dcterms:modified xsi:type="dcterms:W3CDTF">2018-02-23T18:49:39Z</dcterms:modified>
  <cp:category/>
</cp:coreProperties>
</file>