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0275213" cy="40247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FFBC42"/>
    <a:srgbClr val="2274A5"/>
    <a:srgbClr val="DCDCDC"/>
    <a:srgbClr val="0069D0"/>
    <a:srgbClr val="FFA630"/>
    <a:srgbClr val="011627"/>
    <a:srgbClr val="FFC843"/>
    <a:srgbClr val="284264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9" d="100"/>
          <a:sy n="19" d="100"/>
        </p:scale>
        <p:origin x="3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586868"/>
            <a:ext cx="25733931" cy="14012228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1139461"/>
            <a:ext cx="22706410" cy="9717253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142827"/>
            <a:ext cx="6528093" cy="34108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142827"/>
            <a:ext cx="19205838" cy="34108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5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034034"/>
            <a:ext cx="26112371" cy="16742000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6934420"/>
            <a:ext cx="26112371" cy="8804223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0714137"/>
            <a:ext cx="12866966" cy="25536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0714137"/>
            <a:ext cx="12866966" cy="25536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42836"/>
            <a:ext cx="26112371" cy="7779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9866325"/>
            <a:ext cx="12807832" cy="4835334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4701659"/>
            <a:ext cx="12807832" cy="21623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9866325"/>
            <a:ext cx="12870909" cy="4835334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4701659"/>
            <a:ext cx="12870909" cy="21623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3192"/>
            <a:ext cx="9764544" cy="939117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5794959"/>
            <a:ext cx="15326827" cy="28602087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4367"/>
            <a:ext cx="9764544" cy="2236925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683192"/>
            <a:ext cx="9764544" cy="939117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5794959"/>
            <a:ext cx="15326827" cy="28602087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074367"/>
            <a:ext cx="9764544" cy="2236925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142836"/>
            <a:ext cx="26112371" cy="777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0714137"/>
            <a:ext cx="26112371" cy="2553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7303839"/>
            <a:ext cx="6811923" cy="21428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7303839"/>
            <a:ext cx="10217884" cy="21428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7303839"/>
            <a:ext cx="6811923" cy="21428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2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5397931"/>
            <a:ext cx="30275213" cy="4869480"/>
          </a:xfrm>
          <a:prstGeom prst="rect">
            <a:avLst/>
          </a:prstGeom>
          <a:solidFill>
            <a:srgbClr val="009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1"/>
            <a:ext cx="30275213" cy="9055928"/>
          </a:xfrm>
          <a:prstGeom prst="rect">
            <a:avLst/>
          </a:prstGeom>
          <a:solidFill>
            <a:srgbClr val="009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499844" y="109831"/>
            <a:ext cx="29037028" cy="874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sz="16000" b="1" dirty="0">
                <a:solidFill>
                  <a:schemeClr val="bg1"/>
                </a:solidFill>
                <a:latin typeface="Lato Black" panose="020F0A02020204030203" pitchFamily="34" charset="0"/>
                <a:ea typeface="Roboto" pitchFamily="2" charset="0"/>
                <a:cs typeface="Arial" panose="020B0604020202020204" pitchFamily="34" charset="0"/>
              </a:rPr>
              <a:t>ICub detects your lies 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during a </a:t>
            </a:r>
            <a:r>
              <a:rPr lang="en-US" sz="16000" b="1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quick 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and </a:t>
            </a:r>
            <a:r>
              <a:rPr lang="en-US" sz="16000" b="1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entertaining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b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Magic Trick</a:t>
            </a:r>
            <a:endParaRPr lang="en-US" sz="16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584439" y="21859287"/>
            <a:ext cx="8371578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 ANALYSIS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Mean pupil dilation </a:t>
            </a:r>
            <a:r>
              <a:rPr lang="en-US" sz="3600" b="1" dirty="0" err="1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posthoc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computed during POINT, 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REACT and DESCR 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intervals for each card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98450" y="9141570"/>
            <a:ext cx="29338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Lato" panose="020F0502020204030203" pitchFamily="34" charset="0"/>
                <a:cs typeface="Lato" panose="020F0502020204030203" pitchFamily="34" charset="0"/>
              </a:rPr>
              <a:t>Your Eyes Never Lie: </a:t>
            </a:r>
            <a:r>
              <a:rPr lang="en-US" sz="7000" b="1" dirty="0">
                <a:latin typeface="Lato" panose="020F0502020204030203" pitchFamily="34" charset="0"/>
              </a:rPr>
              <a:t>A Robot Magician Can Tell if You Are Lying</a:t>
            </a:r>
            <a:endParaRPr lang="en-US" sz="7000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D3D71A-C553-49C9-B9CD-F16E071960F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685" y="35747692"/>
            <a:ext cx="4204404" cy="4204404"/>
          </a:xfrm>
          <a:prstGeom prst="rect">
            <a:avLst/>
          </a:prstGeom>
        </p:spPr>
      </p:pic>
      <p:sp>
        <p:nvSpPr>
          <p:cNvPr id="15" name="Graphic 7">
            <a:extLst>
              <a:ext uri="{FF2B5EF4-FFF2-40B4-BE49-F238E27FC236}">
                <a16:creationId xmlns:a16="http://schemas.microsoft.com/office/drawing/2014/main" id="{2A09F7EA-421E-467D-888B-42C85FCEEDE3}"/>
              </a:ext>
            </a:extLst>
          </p:cNvPr>
          <p:cNvSpPr>
            <a:spLocks noChangeAspect="1"/>
          </p:cNvSpPr>
          <p:nvPr/>
        </p:nvSpPr>
        <p:spPr>
          <a:xfrm>
            <a:off x="24053481" y="38430346"/>
            <a:ext cx="879763" cy="1521750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bg1"/>
          </a:solidFill>
          <a:ln w="5640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58982-143B-4AA2-9F47-BF73A1C3AB9C}"/>
              </a:ext>
            </a:extLst>
          </p:cNvPr>
          <p:cNvSpPr txBox="1"/>
          <p:nvPr/>
        </p:nvSpPr>
        <p:spPr>
          <a:xfrm>
            <a:off x="20152289" y="35981343"/>
            <a:ext cx="5222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 </a:t>
            </a:r>
            <a:r>
              <a:rPr lang="en-US" sz="4800" b="1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4F5858-AB43-4D56-8B34-1D6805ACE234}"/>
              </a:ext>
            </a:extLst>
          </p:cNvPr>
          <p:cNvCxnSpPr>
            <a:cxnSpLocks/>
          </p:cNvCxnSpPr>
          <p:nvPr/>
        </p:nvCxnSpPr>
        <p:spPr>
          <a:xfrm>
            <a:off x="23612149" y="38017053"/>
            <a:ext cx="1762429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34F52E-3D10-4CEE-B20E-F07FC8C5D21F}"/>
              </a:ext>
            </a:extLst>
          </p:cNvPr>
          <p:cNvGrpSpPr>
            <a:grpSpLocks noChangeAspect="1"/>
          </p:cNvGrpSpPr>
          <p:nvPr/>
        </p:nvGrpSpPr>
        <p:grpSpPr>
          <a:xfrm>
            <a:off x="807940" y="36456973"/>
            <a:ext cx="3027363" cy="2700000"/>
            <a:chOff x="225570" y="35394899"/>
            <a:chExt cx="4317544" cy="38506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E333A0-883E-4826-AEC4-6CC3C7B3F56A}"/>
                </a:ext>
              </a:extLst>
            </p:cNvPr>
            <p:cNvSpPr/>
            <p:nvPr/>
          </p:nvSpPr>
          <p:spPr>
            <a:xfrm>
              <a:off x="495299" y="35394899"/>
              <a:ext cx="3781733" cy="3714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27" name="Picture 3" descr="C:\Users\atanevska\Documents\conferences\IIT-v4-logo-rbcs-t1.png">
              <a:extLst>
                <a:ext uri="{FF2B5EF4-FFF2-40B4-BE49-F238E27FC236}">
                  <a16:creationId xmlns:a16="http://schemas.microsoft.com/office/drawing/2014/main" id="{1B74847F-9F5B-41B4-BCDB-A2DB2504A1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" t="7828" r="15475" b="19583"/>
            <a:stretch/>
          </p:blipFill>
          <p:spPr bwMode="auto">
            <a:xfrm>
              <a:off x="225570" y="35404410"/>
              <a:ext cx="4317544" cy="3841152"/>
            </a:xfrm>
            <a:prstGeom prst="rect">
              <a:avLst/>
            </a:prstGeom>
            <a:noFill/>
            <a:ln>
              <a:solidFill>
                <a:srgbClr val="0091E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7CA624-BD7A-4BAC-B3D9-CF13475655B9}"/>
              </a:ext>
            </a:extLst>
          </p:cNvPr>
          <p:cNvGrpSpPr>
            <a:grpSpLocks noChangeAspect="1"/>
          </p:cNvGrpSpPr>
          <p:nvPr/>
        </p:nvGrpSpPr>
        <p:grpSpPr>
          <a:xfrm>
            <a:off x="5227517" y="36461905"/>
            <a:ext cx="2684086" cy="2700000"/>
            <a:chOff x="4879639" y="35389624"/>
            <a:chExt cx="3692861" cy="37147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3744DA-5BB7-45E9-B443-C8688137BA44}"/>
                </a:ext>
              </a:extLst>
            </p:cNvPr>
            <p:cNvSpPr/>
            <p:nvPr/>
          </p:nvSpPr>
          <p:spPr>
            <a:xfrm>
              <a:off x="4879639" y="35389624"/>
              <a:ext cx="3692861" cy="3714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28" name="Picture 2" descr="C:\Users\atanevska\Documents\iit-unige\posters\LOGO.png">
              <a:extLst>
                <a:ext uri="{FF2B5EF4-FFF2-40B4-BE49-F238E27FC236}">
                  <a16:creationId xmlns:a16="http://schemas.microsoft.com/office/drawing/2014/main" id="{1D530544-764B-43E1-ABF9-ADDD8C94C1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0" t="6012" r="8788" b="6432"/>
            <a:stretch/>
          </p:blipFill>
          <p:spPr bwMode="auto">
            <a:xfrm>
              <a:off x="4906778" y="35444427"/>
              <a:ext cx="3575580" cy="356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3" descr="C:\Users\atanevska\Documents\iit-unige\posters\Unige.svg.png">
            <a:extLst>
              <a:ext uri="{FF2B5EF4-FFF2-40B4-BE49-F238E27FC236}">
                <a16:creationId xmlns:a16="http://schemas.microsoft.com/office/drawing/2014/main" id="{CFC728C1-D1DB-4422-8CFA-ABDA1B7E1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5" r="35829" b="29447"/>
          <a:stretch/>
        </p:blipFill>
        <p:spPr bwMode="auto">
          <a:xfrm>
            <a:off x="9249842" y="36433292"/>
            <a:ext cx="2500296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3E4B331-8940-43CE-A9DE-F5E2CD1A880B}"/>
              </a:ext>
            </a:extLst>
          </p:cNvPr>
          <p:cNvGrpSpPr/>
          <p:nvPr/>
        </p:nvGrpSpPr>
        <p:grpSpPr>
          <a:xfrm>
            <a:off x="12562328" y="37153412"/>
            <a:ext cx="4668765" cy="1692377"/>
            <a:chOff x="11996912" y="36004500"/>
            <a:chExt cx="4668765" cy="16923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EDD9AC-9514-44B0-8DD6-7EBA6CBC66B4}"/>
                </a:ext>
              </a:extLst>
            </p:cNvPr>
            <p:cNvSpPr/>
            <p:nvPr/>
          </p:nvSpPr>
          <p:spPr>
            <a:xfrm>
              <a:off x="11996912" y="36004500"/>
              <a:ext cx="4668765" cy="1692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30" name="Picture 3" descr="C:\Users\atanevska\Documents\iit-unige\posters\Dibris.jpg">
              <a:extLst>
                <a:ext uri="{FF2B5EF4-FFF2-40B4-BE49-F238E27FC236}">
                  <a16:creationId xmlns:a16="http://schemas.microsoft.com/office/drawing/2014/main" id="{341D0B81-5DF7-4667-81D1-DE4768D5B89D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5040" y="36148380"/>
              <a:ext cx="4323470" cy="13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A4E2E9-90A2-4652-B8B7-5B1ADD8A012D}"/>
              </a:ext>
            </a:extLst>
          </p:cNvPr>
          <p:cNvSpPr txBox="1"/>
          <p:nvPr/>
        </p:nvSpPr>
        <p:spPr>
          <a:xfrm>
            <a:off x="17345319" y="14910828"/>
            <a:ext cx="7411779" cy="336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PARTICIPANTS</a:t>
            </a:r>
          </a:p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N = 28 participants 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– all Italians, 9 males and 17 females, average age of 24 years old (SD=5) – 7 removed due to Tobii malfunctions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5597A-4D0D-40B3-9182-024F3FD64E3A}"/>
              </a:ext>
            </a:extLst>
          </p:cNvPr>
          <p:cNvSpPr txBox="1"/>
          <p:nvPr/>
        </p:nvSpPr>
        <p:spPr>
          <a:xfrm>
            <a:off x="17216714" y="11998057"/>
            <a:ext cx="12407780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MATERIALS</a:t>
            </a:r>
          </a:p>
          <a:p>
            <a:pPr marL="533400" indent="-5334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Tobii Pro Glasses 2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(to record 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pupil dilations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at 100 Hz)</a:t>
            </a:r>
          </a:p>
          <a:p>
            <a:pPr marL="533400" indent="-5334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Six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playing 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cards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with a figure over a white background</a:t>
            </a:r>
          </a:p>
          <a:p>
            <a:pPr marL="533400" indent="-5334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iCub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robotic platform (controlled via </a:t>
            </a:r>
            <a:r>
              <a:rPr lang="en-US" sz="3600" i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Wizard of Oz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3F8F8E-FF6B-4C1A-9CC4-8725B3D42EDC}"/>
              </a:ext>
            </a:extLst>
          </p:cNvPr>
          <p:cNvGrpSpPr/>
          <p:nvPr/>
        </p:nvGrpSpPr>
        <p:grpSpPr>
          <a:xfrm>
            <a:off x="312676" y="10505432"/>
            <a:ext cx="20693961" cy="769441"/>
            <a:chOff x="1842351" y="15142076"/>
            <a:chExt cx="19733383" cy="8133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F3AE4D-392B-4CC1-8380-5CC7A0719162}"/>
                </a:ext>
              </a:extLst>
            </p:cNvPr>
            <p:cNvSpPr txBox="1"/>
            <p:nvPr/>
          </p:nvSpPr>
          <p:spPr>
            <a:xfrm>
              <a:off x="2389135" y="15142076"/>
              <a:ext cx="19186599" cy="8133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highlight>
                    <a:srgbClr val="FFBC42"/>
                  </a:highlight>
                  <a:latin typeface="Lato" panose="020F0502020204030203" pitchFamily="34" charset="0"/>
                  <a:cs typeface="Lato" panose="020F0502020204030203" pitchFamily="34" charset="0"/>
                </a:rPr>
                <a:t>Pasquali</a:t>
              </a:r>
              <a:r>
                <a:rPr lang="en-US" sz="4400" dirty="0">
                  <a:latin typeface="Lato" panose="020F0502020204030203" pitchFamily="34" charset="0"/>
                  <a:cs typeface="Lato" panose="020F0502020204030203" pitchFamily="34" charset="0"/>
                </a:rPr>
                <a:t> D., Aroyo A. M., Gonzalez-Billandon J., Rea F., Sandini G., Sciutti A,</a:t>
              </a:r>
              <a:endParaRPr lang="en-US" sz="4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Graphic 18">
              <a:extLst>
                <a:ext uri="{FF2B5EF4-FFF2-40B4-BE49-F238E27FC236}">
                  <a16:creationId xmlns:a16="http://schemas.microsoft.com/office/drawing/2014/main" id="{4D6A7D47-E7B6-4794-981D-156DEC979EC7}"/>
                </a:ext>
              </a:extLst>
            </p:cNvPr>
            <p:cNvSpPr/>
            <p:nvPr/>
          </p:nvSpPr>
          <p:spPr>
            <a:xfrm>
              <a:off x="1842351" y="15359198"/>
              <a:ext cx="360430" cy="335196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03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C277321-9E9C-449E-88C7-F4EA5CCE6CA6}"/>
              </a:ext>
            </a:extLst>
          </p:cNvPr>
          <p:cNvSpPr/>
          <p:nvPr/>
        </p:nvSpPr>
        <p:spPr>
          <a:xfrm>
            <a:off x="584439" y="25928969"/>
            <a:ext cx="9819326" cy="6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1CF98181-D570-4610-B54F-B58E50DCA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294" y="30526591"/>
            <a:ext cx="6849017" cy="433812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6859FF0-A2E6-4013-8EE0-32F58560BA60}"/>
              </a:ext>
            </a:extLst>
          </p:cNvPr>
          <p:cNvSpPr txBox="1"/>
          <p:nvPr/>
        </p:nvSpPr>
        <p:spPr>
          <a:xfrm>
            <a:off x="17216714" y="26316347"/>
            <a:ext cx="12175657" cy="602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DISCUSSION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It’s possible to detect lies in a quick Human-Robot Interaction.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Need to wear a Tobii Pro Glasses 2 eye tracker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heuristic function is effective only if the presence of a fake description is a priori known between a finite set of items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normalization makes the random forest effective only among the observations of the same individual</a:t>
            </a:r>
          </a:p>
        </p:txBody>
      </p:sp>
      <p:pic>
        <p:nvPicPr>
          <p:cNvPr id="75" name="Picture 74" descr="A picture containing sign, toy, clock&#10;&#10;Description automatically generated">
            <a:extLst>
              <a:ext uri="{FF2B5EF4-FFF2-40B4-BE49-F238E27FC236}">
                <a16:creationId xmlns:a16="http://schemas.microsoft.com/office/drawing/2014/main" id="{D0986877-E664-4FE2-853E-CCED0C839E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80" y="21558721"/>
            <a:ext cx="6678838" cy="403033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812560B-0CBD-42F8-90D3-B5A9F20EE621}"/>
              </a:ext>
            </a:extLst>
          </p:cNvPr>
          <p:cNvGrpSpPr/>
          <p:nvPr/>
        </p:nvGrpSpPr>
        <p:grpSpPr>
          <a:xfrm>
            <a:off x="614069" y="11857636"/>
            <a:ext cx="16029141" cy="9158114"/>
            <a:chOff x="499843" y="11857991"/>
            <a:chExt cx="16029141" cy="91581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AF760-C359-4592-BF1F-0C7A94DA9F89}"/>
                </a:ext>
              </a:extLst>
            </p:cNvPr>
            <p:cNvSpPr txBox="1"/>
            <p:nvPr/>
          </p:nvSpPr>
          <p:spPr>
            <a:xfrm>
              <a:off x="499843" y="11857991"/>
              <a:ext cx="16029141" cy="3365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3600" b="1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INTRO</a:t>
              </a:r>
            </a:p>
            <a:p>
              <a:pPr algn="just">
                <a:lnSpc>
                  <a:spcPct val="120000"/>
                </a:lnSpc>
              </a:pP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Detecting lies in a real-world scenario is an important skill for a humanoid robot that acts in fields where is important to 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preserve an informal and pleasant interaction</a:t>
              </a: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. However, 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lie detection is usually performed in highly controlled</a:t>
              </a: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 settings comparable to 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interrogatories</a:t>
              </a: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.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241F854-A5BD-4D36-9328-97F815628434}"/>
                </a:ext>
              </a:extLst>
            </p:cNvPr>
            <p:cNvGrpSpPr/>
            <p:nvPr/>
          </p:nvGrpSpPr>
          <p:grpSpPr>
            <a:xfrm>
              <a:off x="711693" y="15561102"/>
              <a:ext cx="15661920" cy="5455003"/>
              <a:chOff x="671238" y="16847354"/>
              <a:chExt cx="15661920" cy="545500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6844AF9-3DF6-4449-9597-126F033A2E40}"/>
                  </a:ext>
                </a:extLst>
              </p:cNvPr>
              <p:cNvGrpSpPr/>
              <p:nvPr/>
            </p:nvGrpSpPr>
            <p:grpSpPr>
              <a:xfrm>
                <a:off x="671238" y="16892517"/>
                <a:ext cx="6668275" cy="5409840"/>
                <a:chOff x="604665" y="12268567"/>
                <a:chExt cx="6668275" cy="5409840"/>
              </a:xfrm>
            </p:grpSpPr>
            <p:pic>
              <p:nvPicPr>
                <p:cNvPr id="13" name="Picture 12" descr="A picture containing drawing&#10;&#10;Description automatically generated">
                  <a:extLst>
                    <a:ext uri="{FF2B5EF4-FFF2-40B4-BE49-F238E27FC236}">
                      <a16:creationId xmlns:a16="http://schemas.microsoft.com/office/drawing/2014/main" id="{DA9B1922-A691-45D5-AF74-B748CFB9CF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665" y="12268567"/>
                  <a:ext cx="6668275" cy="4661521"/>
                </a:xfrm>
                <a:prstGeom prst="rect">
                  <a:avLst/>
                </a:prstGeom>
                <a:ln w="57150">
                  <a:noFill/>
                  <a:prstDash val="dash"/>
                </a:ln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CB04D27-CBE7-4CAE-9CA4-64440EE2837B}"/>
                    </a:ext>
                  </a:extLst>
                </p:cNvPr>
                <p:cNvSpPr txBox="1"/>
                <p:nvPr/>
              </p:nvSpPr>
              <p:spPr>
                <a:xfrm>
                  <a:off x="1560707" y="17074395"/>
                  <a:ext cx="4756190" cy="6040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3000" b="1" dirty="0">
                      <a:latin typeface="Roboto" pitchFamily="2" charset="0"/>
                      <a:ea typeface="Roboto" pitchFamily="2" charset="0"/>
                      <a:cs typeface="Arial" panose="020B0604020202020204" pitchFamily="34" charset="0"/>
                    </a:rPr>
                    <a:t>TRADITIONAL SCENARIO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60E5F7E-FD16-47C1-B357-20F24B953D6A}"/>
                  </a:ext>
                </a:extLst>
              </p:cNvPr>
              <p:cNvGrpSpPr/>
              <p:nvPr/>
            </p:nvGrpSpPr>
            <p:grpSpPr>
              <a:xfrm>
                <a:off x="8801335" y="16847354"/>
                <a:ext cx="7531823" cy="5394271"/>
                <a:chOff x="8254709" y="12284136"/>
                <a:chExt cx="7531823" cy="5394271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B49588F-0039-4297-9179-562282E9F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254709" y="12284136"/>
                  <a:ext cx="7531823" cy="4630381"/>
                </a:xfrm>
                <a:prstGeom prst="rect">
                  <a:avLst/>
                </a:prstGeom>
                <a:ln w="57150">
                  <a:noFill/>
                  <a:prstDash val="dash"/>
                </a:ln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B93E5FA-D76E-4236-8EA3-62442F024280}"/>
                    </a:ext>
                  </a:extLst>
                </p:cNvPr>
                <p:cNvSpPr txBox="1"/>
                <p:nvPr/>
              </p:nvSpPr>
              <p:spPr>
                <a:xfrm>
                  <a:off x="9642525" y="17074395"/>
                  <a:ext cx="4756190" cy="6040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3000" b="1" dirty="0">
                      <a:latin typeface="Roboto" pitchFamily="2" charset="0"/>
                      <a:ea typeface="Roboto" pitchFamily="2" charset="0"/>
                      <a:cs typeface="Arial" panose="020B0604020202020204" pitchFamily="34" charset="0"/>
                    </a:rPr>
                    <a:t>TRADITIONAL SCENARIO</a:t>
                  </a:r>
                </a:p>
              </p:txBody>
            </p:sp>
          </p:grpSp>
        </p:grpSp>
      </p:grpSp>
      <p:pic>
        <p:nvPicPr>
          <p:cNvPr id="39" name="Picture 38" descr="A person sitting at a desk&#10;&#10;Description automatically generated">
            <a:extLst>
              <a:ext uri="{FF2B5EF4-FFF2-40B4-BE49-F238E27FC236}">
                <a16:creationId xmlns:a16="http://schemas.microsoft.com/office/drawing/2014/main" id="{86103FCE-BC9B-4FAF-9C48-FE580A7E8C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770" y="14896026"/>
            <a:ext cx="4727778" cy="336553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0392D6B-368E-42A2-9F3F-F4A4FB996B4E}"/>
              </a:ext>
            </a:extLst>
          </p:cNvPr>
          <p:cNvSpPr/>
          <p:nvPr/>
        </p:nvSpPr>
        <p:spPr>
          <a:xfrm>
            <a:off x="499844" y="11760761"/>
            <a:ext cx="16260153" cy="9612984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F35B78-4F80-4C79-B134-87740EF35388}"/>
              </a:ext>
            </a:extLst>
          </p:cNvPr>
          <p:cNvSpPr/>
          <p:nvPr/>
        </p:nvSpPr>
        <p:spPr>
          <a:xfrm>
            <a:off x="16984145" y="11780615"/>
            <a:ext cx="12693602" cy="6811830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EF2DD8-A132-4367-BB66-3A34AA186F04}"/>
              </a:ext>
            </a:extLst>
          </p:cNvPr>
          <p:cNvSpPr txBox="1"/>
          <p:nvPr/>
        </p:nvSpPr>
        <p:spPr>
          <a:xfrm>
            <a:off x="17216714" y="19098095"/>
            <a:ext cx="12591674" cy="613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BEFORE THE EXPERIMENT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Player draws out and memorize a card (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target card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en-US" sz="3600" dirty="0"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EXPERIMENT</a:t>
            </a:r>
            <a:endParaRPr lang="en-US" sz="3600" dirty="0"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  <a:p>
            <a:pPr marL="723900" indent="-723900">
              <a:spcBef>
                <a:spcPts val="1200"/>
              </a:spcBef>
              <a:buFont typeface="+mj-lt"/>
              <a:buAutoNum type="arabicPeriod"/>
            </a:pPr>
            <a:r>
              <a:rPr lang="it-IT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player shuffles the cards and put </a:t>
            </a:r>
            <a:r>
              <a:rPr lang="it-IT" sz="3600" dirty="0" err="1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them</a:t>
            </a:r>
            <a:r>
              <a:rPr lang="it-IT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</a:t>
            </a:r>
            <a:r>
              <a:rPr lang="it-IT" sz="3600" dirty="0" err="1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covered</a:t>
            </a:r>
            <a:r>
              <a:rPr lang="it-IT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on the table</a:t>
            </a:r>
          </a:p>
          <a:p>
            <a:pPr marL="723900" indent="-723900"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iCub points each card. The player describes it</a:t>
            </a:r>
          </a:p>
          <a:p>
            <a:pPr marL="1181100" lvl="1" indent="-723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Target Card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        “</a:t>
            </a:r>
            <a:r>
              <a:rPr lang="en-US" sz="3600" i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Creative and Deceitful description”</a:t>
            </a:r>
          </a:p>
          <a:p>
            <a:pPr marL="1181100" lvl="1" indent="-723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Other Cards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        “</a:t>
            </a:r>
            <a:r>
              <a:rPr lang="en-US" sz="3600" i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Describe what you see”</a:t>
            </a:r>
            <a:endParaRPr lang="en-US" sz="3600" dirty="0"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CB3BB5-6120-41FC-8AF3-939EDDBB58FA}"/>
              </a:ext>
            </a:extLst>
          </p:cNvPr>
          <p:cNvCxnSpPr>
            <a:cxnSpLocks/>
          </p:cNvCxnSpPr>
          <p:nvPr/>
        </p:nvCxnSpPr>
        <p:spPr>
          <a:xfrm>
            <a:off x="21006637" y="24150636"/>
            <a:ext cx="796925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670C5A-DA16-4700-9903-04185AB8EB0E}"/>
              </a:ext>
            </a:extLst>
          </p:cNvPr>
          <p:cNvCxnSpPr>
            <a:cxnSpLocks/>
          </p:cNvCxnSpPr>
          <p:nvPr/>
        </p:nvCxnSpPr>
        <p:spPr>
          <a:xfrm>
            <a:off x="21006637" y="24861527"/>
            <a:ext cx="796925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91C75B5-063F-41A5-A2D0-7191176B28D5}"/>
              </a:ext>
            </a:extLst>
          </p:cNvPr>
          <p:cNvSpPr/>
          <p:nvPr/>
        </p:nvSpPr>
        <p:spPr>
          <a:xfrm>
            <a:off x="16984144" y="18827427"/>
            <a:ext cx="12693602" cy="6905508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close up of a map&#10;&#10;Description automatically generated">
            <a:extLst>
              <a:ext uri="{FF2B5EF4-FFF2-40B4-BE49-F238E27FC236}">
                <a16:creationId xmlns:a16="http://schemas.microsoft.com/office/drawing/2014/main" id="{EDF3D3E8-D1B1-4622-A8B2-2C6736613E8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7741" b="5586"/>
          <a:stretch/>
        </p:blipFill>
        <p:spPr>
          <a:xfrm>
            <a:off x="9334496" y="29139884"/>
            <a:ext cx="6589059" cy="58706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2774146-D87E-4B1E-8B1D-720990C4BD5B}"/>
              </a:ext>
            </a:extLst>
          </p:cNvPr>
          <p:cNvSpPr txBox="1"/>
          <p:nvPr/>
        </p:nvSpPr>
        <p:spPr>
          <a:xfrm>
            <a:off x="825919" y="26726014"/>
            <a:ext cx="7672136" cy="336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RANDOM FOREST CLASSIFIER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126 datapoints x 13 features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Normalization per subject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SMOTE to balance the dataset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F1 = 83.3%, AUCROC = 89.6 (SD=0.7)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34406E-ABF9-483F-AED9-728C7CDAA84D}"/>
              </a:ext>
            </a:extLst>
          </p:cNvPr>
          <p:cNvSpPr txBox="1"/>
          <p:nvPr/>
        </p:nvSpPr>
        <p:spPr>
          <a:xfrm>
            <a:off x="8368530" y="26726014"/>
            <a:ext cx="8119309" cy="203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HEURISTIC FUNCTION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Max Mean Pupil Dilation = Target Card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Accuracy = 75%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4E1D18-0824-4620-9A06-AC0DB06F0A6E}"/>
              </a:ext>
            </a:extLst>
          </p:cNvPr>
          <p:cNvSpPr/>
          <p:nvPr/>
        </p:nvSpPr>
        <p:spPr>
          <a:xfrm>
            <a:off x="529535" y="21644364"/>
            <a:ext cx="16230461" cy="4088571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5E5062-D1D5-4865-AFA1-3D833D86F1C9}"/>
              </a:ext>
            </a:extLst>
          </p:cNvPr>
          <p:cNvSpPr/>
          <p:nvPr/>
        </p:nvSpPr>
        <p:spPr>
          <a:xfrm>
            <a:off x="513408" y="25947858"/>
            <a:ext cx="16230461" cy="9269221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7C7BFD-C253-4E35-99FF-AA95F33AD415}"/>
              </a:ext>
            </a:extLst>
          </p:cNvPr>
          <p:cNvSpPr txBox="1"/>
          <p:nvPr/>
        </p:nvSpPr>
        <p:spPr>
          <a:xfrm>
            <a:off x="17297740" y="32797307"/>
            <a:ext cx="12175657" cy="203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FUTURE WORKS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Autonomously detect lies in real-time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Enlarge the dataset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AC5D994-EC90-41F1-A545-C28AC089AB4A}"/>
              </a:ext>
            </a:extLst>
          </p:cNvPr>
          <p:cNvSpPr/>
          <p:nvPr/>
        </p:nvSpPr>
        <p:spPr>
          <a:xfrm>
            <a:off x="16930892" y="25967917"/>
            <a:ext cx="12693602" cy="9249162"/>
          </a:xfrm>
          <a:prstGeom prst="rect">
            <a:avLst/>
          </a:prstGeom>
          <a:noFill/>
          <a:ln w="57150">
            <a:solidFill>
              <a:srgbClr val="0091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5397931"/>
            <a:ext cx="30275213" cy="4869480"/>
          </a:xfrm>
          <a:prstGeom prst="rect">
            <a:avLst/>
          </a:prstGeom>
          <a:solidFill>
            <a:srgbClr val="009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1"/>
            <a:ext cx="30275213" cy="9055928"/>
          </a:xfrm>
          <a:prstGeom prst="rect">
            <a:avLst/>
          </a:prstGeom>
          <a:solidFill>
            <a:srgbClr val="0091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499844" y="109831"/>
            <a:ext cx="29037028" cy="8742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sz="16000" b="1" dirty="0">
                <a:solidFill>
                  <a:schemeClr val="bg1"/>
                </a:solidFill>
                <a:latin typeface="Lato Black" panose="020F0A02020204030203" pitchFamily="34" charset="0"/>
                <a:ea typeface="Roboto" pitchFamily="2" charset="0"/>
                <a:cs typeface="Arial" panose="020B0604020202020204" pitchFamily="34" charset="0"/>
              </a:rPr>
              <a:t>ICub detects your lies 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during a </a:t>
            </a:r>
            <a:r>
              <a:rPr lang="en-US" sz="16000" b="1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quick 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and </a:t>
            </a:r>
            <a:r>
              <a:rPr lang="en-US" sz="16000" b="1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entertaining</a:t>
            </a: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b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</a:br>
            <a:r>
              <a:rPr lang="en-US" sz="16000" dirty="0">
                <a:solidFill>
                  <a:schemeClr val="bg1"/>
                </a:solidFill>
                <a:latin typeface="Lato" panose="020F0502020204030203" pitchFamily="34" charset="0"/>
                <a:ea typeface="Roboto" pitchFamily="2" charset="0"/>
                <a:cs typeface="Arial" panose="020B0604020202020204" pitchFamily="34" charset="0"/>
              </a:rPr>
              <a:t>Magic Trick</a:t>
            </a:r>
            <a:endParaRPr lang="en-US" sz="16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584439" y="21859287"/>
            <a:ext cx="8371578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DATA ANALYSIS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Mean pupil dilation </a:t>
            </a:r>
            <a:r>
              <a:rPr lang="en-US" sz="3600" b="1" dirty="0" err="1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posthoc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computed during POINT, 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REACT and DESCR 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intervals for each card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98450" y="9141570"/>
            <a:ext cx="29338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Lato" panose="020F0502020204030203" pitchFamily="34" charset="0"/>
                <a:cs typeface="Lato" panose="020F0502020204030203" pitchFamily="34" charset="0"/>
              </a:rPr>
              <a:t>Your Eyes Never Lie: </a:t>
            </a:r>
            <a:r>
              <a:rPr lang="en-US" sz="7000" b="1" dirty="0">
                <a:latin typeface="Lato" panose="020F0502020204030203" pitchFamily="34" charset="0"/>
              </a:rPr>
              <a:t>A Robot Magician Can Tell if You Are Lying</a:t>
            </a:r>
            <a:endParaRPr lang="en-US" sz="7000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D3D71A-C553-49C9-B9CD-F16E071960F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685" y="35747692"/>
            <a:ext cx="4204404" cy="4204404"/>
          </a:xfrm>
          <a:prstGeom prst="rect">
            <a:avLst/>
          </a:prstGeom>
        </p:spPr>
      </p:pic>
      <p:sp>
        <p:nvSpPr>
          <p:cNvPr id="15" name="Graphic 7">
            <a:extLst>
              <a:ext uri="{FF2B5EF4-FFF2-40B4-BE49-F238E27FC236}">
                <a16:creationId xmlns:a16="http://schemas.microsoft.com/office/drawing/2014/main" id="{2A09F7EA-421E-467D-888B-42C85FCEEDE3}"/>
              </a:ext>
            </a:extLst>
          </p:cNvPr>
          <p:cNvSpPr>
            <a:spLocks noChangeAspect="1"/>
          </p:cNvSpPr>
          <p:nvPr/>
        </p:nvSpPr>
        <p:spPr>
          <a:xfrm>
            <a:off x="24053481" y="38430346"/>
            <a:ext cx="879763" cy="1521750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bg1"/>
          </a:solidFill>
          <a:ln w="5640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58982-143B-4AA2-9F47-BF73A1C3AB9C}"/>
              </a:ext>
            </a:extLst>
          </p:cNvPr>
          <p:cNvSpPr txBox="1"/>
          <p:nvPr/>
        </p:nvSpPr>
        <p:spPr>
          <a:xfrm>
            <a:off x="20152289" y="35981343"/>
            <a:ext cx="5222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 </a:t>
            </a:r>
            <a:r>
              <a:rPr lang="en-US" sz="4800" b="1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4F5858-AB43-4D56-8B34-1D6805ACE234}"/>
              </a:ext>
            </a:extLst>
          </p:cNvPr>
          <p:cNvCxnSpPr>
            <a:cxnSpLocks/>
          </p:cNvCxnSpPr>
          <p:nvPr/>
        </p:nvCxnSpPr>
        <p:spPr>
          <a:xfrm>
            <a:off x="23612149" y="38017053"/>
            <a:ext cx="1762429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34F52E-3D10-4CEE-B20E-F07FC8C5D21F}"/>
              </a:ext>
            </a:extLst>
          </p:cNvPr>
          <p:cNvGrpSpPr>
            <a:grpSpLocks noChangeAspect="1"/>
          </p:cNvGrpSpPr>
          <p:nvPr/>
        </p:nvGrpSpPr>
        <p:grpSpPr>
          <a:xfrm>
            <a:off x="807940" y="36456973"/>
            <a:ext cx="3027363" cy="2700000"/>
            <a:chOff x="225570" y="35394899"/>
            <a:chExt cx="4317544" cy="38506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E333A0-883E-4826-AEC4-6CC3C7B3F56A}"/>
                </a:ext>
              </a:extLst>
            </p:cNvPr>
            <p:cNvSpPr/>
            <p:nvPr/>
          </p:nvSpPr>
          <p:spPr>
            <a:xfrm>
              <a:off x="495299" y="35394899"/>
              <a:ext cx="3781733" cy="3714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27" name="Picture 3" descr="C:\Users\atanevska\Documents\conferences\IIT-v4-logo-rbcs-t1.png">
              <a:extLst>
                <a:ext uri="{FF2B5EF4-FFF2-40B4-BE49-F238E27FC236}">
                  <a16:creationId xmlns:a16="http://schemas.microsoft.com/office/drawing/2014/main" id="{1B74847F-9F5B-41B4-BCDB-A2DB2504A1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3" t="7828" r="15475" b="19583"/>
            <a:stretch/>
          </p:blipFill>
          <p:spPr bwMode="auto">
            <a:xfrm>
              <a:off x="225570" y="35404410"/>
              <a:ext cx="4317544" cy="3841152"/>
            </a:xfrm>
            <a:prstGeom prst="rect">
              <a:avLst/>
            </a:prstGeom>
            <a:noFill/>
            <a:ln>
              <a:solidFill>
                <a:srgbClr val="0091E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7CA624-BD7A-4BAC-B3D9-CF13475655B9}"/>
              </a:ext>
            </a:extLst>
          </p:cNvPr>
          <p:cNvGrpSpPr>
            <a:grpSpLocks noChangeAspect="1"/>
          </p:cNvGrpSpPr>
          <p:nvPr/>
        </p:nvGrpSpPr>
        <p:grpSpPr>
          <a:xfrm>
            <a:off x="5227517" y="36461905"/>
            <a:ext cx="2684086" cy="2700000"/>
            <a:chOff x="4879639" y="35389624"/>
            <a:chExt cx="3692861" cy="37147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3744DA-5BB7-45E9-B443-C8688137BA44}"/>
                </a:ext>
              </a:extLst>
            </p:cNvPr>
            <p:cNvSpPr/>
            <p:nvPr/>
          </p:nvSpPr>
          <p:spPr>
            <a:xfrm>
              <a:off x="4879639" y="35389624"/>
              <a:ext cx="3692861" cy="37147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28" name="Picture 2" descr="C:\Users\atanevska\Documents\iit-unige\posters\LOGO.png">
              <a:extLst>
                <a:ext uri="{FF2B5EF4-FFF2-40B4-BE49-F238E27FC236}">
                  <a16:creationId xmlns:a16="http://schemas.microsoft.com/office/drawing/2014/main" id="{1D530544-764B-43E1-ABF9-ADDD8C94C1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20" t="6012" r="8788" b="6432"/>
            <a:stretch/>
          </p:blipFill>
          <p:spPr bwMode="auto">
            <a:xfrm>
              <a:off x="4906778" y="35444427"/>
              <a:ext cx="3575580" cy="356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3" descr="C:\Users\atanevska\Documents\iit-unige\posters\Unige.svg.png">
            <a:extLst>
              <a:ext uri="{FF2B5EF4-FFF2-40B4-BE49-F238E27FC236}">
                <a16:creationId xmlns:a16="http://schemas.microsoft.com/office/drawing/2014/main" id="{CFC728C1-D1DB-4422-8CFA-ABDA1B7E1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5" r="35829" b="29447"/>
          <a:stretch/>
        </p:blipFill>
        <p:spPr bwMode="auto">
          <a:xfrm>
            <a:off x="9249842" y="36433292"/>
            <a:ext cx="2500296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3E4B331-8940-43CE-A9DE-F5E2CD1A880B}"/>
              </a:ext>
            </a:extLst>
          </p:cNvPr>
          <p:cNvGrpSpPr/>
          <p:nvPr/>
        </p:nvGrpSpPr>
        <p:grpSpPr>
          <a:xfrm>
            <a:off x="12562328" y="37153412"/>
            <a:ext cx="4668765" cy="1692377"/>
            <a:chOff x="11996912" y="36004500"/>
            <a:chExt cx="4668765" cy="16923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EDD9AC-9514-44B0-8DD6-7EBA6CBC66B4}"/>
                </a:ext>
              </a:extLst>
            </p:cNvPr>
            <p:cNvSpPr/>
            <p:nvPr/>
          </p:nvSpPr>
          <p:spPr>
            <a:xfrm>
              <a:off x="11996912" y="36004500"/>
              <a:ext cx="4668765" cy="16923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30" name="Picture 3" descr="C:\Users\atanevska\Documents\iit-unige\posters\Dibris.jpg">
              <a:extLst>
                <a:ext uri="{FF2B5EF4-FFF2-40B4-BE49-F238E27FC236}">
                  <a16:creationId xmlns:a16="http://schemas.microsoft.com/office/drawing/2014/main" id="{341D0B81-5DF7-4667-81D1-DE4768D5B89D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5040" y="36148380"/>
              <a:ext cx="4323470" cy="13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8A4E2E9-90A2-4652-B8B7-5B1ADD8A012D}"/>
              </a:ext>
            </a:extLst>
          </p:cNvPr>
          <p:cNvSpPr txBox="1"/>
          <p:nvPr/>
        </p:nvSpPr>
        <p:spPr>
          <a:xfrm>
            <a:off x="17345319" y="14910828"/>
            <a:ext cx="7411779" cy="336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PARTICIPANTS</a:t>
            </a:r>
          </a:p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N = 28 participants 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– all Italians, 9 males and 17 females, average age of 24 years old (SD=5) – 7 removed due to Tobii malfunctions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65597A-4D0D-40B3-9182-024F3FD64E3A}"/>
              </a:ext>
            </a:extLst>
          </p:cNvPr>
          <p:cNvSpPr txBox="1"/>
          <p:nvPr/>
        </p:nvSpPr>
        <p:spPr>
          <a:xfrm>
            <a:off x="17216714" y="11998057"/>
            <a:ext cx="12407780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MATERIALS</a:t>
            </a:r>
          </a:p>
          <a:p>
            <a:pPr marL="533400" indent="-5334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Tobii Pro Glasses 2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(to record 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pupil dilations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at 100 Hz)</a:t>
            </a:r>
          </a:p>
          <a:p>
            <a:pPr marL="533400" indent="-5334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Six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playing 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cards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with a figure over a white background</a:t>
            </a:r>
          </a:p>
          <a:p>
            <a:pPr marL="533400" indent="-5334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iCub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robotic platform (controlled via </a:t>
            </a:r>
            <a:r>
              <a:rPr lang="en-US" sz="3600" i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Wizard of Oz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3F8F8E-FF6B-4C1A-9CC4-8725B3D42EDC}"/>
              </a:ext>
            </a:extLst>
          </p:cNvPr>
          <p:cNvGrpSpPr/>
          <p:nvPr/>
        </p:nvGrpSpPr>
        <p:grpSpPr>
          <a:xfrm>
            <a:off x="312676" y="10505432"/>
            <a:ext cx="20693961" cy="769441"/>
            <a:chOff x="1842351" y="15142076"/>
            <a:chExt cx="19733383" cy="8133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F3AE4D-392B-4CC1-8380-5CC7A0719162}"/>
                </a:ext>
              </a:extLst>
            </p:cNvPr>
            <p:cNvSpPr txBox="1"/>
            <p:nvPr/>
          </p:nvSpPr>
          <p:spPr>
            <a:xfrm>
              <a:off x="2389135" y="15142076"/>
              <a:ext cx="19186599" cy="8133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highlight>
                    <a:srgbClr val="FFBC42"/>
                  </a:highlight>
                  <a:latin typeface="Lato" panose="020F0502020204030203" pitchFamily="34" charset="0"/>
                  <a:cs typeface="Lato" panose="020F0502020204030203" pitchFamily="34" charset="0"/>
                </a:rPr>
                <a:t>Pasquali</a:t>
              </a:r>
              <a:r>
                <a:rPr lang="en-US" sz="4400" dirty="0">
                  <a:latin typeface="Lato" panose="020F0502020204030203" pitchFamily="34" charset="0"/>
                  <a:cs typeface="Lato" panose="020F0502020204030203" pitchFamily="34" charset="0"/>
                </a:rPr>
                <a:t> D., Aroyo A. M., Gonzalez-Billandon J., Rea F., Sandini G., Sciutti A,</a:t>
              </a:r>
              <a:endParaRPr lang="en-US" sz="4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Graphic 18">
              <a:extLst>
                <a:ext uri="{FF2B5EF4-FFF2-40B4-BE49-F238E27FC236}">
                  <a16:creationId xmlns:a16="http://schemas.microsoft.com/office/drawing/2014/main" id="{4D6A7D47-E7B6-4794-981D-156DEC979EC7}"/>
                </a:ext>
              </a:extLst>
            </p:cNvPr>
            <p:cNvSpPr/>
            <p:nvPr/>
          </p:nvSpPr>
          <p:spPr>
            <a:xfrm>
              <a:off x="1842351" y="15359198"/>
              <a:ext cx="360430" cy="335196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03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C277321-9E9C-449E-88C7-F4EA5CCE6CA6}"/>
              </a:ext>
            </a:extLst>
          </p:cNvPr>
          <p:cNvSpPr/>
          <p:nvPr/>
        </p:nvSpPr>
        <p:spPr>
          <a:xfrm>
            <a:off x="584439" y="25928969"/>
            <a:ext cx="9819326" cy="695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1CF98181-D570-4610-B54F-B58E50DCA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294" y="30526591"/>
            <a:ext cx="6849017" cy="433812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6859FF0-A2E6-4013-8EE0-32F58560BA60}"/>
              </a:ext>
            </a:extLst>
          </p:cNvPr>
          <p:cNvSpPr txBox="1"/>
          <p:nvPr/>
        </p:nvSpPr>
        <p:spPr>
          <a:xfrm>
            <a:off x="17216714" y="26316347"/>
            <a:ext cx="12175657" cy="602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DISCUSSION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It’s possible to detect lies in a quick Human-Robot Interaction.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Need to wear a Tobii Pro Glasses 2 eye tracker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heuristic function is effective only if the presence of a fake description is a priori known between a finite set of items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normalization makes the random forest effective only among the observations of the same individual</a:t>
            </a:r>
          </a:p>
        </p:txBody>
      </p:sp>
      <p:pic>
        <p:nvPicPr>
          <p:cNvPr id="75" name="Picture 74" descr="A picture containing sign, toy, clock&#10;&#10;Description automatically generated">
            <a:extLst>
              <a:ext uri="{FF2B5EF4-FFF2-40B4-BE49-F238E27FC236}">
                <a16:creationId xmlns:a16="http://schemas.microsoft.com/office/drawing/2014/main" id="{D0986877-E664-4FE2-853E-CCED0C839E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80" y="21558721"/>
            <a:ext cx="6678838" cy="403033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812560B-0CBD-42F8-90D3-B5A9F20EE621}"/>
              </a:ext>
            </a:extLst>
          </p:cNvPr>
          <p:cNvGrpSpPr/>
          <p:nvPr/>
        </p:nvGrpSpPr>
        <p:grpSpPr>
          <a:xfrm>
            <a:off x="614069" y="11857636"/>
            <a:ext cx="16029141" cy="9158114"/>
            <a:chOff x="499843" y="11857991"/>
            <a:chExt cx="16029141" cy="91581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8AF760-C359-4592-BF1F-0C7A94DA9F89}"/>
                </a:ext>
              </a:extLst>
            </p:cNvPr>
            <p:cNvSpPr txBox="1"/>
            <p:nvPr/>
          </p:nvSpPr>
          <p:spPr>
            <a:xfrm>
              <a:off x="499843" y="11857991"/>
              <a:ext cx="16029141" cy="3365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3600" b="1" dirty="0">
                  <a:latin typeface="Roboto" pitchFamily="2" charset="0"/>
                  <a:ea typeface="Roboto" pitchFamily="2" charset="0"/>
                  <a:cs typeface="Arial" panose="020B0604020202020204" pitchFamily="34" charset="0"/>
                </a:rPr>
                <a:t>INTRO</a:t>
              </a:r>
            </a:p>
            <a:p>
              <a:pPr algn="just">
                <a:lnSpc>
                  <a:spcPct val="120000"/>
                </a:lnSpc>
              </a:pP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Detecting lies in a real-world scenario is an important skill for a humanoid robot that acts in fields where is important to 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preserve an informal and pleasant interaction</a:t>
              </a: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. However, 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lie detection is usually performed in highly controlled</a:t>
              </a: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 settings comparable to 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interrogatories</a:t>
              </a:r>
              <a:r>
                <a:rPr lang="en-US" sz="3600" dirty="0">
                  <a:latin typeface="Roboto" pitchFamily="2" charset="0"/>
                  <a:ea typeface="Roboto" pitchFamily="2" charset="0"/>
                  <a:cs typeface="Times New Roman" panose="02020603050405020304" pitchFamily="18" charset="0"/>
                </a:rPr>
                <a:t>.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241F854-A5BD-4D36-9328-97F815628434}"/>
                </a:ext>
              </a:extLst>
            </p:cNvPr>
            <p:cNvGrpSpPr/>
            <p:nvPr/>
          </p:nvGrpSpPr>
          <p:grpSpPr>
            <a:xfrm>
              <a:off x="711693" y="15561102"/>
              <a:ext cx="15661920" cy="5455003"/>
              <a:chOff x="671238" y="16847354"/>
              <a:chExt cx="15661920" cy="545500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6844AF9-3DF6-4449-9597-126F033A2E40}"/>
                  </a:ext>
                </a:extLst>
              </p:cNvPr>
              <p:cNvGrpSpPr/>
              <p:nvPr/>
            </p:nvGrpSpPr>
            <p:grpSpPr>
              <a:xfrm>
                <a:off x="671238" y="16892517"/>
                <a:ext cx="6668275" cy="5409840"/>
                <a:chOff x="604665" y="12268567"/>
                <a:chExt cx="6668275" cy="5409840"/>
              </a:xfrm>
            </p:grpSpPr>
            <p:pic>
              <p:nvPicPr>
                <p:cNvPr id="13" name="Picture 12" descr="A picture containing drawing&#10;&#10;Description automatically generated">
                  <a:extLst>
                    <a:ext uri="{FF2B5EF4-FFF2-40B4-BE49-F238E27FC236}">
                      <a16:creationId xmlns:a16="http://schemas.microsoft.com/office/drawing/2014/main" id="{DA9B1922-A691-45D5-AF74-B748CFB9CF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665" y="12268567"/>
                  <a:ext cx="6668275" cy="4661521"/>
                </a:xfrm>
                <a:prstGeom prst="rect">
                  <a:avLst/>
                </a:prstGeom>
                <a:ln w="57150">
                  <a:noFill/>
                  <a:prstDash val="dash"/>
                </a:ln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CB04D27-CBE7-4CAE-9CA4-64440EE2837B}"/>
                    </a:ext>
                  </a:extLst>
                </p:cNvPr>
                <p:cNvSpPr txBox="1"/>
                <p:nvPr/>
              </p:nvSpPr>
              <p:spPr>
                <a:xfrm>
                  <a:off x="1560707" y="17074395"/>
                  <a:ext cx="4756190" cy="6040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3000" b="1" dirty="0">
                      <a:latin typeface="Roboto" pitchFamily="2" charset="0"/>
                      <a:ea typeface="Roboto" pitchFamily="2" charset="0"/>
                      <a:cs typeface="Arial" panose="020B0604020202020204" pitchFamily="34" charset="0"/>
                    </a:rPr>
                    <a:t>TRADITIONAL SCENARIO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60E5F7E-FD16-47C1-B357-20F24B953D6A}"/>
                  </a:ext>
                </a:extLst>
              </p:cNvPr>
              <p:cNvGrpSpPr/>
              <p:nvPr/>
            </p:nvGrpSpPr>
            <p:grpSpPr>
              <a:xfrm>
                <a:off x="8801335" y="16847354"/>
                <a:ext cx="7531823" cy="5394271"/>
                <a:chOff x="8254709" y="12284136"/>
                <a:chExt cx="7531823" cy="5394271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B49588F-0039-4297-9179-562282E9F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254709" y="12284136"/>
                  <a:ext cx="7531823" cy="4630381"/>
                </a:xfrm>
                <a:prstGeom prst="rect">
                  <a:avLst/>
                </a:prstGeom>
                <a:ln w="57150">
                  <a:noFill/>
                  <a:prstDash val="dash"/>
                </a:ln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B93E5FA-D76E-4236-8EA3-62442F024280}"/>
                    </a:ext>
                  </a:extLst>
                </p:cNvPr>
                <p:cNvSpPr txBox="1"/>
                <p:nvPr/>
              </p:nvSpPr>
              <p:spPr>
                <a:xfrm>
                  <a:off x="9642525" y="17074395"/>
                  <a:ext cx="4756190" cy="6040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3000" b="1" dirty="0">
                      <a:latin typeface="Roboto" pitchFamily="2" charset="0"/>
                      <a:ea typeface="Roboto" pitchFamily="2" charset="0"/>
                      <a:cs typeface="Arial" panose="020B0604020202020204" pitchFamily="34" charset="0"/>
                    </a:rPr>
                    <a:t>TRADITIONAL SCENARIO</a:t>
                  </a:r>
                </a:p>
              </p:txBody>
            </p:sp>
          </p:grpSp>
        </p:grpSp>
      </p:grpSp>
      <p:pic>
        <p:nvPicPr>
          <p:cNvPr id="39" name="Picture 38" descr="A person sitting at a desk&#10;&#10;Description automatically generated">
            <a:extLst>
              <a:ext uri="{FF2B5EF4-FFF2-40B4-BE49-F238E27FC236}">
                <a16:creationId xmlns:a16="http://schemas.microsoft.com/office/drawing/2014/main" id="{86103FCE-BC9B-4FAF-9C48-FE580A7E8C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770" y="14896026"/>
            <a:ext cx="4727778" cy="336553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FEF2DD8-A132-4367-BB66-3A34AA186F04}"/>
              </a:ext>
            </a:extLst>
          </p:cNvPr>
          <p:cNvSpPr txBox="1"/>
          <p:nvPr/>
        </p:nvSpPr>
        <p:spPr>
          <a:xfrm>
            <a:off x="17216714" y="19098095"/>
            <a:ext cx="12591674" cy="613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BEFORE THE EXPERIMENT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Player draws out and memorize a card (</a:t>
            </a: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target card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en-US" sz="3600" dirty="0"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EXPERIMENT</a:t>
            </a:r>
            <a:endParaRPr lang="en-US" sz="3600" dirty="0"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  <a:p>
            <a:pPr marL="723900" indent="-723900">
              <a:spcBef>
                <a:spcPts val="1200"/>
              </a:spcBef>
              <a:buFont typeface="+mj-lt"/>
              <a:buAutoNum type="arabicPeriod"/>
            </a:pPr>
            <a:r>
              <a:rPr lang="it-IT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 player shuffles the cards and put </a:t>
            </a:r>
            <a:r>
              <a:rPr lang="it-IT" sz="3600" dirty="0" err="1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them</a:t>
            </a:r>
            <a:r>
              <a:rPr lang="it-IT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</a:t>
            </a:r>
            <a:r>
              <a:rPr lang="it-IT" sz="3600" dirty="0" err="1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covered</a:t>
            </a:r>
            <a:r>
              <a:rPr lang="it-IT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on the table</a:t>
            </a:r>
          </a:p>
          <a:p>
            <a:pPr marL="723900" indent="-723900"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iCub points each card. The player describes it</a:t>
            </a:r>
          </a:p>
          <a:p>
            <a:pPr marL="1181100" lvl="1" indent="-723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Target Card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        “</a:t>
            </a:r>
            <a:r>
              <a:rPr lang="en-US" sz="3600" i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Creative and Deceitful description”</a:t>
            </a:r>
          </a:p>
          <a:p>
            <a:pPr marL="1181100" lvl="1" indent="-723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Other Cards</a:t>
            </a: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         “</a:t>
            </a:r>
            <a:r>
              <a:rPr lang="en-US" sz="3600" i="1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Describe what you see”</a:t>
            </a:r>
            <a:endParaRPr lang="en-US" sz="3600" dirty="0"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CB3BB5-6120-41FC-8AF3-939EDDBB58FA}"/>
              </a:ext>
            </a:extLst>
          </p:cNvPr>
          <p:cNvCxnSpPr>
            <a:cxnSpLocks/>
          </p:cNvCxnSpPr>
          <p:nvPr/>
        </p:nvCxnSpPr>
        <p:spPr>
          <a:xfrm>
            <a:off x="21006637" y="24150636"/>
            <a:ext cx="796925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670C5A-DA16-4700-9903-04185AB8EB0E}"/>
              </a:ext>
            </a:extLst>
          </p:cNvPr>
          <p:cNvCxnSpPr>
            <a:cxnSpLocks/>
          </p:cNvCxnSpPr>
          <p:nvPr/>
        </p:nvCxnSpPr>
        <p:spPr>
          <a:xfrm>
            <a:off x="21006637" y="24861527"/>
            <a:ext cx="796925" cy="0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close up of a map&#10;&#10;Description automatically generated">
            <a:extLst>
              <a:ext uri="{FF2B5EF4-FFF2-40B4-BE49-F238E27FC236}">
                <a16:creationId xmlns:a16="http://schemas.microsoft.com/office/drawing/2014/main" id="{EDF3D3E8-D1B1-4622-A8B2-2C6736613E8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7741" b="5586"/>
          <a:stretch/>
        </p:blipFill>
        <p:spPr>
          <a:xfrm>
            <a:off x="9334496" y="29139884"/>
            <a:ext cx="6589059" cy="58706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2774146-D87E-4B1E-8B1D-720990C4BD5B}"/>
              </a:ext>
            </a:extLst>
          </p:cNvPr>
          <p:cNvSpPr txBox="1"/>
          <p:nvPr/>
        </p:nvSpPr>
        <p:spPr>
          <a:xfrm>
            <a:off x="825919" y="26726014"/>
            <a:ext cx="7672136" cy="336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RANDOM FOREST CLASSIFIER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126 datapoints x 13 features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Normalization per subject</a:t>
            </a:r>
          </a:p>
          <a:p>
            <a:pPr marL="571500" indent="-5715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SMOTE to balance the dataset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F1 = 83.3%, AUCROC = 89.6 (SD=0.7)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34406E-ABF9-483F-AED9-728C7CDAA84D}"/>
              </a:ext>
            </a:extLst>
          </p:cNvPr>
          <p:cNvSpPr txBox="1"/>
          <p:nvPr/>
        </p:nvSpPr>
        <p:spPr>
          <a:xfrm>
            <a:off x="8368530" y="26726014"/>
            <a:ext cx="8119309" cy="203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HEURISTIC FUNCTION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Max Mean Pupil Dilation = Target Card</a:t>
            </a:r>
          </a:p>
          <a:p>
            <a:pPr algn="just">
              <a:lnSpc>
                <a:spcPct val="120000"/>
              </a:lnSpc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Accuracy = 75%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7C7BFD-C253-4E35-99FF-AA95F33AD415}"/>
              </a:ext>
            </a:extLst>
          </p:cNvPr>
          <p:cNvSpPr txBox="1"/>
          <p:nvPr/>
        </p:nvSpPr>
        <p:spPr>
          <a:xfrm>
            <a:off x="17297740" y="32797307"/>
            <a:ext cx="12175657" cy="203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600" b="1" dirty="0"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FUTURE WORKS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Autonomously detect lies in real-time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Enlarge the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A64905-57E9-40CE-8D52-EE51C58032F3}"/>
              </a:ext>
            </a:extLst>
          </p:cNvPr>
          <p:cNvCxnSpPr>
            <a:cxnSpLocks/>
          </p:cNvCxnSpPr>
          <p:nvPr/>
        </p:nvCxnSpPr>
        <p:spPr>
          <a:xfrm flipH="1">
            <a:off x="16894629" y="11470234"/>
            <a:ext cx="1310" cy="23755937"/>
          </a:xfrm>
          <a:prstGeom prst="line">
            <a:avLst/>
          </a:prstGeom>
          <a:ln w="76200">
            <a:solidFill>
              <a:srgbClr val="0091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CACB8B-0479-44C7-9D04-91336918AD8B}"/>
              </a:ext>
            </a:extLst>
          </p:cNvPr>
          <p:cNvCxnSpPr>
            <a:cxnSpLocks/>
          </p:cNvCxnSpPr>
          <p:nvPr/>
        </p:nvCxnSpPr>
        <p:spPr>
          <a:xfrm>
            <a:off x="16895939" y="18610621"/>
            <a:ext cx="12640933" cy="0"/>
          </a:xfrm>
          <a:prstGeom prst="line">
            <a:avLst/>
          </a:prstGeom>
          <a:ln w="76200">
            <a:solidFill>
              <a:srgbClr val="0091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D79740-7DBA-40D9-97CE-1708AE9024F5}"/>
              </a:ext>
            </a:extLst>
          </p:cNvPr>
          <p:cNvCxnSpPr>
            <a:cxnSpLocks/>
          </p:cNvCxnSpPr>
          <p:nvPr/>
        </p:nvCxnSpPr>
        <p:spPr>
          <a:xfrm>
            <a:off x="499844" y="21449071"/>
            <a:ext cx="16380270" cy="32072"/>
          </a:xfrm>
          <a:prstGeom prst="line">
            <a:avLst/>
          </a:prstGeom>
          <a:ln w="76200">
            <a:solidFill>
              <a:srgbClr val="0091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3097E4-7C5B-42B8-83C0-984BF01E854C}"/>
              </a:ext>
            </a:extLst>
          </p:cNvPr>
          <p:cNvCxnSpPr>
            <a:cxnSpLocks/>
          </p:cNvCxnSpPr>
          <p:nvPr/>
        </p:nvCxnSpPr>
        <p:spPr>
          <a:xfrm>
            <a:off x="549898" y="25814669"/>
            <a:ext cx="29074596" cy="0"/>
          </a:xfrm>
          <a:prstGeom prst="line">
            <a:avLst/>
          </a:prstGeom>
          <a:ln w="76200">
            <a:solidFill>
              <a:srgbClr val="0091E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7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3111</TotalTime>
  <Words>690</Words>
  <Application>Microsoft Office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Dario Pasquali</cp:lastModifiedBy>
  <cp:revision>117</cp:revision>
  <dcterms:created xsi:type="dcterms:W3CDTF">2019-04-03T04:48:47Z</dcterms:created>
  <dcterms:modified xsi:type="dcterms:W3CDTF">2020-03-06T13:19:34Z</dcterms:modified>
</cp:coreProperties>
</file>