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55" r:id="rId2"/>
    <p:sldId id="356" r:id="rId3"/>
    <p:sldId id="357" r:id="rId4"/>
    <p:sldId id="358" r:id="rId5"/>
    <p:sldId id="359" r:id="rId6"/>
    <p:sldId id="360" r:id="rId7"/>
    <p:sldId id="361" r:id="rId8"/>
    <p:sldId id="362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93" autoAdjust="0"/>
    <p:restoredTop sz="94622" autoAdjust="0"/>
  </p:normalViewPr>
  <p:slideViewPr>
    <p:cSldViewPr>
      <p:cViewPr>
        <p:scale>
          <a:sx n="100" d="100"/>
          <a:sy n="100" d="100"/>
        </p:scale>
        <p:origin x="-774" y="-2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A23AD-48BD-44C9-BDB5-CBECFF8B01A4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7F454-D6A2-4057-826E-099656FF1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552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003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256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941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070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597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30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67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970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430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457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88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04448" y="6492875"/>
            <a:ext cx="539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4AC16-3C0F-4B5C-83EB-BE1BE080E3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6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421241"/>
              </p:ext>
            </p:extLst>
          </p:nvPr>
        </p:nvGraphicFramePr>
        <p:xfrm>
          <a:off x="2707035" y="5415753"/>
          <a:ext cx="6408712" cy="1442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5616624"/>
              </a:tblGrid>
              <a:tr h="5125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팝업이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오픈될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때 초기 포커스가 없어 스크린리더가 팝업이 열림을 알려주지 않음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297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u="none" dirty="0" smtClean="0">
                          <a:solidFill>
                            <a:schemeClr val="tx1"/>
                          </a:solidFill>
                        </a:rPr>
                        <a:t>팝업이 열릴 때 초기 포커스는 </a:t>
                      </a:r>
                      <a:r>
                        <a:rPr lang="ko-KR" altLang="en-US" sz="900" u="none" dirty="0" err="1" smtClean="0">
                          <a:solidFill>
                            <a:schemeClr val="tx1"/>
                          </a:solidFill>
                        </a:rPr>
                        <a:t>첫번째</a:t>
                      </a:r>
                      <a:r>
                        <a:rPr lang="ko-KR" altLang="en-US" sz="900" u="non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u="none" dirty="0" err="1" smtClean="0">
                          <a:solidFill>
                            <a:schemeClr val="tx1"/>
                          </a:solidFill>
                        </a:rPr>
                        <a:t>포커서블한</a:t>
                      </a:r>
                      <a:r>
                        <a:rPr lang="ko-KR" altLang="en-US" sz="900" u="none" dirty="0" smtClean="0">
                          <a:solidFill>
                            <a:schemeClr val="tx1"/>
                          </a:solidFill>
                        </a:rPr>
                        <a:t> 요소에 있어야 함</a:t>
                      </a:r>
                      <a:r>
                        <a:rPr lang="en-US" altLang="ko-KR" sz="900" u="none" dirty="0" smtClean="0">
                          <a:solidFill>
                            <a:schemeClr val="tx1"/>
                          </a:solidFill>
                        </a:rPr>
                        <a:t>(Date</a:t>
                      </a:r>
                      <a:r>
                        <a:rPr lang="en-US" altLang="ko-KR" sz="900" u="none" baseline="0" dirty="0" smtClean="0">
                          <a:solidFill>
                            <a:schemeClr val="tx1"/>
                          </a:solidFill>
                        </a:rPr>
                        <a:t> of Birth</a:t>
                      </a:r>
                      <a:r>
                        <a:rPr lang="ko-KR" altLang="en-US" sz="900" u="none" baseline="0" dirty="0" smtClean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en-US" altLang="ko-KR" sz="900" u="none" baseline="0" dirty="0" smtClean="0">
                          <a:solidFill>
                            <a:schemeClr val="tx1"/>
                          </a:solidFill>
                        </a:rPr>
                        <a:t>year </a:t>
                      </a:r>
                      <a:r>
                        <a:rPr lang="ko-KR" altLang="en-US" sz="900" u="none" baseline="0" dirty="0" smtClean="0">
                          <a:solidFill>
                            <a:schemeClr val="tx1"/>
                          </a:solidFill>
                        </a:rPr>
                        <a:t>인풋박스에 초기 포커스</a:t>
                      </a:r>
                      <a:r>
                        <a:rPr lang="en-US" altLang="ko-KR" sz="900" u="none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340768"/>
            <a:ext cx="4963251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910258" y="3212976"/>
            <a:ext cx="1654315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386684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Page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Checklist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Doc.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Status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Publisher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Developer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ETC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/>
                        <a:t>전서영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pascal0712 / arcadia1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 &amp; 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lvl="1" algn="l" fontAlgn="ctr"/>
                      <a:r>
                        <a:rPr lang="en-US" altLang="ko-KR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PLUAT-2473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휴면회원 본인인증 입력 값 수정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Audit Date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7/12</a:t>
            </a: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Auditor</a:t>
            </a:r>
            <a:r>
              <a:rPr lang="ko-KR" altLang="en-US" sz="1600" dirty="0" smtClean="0">
                <a:solidFill>
                  <a:schemeClr val="bg1"/>
                </a:solidFill>
              </a:rPr>
              <a:t> 전서영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DEV</a:t>
            </a:r>
          </a:p>
        </p:txBody>
      </p:sp>
      <p:sp>
        <p:nvSpPr>
          <p:cNvPr id="13" name="TextBox 5"/>
          <p:cNvSpPr txBox="1"/>
          <p:nvPr/>
        </p:nvSpPr>
        <p:spPr>
          <a:xfrm>
            <a:off x="-8012" y="3878069"/>
            <a:ext cx="3276362" cy="2069124"/>
          </a:xfrm>
          <a:prstGeom prst="rect">
            <a:avLst/>
          </a:prstGeom>
          <a:solidFill>
            <a:srgbClr val="632523"/>
          </a:solidFill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QA Date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7/19</a:t>
            </a:r>
          </a:p>
          <a:p>
            <a:pPr algn="ctr"/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QA Auditor</a:t>
            </a:r>
            <a:r>
              <a:rPr lang="ko-KR" altLang="en-US" sz="1600" dirty="0" smtClean="0">
                <a:solidFill>
                  <a:schemeClr val="bg1"/>
                </a:solidFill>
              </a:rPr>
              <a:t> 전</a:t>
            </a:r>
            <a:r>
              <a:rPr lang="ko-KR" altLang="en-US" sz="1600" dirty="0">
                <a:solidFill>
                  <a:schemeClr val="bg1"/>
                </a:solidFill>
              </a:rPr>
              <a:t>서</a:t>
            </a:r>
            <a:r>
              <a:rPr lang="ko-KR" altLang="en-US" sz="1600" dirty="0" smtClean="0">
                <a:solidFill>
                  <a:schemeClr val="bg1"/>
                </a:solidFill>
              </a:rPr>
              <a:t>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Fixed (DEV)</a:t>
            </a:r>
          </a:p>
        </p:txBody>
      </p:sp>
    </p:spTree>
    <p:extLst>
      <p:ext uri="{BB962C8B-B14F-4D97-AF65-F5344CB8AC3E}">
        <p14:creationId xmlns:p14="http://schemas.microsoft.com/office/powerpoint/2010/main" val="23211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19" y="1124744"/>
            <a:ext cx="5465415" cy="1594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825" y="2276872"/>
            <a:ext cx="4419600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23528" y="1628800"/>
            <a:ext cx="5112568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932040" y="2636912"/>
            <a:ext cx="4104456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256311" y="4058766"/>
            <a:ext cx="3308627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007703"/>
              </p:ext>
            </p:extLst>
          </p:nvPr>
        </p:nvGraphicFramePr>
        <p:xfrm>
          <a:off x="2707035" y="5415753"/>
          <a:ext cx="6408712" cy="1442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5616624"/>
              </a:tblGrid>
              <a:tr h="5125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Date of Birth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에 </a:t>
                      </a:r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</a:rPr>
                        <a:t>fieldset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role=“group”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을 동시에 사용함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297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u="none" dirty="0" err="1" smtClean="0">
                          <a:solidFill>
                            <a:schemeClr val="tx1"/>
                          </a:solidFill>
                        </a:rPr>
                        <a:t>Fieldset</a:t>
                      </a:r>
                      <a:r>
                        <a:rPr lang="ko-KR" altLang="en-US" sz="900" u="none" dirty="0" smtClean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900" u="none" dirty="0" smtClean="0">
                          <a:solidFill>
                            <a:schemeClr val="tx1"/>
                          </a:solidFill>
                        </a:rPr>
                        <a:t>legend </a:t>
                      </a:r>
                      <a:r>
                        <a:rPr lang="ko-KR" altLang="en-US" sz="900" u="none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9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736979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Page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Checklist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Doc.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Status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Publisher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Developer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ETC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/>
                        <a:t>전서영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pascal0712 / arcadia1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 &amp; 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lvl="1" algn="l" fontAlgn="ctr"/>
                      <a:r>
                        <a:rPr lang="en-US" altLang="ko-KR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PLUAT-2473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휴면회원 본인인증 입력 값 수정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5" name="TextBox 5"/>
          <p:cNvSpPr txBox="1"/>
          <p:nvPr/>
        </p:nvSpPr>
        <p:spPr>
          <a:xfrm>
            <a:off x="-8012" y="3878069"/>
            <a:ext cx="3276362" cy="2069124"/>
          </a:xfrm>
          <a:prstGeom prst="rect">
            <a:avLst/>
          </a:prstGeom>
          <a:solidFill>
            <a:srgbClr val="632523"/>
          </a:solidFill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QA Date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7/19</a:t>
            </a:r>
          </a:p>
          <a:p>
            <a:pPr algn="ctr"/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QA Auditor</a:t>
            </a:r>
            <a:r>
              <a:rPr lang="ko-KR" altLang="en-US" sz="1600" dirty="0" smtClean="0">
                <a:solidFill>
                  <a:schemeClr val="bg1"/>
                </a:solidFill>
              </a:rPr>
              <a:t> 전</a:t>
            </a:r>
            <a:r>
              <a:rPr lang="ko-KR" altLang="en-US" sz="1600" dirty="0">
                <a:solidFill>
                  <a:schemeClr val="bg1"/>
                </a:solidFill>
              </a:rPr>
              <a:t>서</a:t>
            </a:r>
            <a:r>
              <a:rPr lang="ko-KR" altLang="en-US" sz="1600" dirty="0" smtClean="0">
                <a:solidFill>
                  <a:schemeClr val="bg1"/>
                </a:solidFill>
              </a:rPr>
              <a:t>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Fixed (DEV)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Audit Date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7/12</a:t>
            </a: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Auditor</a:t>
            </a:r>
            <a:r>
              <a:rPr lang="ko-KR" altLang="en-US" sz="1600" dirty="0" smtClean="0">
                <a:solidFill>
                  <a:schemeClr val="bg1"/>
                </a:solidFill>
              </a:rPr>
              <a:t> 전서영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DEV</a:t>
            </a:r>
          </a:p>
        </p:txBody>
      </p:sp>
    </p:spTree>
    <p:extLst>
      <p:ext uri="{BB962C8B-B14F-4D97-AF65-F5344CB8AC3E}">
        <p14:creationId xmlns:p14="http://schemas.microsoft.com/office/powerpoint/2010/main" val="1348990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804991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406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095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Page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Checklist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Doc.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Status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Publisher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Developer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ETC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/>
                        <a:t>전서영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pascal0712 / arcadia1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 &amp; 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lvl="1" algn="l" fontAlgn="ctr"/>
                      <a:r>
                        <a:rPr lang="en-US" altLang="ko-KR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PLUAT-2473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휴면회원 본인인증 입력 값 수정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01787"/>
            <a:ext cx="4134672" cy="2726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918" y="908720"/>
            <a:ext cx="3962400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804" y="3212976"/>
            <a:ext cx="386715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9954" y="3230091"/>
            <a:ext cx="388620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107504" y="2546598"/>
            <a:ext cx="4248472" cy="6663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172804" y="1992858"/>
            <a:ext cx="3635514" cy="5309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178087" y="4333220"/>
            <a:ext cx="3635514" cy="5309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306217" y="4080527"/>
            <a:ext cx="3635514" cy="5309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721395"/>
              </p:ext>
            </p:extLst>
          </p:nvPr>
        </p:nvGraphicFramePr>
        <p:xfrm>
          <a:off x="2627784" y="5415753"/>
          <a:ext cx="6408712" cy="1442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5616624"/>
              </a:tblGrid>
              <a:tr h="5125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불필요한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플레이스홀더가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연결되어 있음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타이틀에 스크린리더가 제대로 읽지 못하는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컨텐츠가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들어가 있음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3.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인풋요소에 연결된 에러메시지가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role=“alert”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으로 처리되어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라벨값을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읽지 않음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297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900" u="none" dirty="0" smtClean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en-US" sz="900" u="none" dirty="0" smtClean="0">
                          <a:solidFill>
                            <a:schemeClr val="tx1"/>
                          </a:solidFill>
                        </a:rPr>
                        <a:t>각 인풋에 </a:t>
                      </a:r>
                      <a:r>
                        <a:rPr lang="ko-KR" altLang="en-US" sz="900" u="none" dirty="0" err="1" smtClean="0">
                          <a:solidFill>
                            <a:schemeClr val="tx1"/>
                          </a:solidFill>
                        </a:rPr>
                        <a:t>플레이스홀더</a:t>
                      </a:r>
                      <a:r>
                        <a:rPr lang="ko-KR" altLang="en-US" sz="900" u="none" dirty="0" smtClean="0">
                          <a:solidFill>
                            <a:schemeClr val="tx1"/>
                          </a:solidFill>
                        </a:rPr>
                        <a:t> 연결 삭제</a:t>
                      </a:r>
                      <a:r>
                        <a:rPr lang="en-US" altLang="ko-KR" sz="900" u="none" dirty="0" smtClean="0">
                          <a:solidFill>
                            <a:schemeClr val="tx1"/>
                          </a:solidFill>
                        </a:rPr>
                        <a:t>(aria-</a:t>
                      </a:r>
                      <a:r>
                        <a:rPr lang="en-US" altLang="ko-KR" sz="900" u="none" dirty="0" err="1" smtClean="0">
                          <a:solidFill>
                            <a:schemeClr val="tx1"/>
                          </a:solidFill>
                        </a:rPr>
                        <a:t>describedby</a:t>
                      </a:r>
                      <a:r>
                        <a:rPr lang="en-US" altLang="ko-KR" sz="900" u="non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u="none" baseline="0" dirty="0" smtClean="0">
                          <a:solidFill>
                            <a:schemeClr val="tx1"/>
                          </a:solidFill>
                        </a:rPr>
                        <a:t>속성 삭제</a:t>
                      </a:r>
                      <a:r>
                        <a:rPr lang="en-US" altLang="ko-KR" sz="900" u="none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u="none" baseline="0" dirty="0" smtClean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900" u="none" baseline="0" dirty="0" smtClean="0">
                          <a:solidFill>
                            <a:schemeClr val="tx1"/>
                          </a:solidFill>
                        </a:rPr>
                        <a:t>각 인풋의 타이틀 값 변경 </a:t>
                      </a:r>
                      <a:r>
                        <a:rPr lang="en-US" altLang="ko-KR" sz="900" u="none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900" u="none" baseline="0" dirty="0" err="1" smtClean="0">
                          <a:solidFill>
                            <a:schemeClr val="tx1"/>
                          </a:solidFill>
                        </a:rPr>
                        <a:t>첫번째</a:t>
                      </a:r>
                      <a:r>
                        <a:rPr lang="ko-KR" altLang="en-US" sz="900" u="none" baseline="0" dirty="0" smtClean="0">
                          <a:solidFill>
                            <a:schemeClr val="tx1"/>
                          </a:solidFill>
                        </a:rPr>
                        <a:t> 인풋</a:t>
                      </a:r>
                      <a:r>
                        <a:rPr lang="en-US" altLang="ko-KR" sz="900" u="none" baseline="0" dirty="0" smtClean="0">
                          <a:solidFill>
                            <a:schemeClr val="tx1"/>
                          </a:solidFill>
                        </a:rPr>
                        <a:t> – 4 digit year, Required / </a:t>
                      </a:r>
                      <a:r>
                        <a:rPr lang="ko-KR" altLang="en-US" sz="900" u="none" baseline="0" dirty="0" err="1" smtClean="0">
                          <a:solidFill>
                            <a:schemeClr val="tx1"/>
                          </a:solidFill>
                        </a:rPr>
                        <a:t>두번째</a:t>
                      </a:r>
                      <a:r>
                        <a:rPr lang="ko-KR" altLang="en-US" sz="900" u="none" baseline="0" dirty="0" smtClean="0">
                          <a:solidFill>
                            <a:schemeClr val="tx1"/>
                          </a:solidFill>
                        </a:rPr>
                        <a:t> 인풋 </a:t>
                      </a:r>
                      <a:r>
                        <a:rPr lang="en-US" altLang="ko-KR" sz="900" u="none" baseline="0" dirty="0" smtClean="0">
                          <a:solidFill>
                            <a:schemeClr val="tx1"/>
                          </a:solidFill>
                        </a:rPr>
                        <a:t>– 2 digit month, Required / </a:t>
                      </a:r>
                      <a:r>
                        <a:rPr lang="ko-KR" altLang="en-US" sz="900" u="none" baseline="0" dirty="0" err="1" smtClean="0">
                          <a:solidFill>
                            <a:schemeClr val="tx1"/>
                          </a:solidFill>
                        </a:rPr>
                        <a:t>세번째</a:t>
                      </a:r>
                      <a:r>
                        <a:rPr lang="ko-KR" altLang="en-US" sz="900" u="none" baseline="0" dirty="0" smtClean="0">
                          <a:solidFill>
                            <a:schemeClr val="tx1"/>
                          </a:solidFill>
                        </a:rPr>
                        <a:t> 인풋 </a:t>
                      </a:r>
                      <a:r>
                        <a:rPr lang="en-US" altLang="ko-KR" sz="900" u="none" baseline="0" dirty="0" smtClean="0">
                          <a:solidFill>
                            <a:schemeClr val="tx1"/>
                          </a:solidFill>
                        </a:rPr>
                        <a:t>– 2 digit day, Required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u="none" baseline="0" dirty="0" smtClean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900" u="none" baseline="0" dirty="0" smtClean="0">
                          <a:solidFill>
                            <a:schemeClr val="tx1"/>
                          </a:solidFill>
                        </a:rPr>
                        <a:t>인풋요소에 연결된 에러메시지의 </a:t>
                      </a:r>
                      <a:r>
                        <a:rPr lang="en-US" altLang="ko-KR" sz="900" u="none" baseline="0" dirty="0" smtClean="0">
                          <a:solidFill>
                            <a:schemeClr val="tx1"/>
                          </a:solidFill>
                        </a:rPr>
                        <a:t>role=“alert” </a:t>
                      </a:r>
                      <a:r>
                        <a:rPr lang="ko-KR" altLang="en-US" sz="900" u="none" baseline="0" dirty="0" smtClean="0">
                          <a:solidFill>
                            <a:schemeClr val="tx1"/>
                          </a:solidFill>
                        </a:rPr>
                        <a:t>속성 삭제</a:t>
                      </a:r>
                      <a:endParaRPr lang="en-US" altLang="ko-KR" sz="900" u="none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7236296" y="5013176"/>
            <a:ext cx="1043226" cy="1355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1102592" y="4945405"/>
            <a:ext cx="1043226" cy="1355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120815" y="2828553"/>
            <a:ext cx="1043226" cy="1355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5"/>
          <p:cNvSpPr txBox="1"/>
          <p:nvPr/>
        </p:nvSpPr>
        <p:spPr>
          <a:xfrm>
            <a:off x="-8012" y="3878069"/>
            <a:ext cx="3276362" cy="2069124"/>
          </a:xfrm>
          <a:prstGeom prst="rect">
            <a:avLst/>
          </a:prstGeom>
          <a:solidFill>
            <a:srgbClr val="632523"/>
          </a:solidFill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QA Date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7/19</a:t>
            </a:r>
          </a:p>
          <a:p>
            <a:pPr algn="ctr"/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QA Auditor</a:t>
            </a:r>
            <a:r>
              <a:rPr lang="ko-KR" altLang="en-US" sz="1600" dirty="0" smtClean="0">
                <a:solidFill>
                  <a:schemeClr val="bg1"/>
                </a:solidFill>
              </a:rPr>
              <a:t> 전</a:t>
            </a:r>
            <a:r>
              <a:rPr lang="ko-KR" altLang="en-US" sz="1600" dirty="0">
                <a:solidFill>
                  <a:schemeClr val="bg1"/>
                </a:solidFill>
              </a:rPr>
              <a:t>서</a:t>
            </a:r>
            <a:r>
              <a:rPr lang="ko-KR" altLang="en-US" sz="1600" dirty="0" smtClean="0">
                <a:solidFill>
                  <a:schemeClr val="bg1"/>
                </a:solidFill>
              </a:rPr>
              <a:t>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Fixed (DEV)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Audit Date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7/12</a:t>
            </a: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Auditor</a:t>
            </a:r>
            <a:r>
              <a:rPr lang="ko-KR" altLang="en-US" sz="1600" dirty="0" smtClean="0">
                <a:solidFill>
                  <a:schemeClr val="bg1"/>
                </a:solidFill>
              </a:rPr>
              <a:t> 전서영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DEV</a:t>
            </a:r>
          </a:p>
        </p:txBody>
      </p:sp>
    </p:spTree>
    <p:extLst>
      <p:ext uri="{BB962C8B-B14F-4D97-AF65-F5344CB8AC3E}">
        <p14:creationId xmlns:p14="http://schemas.microsoft.com/office/powerpoint/2010/main" val="1825911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678262"/>
              </p:ext>
            </p:extLst>
          </p:nvPr>
        </p:nvGraphicFramePr>
        <p:xfrm>
          <a:off x="2707035" y="5415753"/>
          <a:ext cx="6408712" cy="1442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5616624"/>
              </a:tblGrid>
              <a:tr h="5125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인풋박스를 탭으로 이동만해도 에러체크를 해 오류가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발생하며 스크린리더에서 오류 메시지를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alert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으로 읽어줌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인풋박스에 키보드 입력 시에 오류체크를 계속해서 스크린리더로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얼럿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메시지를 계속 읽어줌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297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900" u="none" dirty="0" smtClean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en-US" sz="900" u="none" dirty="0" smtClean="0">
                          <a:solidFill>
                            <a:schemeClr val="tx1"/>
                          </a:solidFill>
                        </a:rPr>
                        <a:t>인풋에 </a:t>
                      </a:r>
                      <a:r>
                        <a:rPr lang="ko-KR" altLang="en-US" sz="900" u="none" dirty="0" err="1" smtClean="0">
                          <a:solidFill>
                            <a:schemeClr val="tx1"/>
                          </a:solidFill>
                        </a:rPr>
                        <a:t>첫번째</a:t>
                      </a:r>
                      <a:r>
                        <a:rPr lang="ko-KR" altLang="en-US" sz="900" u="none" dirty="0" smtClean="0">
                          <a:solidFill>
                            <a:schemeClr val="tx1"/>
                          </a:solidFill>
                        </a:rPr>
                        <a:t> 오류 체크는 </a:t>
                      </a:r>
                      <a:r>
                        <a:rPr lang="en-US" altLang="ko-KR" sz="900" u="none" dirty="0" smtClean="0">
                          <a:solidFill>
                            <a:schemeClr val="tx1"/>
                          </a:solidFill>
                        </a:rPr>
                        <a:t>submit </a:t>
                      </a:r>
                      <a:r>
                        <a:rPr lang="ko-KR" altLang="en-US" sz="900" u="none" dirty="0" smtClean="0">
                          <a:solidFill>
                            <a:schemeClr val="tx1"/>
                          </a:solidFill>
                        </a:rPr>
                        <a:t>버튼을 눌렀을 때 발생하도록 수정</a:t>
                      </a:r>
                      <a:r>
                        <a:rPr lang="en-US" altLang="ko-KR" sz="900" u="none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chemeClr val="tx1"/>
                          </a:solidFill>
                        </a:rPr>
                        <a:t>첫 번째 오류 메시지는 </a:t>
                      </a:r>
                      <a:r>
                        <a:rPr lang="en-US" altLang="ko-KR" sz="900" u="none" dirty="0" smtClean="0">
                          <a:solidFill>
                            <a:schemeClr val="tx1"/>
                          </a:solidFill>
                        </a:rPr>
                        <a:t>role=“alert”</a:t>
                      </a:r>
                      <a:r>
                        <a:rPr lang="ko-KR" altLang="en-US" sz="900" u="none" dirty="0" smtClean="0">
                          <a:solidFill>
                            <a:schemeClr val="tx1"/>
                          </a:solidFill>
                        </a:rPr>
                        <a:t>이 아닌 </a:t>
                      </a:r>
                      <a:r>
                        <a:rPr lang="en-US" altLang="ko-KR" sz="900" u="none" dirty="0" smtClean="0">
                          <a:solidFill>
                            <a:schemeClr val="tx1"/>
                          </a:solidFill>
                        </a:rPr>
                        <a:t>aria-</a:t>
                      </a:r>
                      <a:r>
                        <a:rPr lang="en-US" altLang="ko-KR" sz="900" u="none" dirty="0" err="1" smtClean="0">
                          <a:solidFill>
                            <a:schemeClr val="tx1"/>
                          </a:solidFill>
                        </a:rPr>
                        <a:t>descirbedby</a:t>
                      </a:r>
                      <a:r>
                        <a:rPr lang="en-US" altLang="ko-KR" sz="900" u="non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u="none" baseline="0" dirty="0" smtClean="0">
                          <a:solidFill>
                            <a:schemeClr val="tx1"/>
                          </a:solidFill>
                        </a:rPr>
                        <a:t>속성으로 연결</a:t>
                      </a:r>
                      <a:endParaRPr lang="en-US" altLang="ko-KR" sz="900" u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u="none" baseline="0" dirty="0" smtClean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900" u="none" baseline="0" dirty="0" smtClean="0">
                          <a:solidFill>
                            <a:schemeClr val="tx1"/>
                          </a:solidFill>
                        </a:rPr>
                        <a:t>키보드에 값을 입력할 때마다 발생하는 에러메시지는 하단 에러문구가 변경될 때와 인풋에서 포커스가 나갈 때만 체크하고</a:t>
                      </a:r>
                      <a:r>
                        <a:rPr lang="en-US" altLang="ko-KR" sz="900" u="none" baseline="0" dirty="0" smtClean="0">
                          <a:solidFill>
                            <a:schemeClr val="tx1"/>
                          </a:solidFill>
                        </a:rPr>
                        <a:t>, aria-live=“assertive” </a:t>
                      </a:r>
                      <a:r>
                        <a:rPr lang="ko-KR" altLang="en-US" sz="900" u="none" baseline="0" dirty="0" smtClean="0">
                          <a:solidFill>
                            <a:schemeClr val="tx1"/>
                          </a:solidFill>
                        </a:rPr>
                        <a:t>속성과 함께 에러메시지를 추가해서 스크린리더에서 읽어줄 수 있도록 수정</a:t>
                      </a:r>
                      <a:r>
                        <a:rPr lang="en-US" altLang="ko-KR" sz="900" u="none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u="none" baseline="0" dirty="0" smtClean="0">
                          <a:solidFill>
                            <a:schemeClr val="tx1"/>
                          </a:solidFill>
                        </a:rPr>
                        <a:t>회원가입의 </a:t>
                      </a:r>
                      <a:r>
                        <a:rPr lang="en-US" altLang="ko-KR" sz="900" u="none" baseline="0" dirty="0" smtClean="0">
                          <a:solidFill>
                            <a:schemeClr val="tx1"/>
                          </a:solidFill>
                        </a:rPr>
                        <a:t>ID </a:t>
                      </a:r>
                      <a:r>
                        <a:rPr lang="ko-KR" altLang="en-US" sz="900" u="none" baseline="0" dirty="0" smtClean="0">
                          <a:solidFill>
                            <a:schemeClr val="tx1"/>
                          </a:solidFill>
                        </a:rPr>
                        <a:t>입력부분 에러메시지 구성 참조</a:t>
                      </a:r>
                      <a:r>
                        <a:rPr lang="en-US" altLang="ko-KR" sz="900" u="none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indent="0" latinLnBrk="1">
                        <a:buNone/>
                      </a:pPr>
                      <a:endParaRPr lang="ko-KR" altLang="en-US" sz="9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7" y="1402086"/>
            <a:ext cx="5846787" cy="2809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79512" y="2204864"/>
            <a:ext cx="547260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736979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Page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Checklist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Doc.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Status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Publisher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Developer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ETC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/>
                        <a:t>전서영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pascal0712 / arcadia1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 &amp; 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lvl="1" algn="l" fontAlgn="ctr"/>
                      <a:r>
                        <a:rPr lang="en-US" altLang="ko-KR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PLUAT-2473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휴면회원 본인인증 입력 값 수정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2" name="TextBox 5"/>
          <p:cNvSpPr txBox="1"/>
          <p:nvPr/>
        </p:nvSpPr>
        <p:spPr>
          <a:xfrm>
            <a:off x="-8012" y="3878069"/>
            <a:ext cx="3276362" cy="2069124"/>
          </a:xfrm>
          <a:prstGeom prst="rect">
            <a:avLst/>
          </a:prstGeom>
          <a:solidFill>
            <a:srgbClr val="632523"/>
          </a:solidFill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QA Date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7/19</a:t>
            </a:r>
          </a:p>
          <a:p>
            <a:pPr algn="ctr"/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QA Auditor</a:t>
            </a:r>
            <a:r>
              <a:rPr lang="ko-KR" altLang="en-US" sz="1600" dirty="0" smtClean="0">
                <a:solidFill>
                  <a:schemeClr val="bg1"/>
                </a:solidFill>
              </a:rPr>
              <a:t> 전</a:t>
            </a:r>
            <a:r>
              <a:rPr lang="ko-KR" altLang="en-US" sz="1600" dirty="0">
                <a:solidFill>
                  <a:schemeClr val="bg1"/>
                </a:solidFill>
              </a:rPr>
              <a:t>서</a:t>
            </a:r>
            <a:r>
              <a:rPr lang="ko-KR" altLang="en-US" sz="1600" dirty="0" smtClean="0">
                <a:solidFill>
                  <a:schemeClr val="bg1"/>
                </a:solidFill>
              </a:rPr>
              <a:t>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Fixed (DEV)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Audit Date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7/12</a:t>
            </a: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Auditor</a:t>
            </a:r>
            <a:r>
              <a:rPr lang="ko-KR" altLang="en-US" sz="1600" dirty="0" smtClean="0">
                <a:solidFill>
                  <a:schemeClr val="bg1"/>
                </a:solidFill>
              </a:rPr>
              <a:t> 전서영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DEV</a:t>
            </a:r>
          </a:p>
        </p:txBody>
      </p:sp>
    </p:spTree>
    <p:extLst>
      <p:ext uri="{BB962C8B-B14F-4D97-AF65-F5344CB8AC3E}">
        <p14:creationId xmlns:p14="http://schemas.microsoft.com/office/powerpoint/2010/main" val="3631136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385187"/>
              </p:ext>
            </p:extLst>
          </p:nvPr>
        </p:nvGraphicFramePr>
        <p:xfrm>
          <a:off x="2707035" y="5415753"/>
          <a:ext cx="6408712" cy="1442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5616624"/>
              </a:tblGrid>
              <a:tr h="5125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버튼 태그에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role=“button”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속성 삽입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297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u="none" dirty="0" smtClean="0">
                          <a:solidFill>
                            <a:schemeClr val="tx1"/>
                          </a:solidFill>
                        </a:rPr>
                        <a:t>Role=“button”</a:t>
                      </a:r>
                      <a:r>
                        <a:rPr lang="ko-KR" altLang="en-US" sz="900" u="none" dirty="0" smtClean="0">
                          <a:solidFill>
                            <a:schemeClr val="tx1"/>
                          </a:solidFill>
                        </a:rPr>
                        <a:t> 속성 삭제</a:t>
                      </a:r>
                      <a:endParaRPr lang="ko-KR" altLang="en-US" sz="9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6" y="1335410"/>
            <a:ext cx="57150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452092"/>
            <a:ext cx="41148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123729" y="2639168"/>
            <a:ext cx="1512168" cy="6458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20272" y="2708920"/>
            <a:ext cx="936104" cy="3229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736979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Page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Checklist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Doc.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Status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Publisher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Developer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ETC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/>
                        <a:t>전서영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pascal0712 / arcadia1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 &amp; 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lvl="1" algn="l" fontAlgn="ctr"/>
                      <a:r>
                        <a:rPr lang="en-US" altLang="ko-KR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PLUAT-2473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휴면회원 본인인증 입력 값 수정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3" name="TextBox 5"/>
          <p:cNvSpPr txBox="1"/>
          <p:nvPr/>
        </p:nvSpPr>
        <p:spPr>
          <a:xfrm>
            <a:off x="-8012" y="3878069"/>
            <a:ext cx="3276362" cy="2069124"/>
          </a:xfrm>
          <a:prstGeom prst="rect">
            <a:avLst/>
          </a:prstGeom>
          <a:solidFill>
            <a:srgbClr val="632523"/>
          </a:solidFill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QA Date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7/19</a:t>
            </a:r>
          </a:p>
          <a:p>
            <a:pPr algn="ctr"/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QA Auditor</a:t>
            </a:r>
            <a:r>
              <a:rPr lang="ko-KR" altLang="en-US" sz="1600" dirty="0" smtClean="0">
                <a:solidFill>
                  <a:schemeClr val="bg1"/>
                </a:solidFill>
              </a:rPr>
              <a:t> 전</a:t>
            </a:r>
            <a:r>
              <a:rPr lang="ko-KR" altLang="en-US" sz="1600" dirty="0">
                <a:solidFill>
                  <a:schemeClr val="bg1"/>
                </a:solidFill>
              </a:rPr>
              <a:t>서</a:t>
            </a:r>
            <a:r>
              <a:rPr lang="ko-KR" altLang="en-US" sz="1600" dirty="0" smtClean="0">
                <a:solidFill>
                  <a:schemeClr val="bg1"/>
                </a:solidFill>
              </a:rPr>
              <a:t>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Fixed (DEV)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Audit Date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7/12</a:t>
            </a: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Auditor</a:t>
            </a:r>
            <a:r>
              <a:rPr lang="ko-KR" altLang="en-US" sz="1600" dirty="0" smtClean="0">
                <a:solidFill>
                  <a:schemeClr val="bg1"/>
                </a:solidFill>
              </a:rPr>
              <a:t> 전서영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DEV</a:t>
            </a:r>
          </a:p>
        </p:txBody>
      </p:sp>
    </p:spTree>
    <p:extLst>
      <p:ext uri="{BB962C8B-B14F-4D97-AF65-F5344CB8AC3E}">
        <p14:creationId xmlns:p14="http://schemas.microsoft.com/office/powerpoint/2010/main" val="1273726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936445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Page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Checklist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Doc.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Status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Publisher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Developer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ETC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/>
                        <a:t>전서영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pascal0712 / arcadia1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 &amp; 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lvl="1" algn="l" fontAlgn="ctr"/>
                      <a:r>
                        <a:rPr lang="en-US" altLang="ko-KR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PLUAT-2473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휴면회원 본인인증 입력 값 수정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135605"/>
              </p:ext>
            </p:extLst>
          </p:nvPr>
        </p:nvGraphicFramePr>
        <p:xfrm>
          <a:off x="2707035" y="5415753"/>
          <a:ext cx="6408712" cy="1442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5616624"/>
              </a:tblGrid>
              <a:tr h="5125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동적으로 입력된 에러 메시지와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role=“alert”,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aria-live=“assertive”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속성이 같이 들어와서 스크린리더에서 해당 정보를 읽어주지 않음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297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u="none" dirty="0" smtClean="0">
                          <a:solidFill>
                            <a:schemeClr val="tx1"/>
                          </a:solidFill>
                        </a:rPr>
                        <a:t>동적으로 입력된 에러메시지를 읽어주기 위한</a:t>
                      </a:r>
                      <a:r>
                        <a:rPr lang="ko-KR" altLang="en-US" sz="900" u="non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u="none" baseline="0" dirty="0" smtClean="0">
                          <a:solidFill>
                            <a:schemeClr val="tx1"/>
                          </a:solidFill>
                        </a:rPr>
                        <a:t>div</a:t>
                      </a:r>
                      <a:r>
                        <a:rPr lang="ko-KR" altLang="en-US" sz="900" u="none" baseline="0" dirty="0" smtClean="0">
                          <a:solidFill>
                            <a:schemeClr val="tx1"/>
                          </a:solidFill>
                        </a:rPr>
                        <a:t>는 페이지가 </a:t>
                      </a:r>
                      <a:r>
                        <a:rPr lang="ko-KR" altLang="en-US" sz="900" u="none" baseline="0" dirty="0" err="1" smtClean="0">
                          <a:solidFill>
                            <a:schemeClr val="tx1"/>
                          </a:solidFill>
                        </a:rPr>
                        <a:t>로드될</a:t>
                      </a:r>
                      <a:r>
                        <a:rPr lang="ko-KR" altLang="en-US" sz="900" u="none" baseline="0" dirty="0" smtClean="0">
                          <a:solidFill>
                            <a:schemeClr val="tx1"/>
                          </a:solidFill>
                        </a:rPr>
                        <a:t> 때 부터 존재하고 해당 에러가 발생했을 때 </a:t>
                      </a:r>
                      <a:r>
                        <a:rPr lang="en-US" altLang="ko-KR" sz="900" u="none" baseline="0" dirty="0" smtClean="0">
                          <a:solidFill>
                            <a:schemeClr val="tx1"/>
                          </a:solidFill>
                        </a:rPr>
                        <a:t>aria-live=“assertive”, role=“alert” </a:t>
                      </a:r>
                      <a:r>
                        <a:rPr lang="ko-KR" altLang="en-US" sz="900" u="none" baseline="0" dirty="0" err="1" smtClean="0">
                          <a:solidFill>
                            <a:schemeClr val="tx1"/>
                          </a:solidFill>
                        </a:rPr>
                        <a:t>속성와</a:t>
                      </a:r>
                      <a:r>
                        <a:rPr lang="ko-KR" altLang="en-US" sz="900" u="none" baseline="0" dirty="0" smtClean="0">
                          <a:solidFill>
                            <a:schemeClr val="tx1"/>
                          </a:solidFill>
                        </a:rPr>
                        <a:t> 문구를 동적으로 업데이트해주는 형식으로 수정</a:t>
                      </a:r>
                      <a:endParaRPr lang="en-US" altLang="ko-KR" sz="900" u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900" u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900" b="1" u="none" baseline="0" dirty="0" smtClean="0">
                          <a:solidFill>
                            <a:schemeClr val="tx1"/>
                          </a:solidFill>
                        </a:rPr>
                        <a:t>- &lt;p aria-live=“assertive”, role=“alert”&gt;&lt;/p&gt;</a:t>
                      </a:r>
                      <a:r>
                        <a:rPr lang="ko-KR" altLang="en-US" sz="900" b="1" u="none" baseline="0" dirty="0" smtClean="0">
                          <a:solidFill>
                            <a:schemeClr val="tx1"/>
                          </a:solidFill>
                        </a:rPr>
                        <a:t>가 처음부터 존재</a:t>
                      </a:r>
                      <a:endParaRPr lang="ko-KR" altLang="en-US" sz="900" b="1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7" y="1196752"/>
            <a:ext cx="5088607" cy="327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5" y="2492896"/>
            <a:ext cx="427672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79512" y="2708920"/>
            <a:ext cx="3308627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148064" y="2819796"/>
            <a:ext cx="3456384" cy="5371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-20513" y="6821"/>
            <a:ext cx="1712193" cy="829891"/>
          </a:xfrm>
          <a:prstGeom prst="rect">
            <a:avLst/>
          </a:prstGeom>
          <a:solidFill>
            <a:srgbClr val="7A000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7/19 </a:t>
            </a: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Partially Fixed</a:t>
            </a: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(DEV) </a:t>
            </a:r>
          </a:p>
        </p:txBody>
      </p:sp>
      <p:sp>
        <p:nvSpPr>
          <p:cNvPr id="15" name="TextBox 5"/>
          <p:cNvSpPr txBox="1"/>
          <p:nvPr/>
        </p:nvSpPr>
        <p:spPr>
          <a:xfrm>
            <a:off x="-8012" y="3878069"/>
            <a:ext cx="3276362" cy="2069124"/>
          </a:xfrm>
          <a:prstGeom prst="rect">
            <a:avLst/>
          </a:prstGeom>
          <a:solidFill>
            <a:srgbClr val="632523"/>
          </a:solidFill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QA Date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7/19</a:t>
            </a:r>
          </a:p>
          <a:p>
            <a:pPr algn="ctr"/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QA Auditor</a:t>
            </a:r>
            <a:r>
              <a:rPr lang="ko-KR" altLang="en-US" sz="1600" dirty="0" smtClean="0">
                <a:solidFill>
                  <a:schemeClr val="bg1"/>
                </a:solidFill>
              </a:rPr>
              <a:t> 전</a:t>
            </a:r>
            <a:r>
              <a:rPr lang="ko-KR" altLang="en-US" sz="1600" dirty="0">
                <a:solidFill>
                  <a:schemeClr val="bg1"/>
                </a:solidFill>
              </a:rPr>
              <a:t>서</a:t>
            </a:r>
            <a:r>
              <a:rPr lang="ko-KR" altLang="en-US" sz="1600" dirty="0" smtClean="0">
                <a:solidFill>
                  <a:schemeClr val="bg1"/>
                </a:solidFill>
              </a:rPr>
              <a:t>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Fixed (DEV)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Audit Date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7/12</a:t>
            </a: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Auditor</a:t>
            </a:r>
            <a:r>
              <a:rPr lang="ko-KR" altLang="en-US" sz="1600" dirty="0" smtClean="0">
                <a:solidFill>
                  <a:schemeClr val="bg1"/>
                </a:solidFill>
              </a:rPr>
              <a:t> 전서영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DEV</a:t>
            </a:r>
          </a:p>
        </p:txBody>
      </p:sp>
    </p:spTree>
    <p:extLst>
      <p:ext uri="{BB962C8B-B14F-4D97-AF65-F5344CB8AC3E}">
        <p14:creationId xmlns:p14="http://schemas.microsoft.com/office/powerpoint/2010/main" val="704180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693" y="1413729"/>
            <a:ext cx="4429125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8180"/>
            <a:ext cx="461010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28156"/>
              </p:ext>
            </p:extLst>
          </p:nvPr>
        </p:nvGraphicFramePr>
        <p:xfrm>
          <a:off x="2707035" y="5415753"/>
          <a:ext cx="6408712" cy="1442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5616624"/>
              </a:tblGrid>
              <a:tr h="5125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팝업의 타이틀이 없음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297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u="none" dirty="0" smtClean="0">
                          <a:solidFill>
                            <a:schemeClr val="tx1"/>
                          </a:solidFill>
                        </a:rPr>
                        <a:t>팝업의 타이틀로 연결된 아이디가 없는 아이디임</a:t>
                      </a:r>
                      <a:endParaRPr lang="en-US" altLang="ko-KR" sz="900" u="none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900" u="none" dirty="0" err="1" smtClean="0">
                          <a:solidFill>
                            <a:schemeClr val="tx1"/>
                          </a:solidFill>
                        </a:rPr>
                        <a:t>Div</a:t>
                      </a:r>
                      <a:r>
                        <a:rPr lang="en-US" altLang="ko-KR" sz="900" u="none" baseline="0" dirty="0" smtClean="0">
                          <a:solidFill>
                            <a:schemeClr val="tx1"/>
                          </a:solidFill>
                        </a:rPr>
                        <a:t> id=“</a:t>
                      </a:r>
                      <a:r>
                        <a:rPr lang="en-US" altLang="ko-KR" sz="900" u="none" dirty="0" err="1" smtClean="0">
                          <a:solidFill>
                            <a:schemeClr val="tx1"/>
                          </a:solidFill>
                        </a:rPr>
                        <a:t>Colorbox</a:t>
                      </a:r>
                      <a:r>
                        <a:rPr lang="en-US" altLang="ko-KR" sz="900" u="none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r>
                        <a:rPr lang="ko-KR" altLang="en-US" sz="900" u="none" dirty="0" smtClean="0">
                          <a:solidFill>
                            <a:schemeClr val="tx1"/>
                          </a:solidFill>
                        </a:rPr>
                        <a:t>에 연결된 </a:t>
                      </a:r>
                      <a:r>
                        <a:rPr lang="en-US" altLang="ko-KR" sz="900" u="none" dirty="0" smtClean="0">
                          <a:solidFill>
                            <a:schemeClr val="tx1"/>
                          </a:solidFill>
                        </a:rPr>
                        <a:t>aria-</a:t>
                      </a:r>
                      <a:r>
                        <a:rPr lang="en-US" altLang="ko-KR" sz="900" u="none" dirty="0" err="1" smtClean="0">
                          <a:solidFill>
                            <a:schemeClr val="tx1"/>
                          </a:solidFill>
                        </a:rPr>
                        <a:t>describedby</a:t>
                      </a:r>
                      <a:r>
                        <a:rPr lang="en-US" altLang="ko-KR" sz="900" u="non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u="none" dirty="0" smtClean="0">
                          <a:solidFill>
                            <a:schemeClr val="tx1"/>
                          </a:solidFill>
                        </a:rPr>
                        <a:t>속성은 삭제하고 </a:t>
                      </a:r>
                      <a:r>
                        <a:rPr lang="en-US" altLang="ko-KR" sz="900" u="none" dirty="0" smtClean="0">
                          <a:solidFill>
                            <a:schemeClr val="tx1"/>
                          </a:solidFill>
                        </a:rPr>
                        <a:t>aria-</a:t>
                      </a:r>
                      <a:r>
                        <a:rPr lang="en-US" altLang="ko-KR" sz="900" u="none" dirty="0" err="1" smtClean="0">
                          <a:solidFill>
                            <a:schemeClr val="tx1"/>
                          </a:solidFill>
                        </a:rPr>
                        <a:t>labelledby</a:t>
                      </a:r>
                      <a:r>
                        <a:rPr lang="ko-KR" altLang="en-US" sz="900" u="none" dirty="0" smtClean="0">
                          <a:solidFill>
                            <a:schemeClr val="tx1"/>
                          </a:solidFill>
                        </a:rPr>
                        <a:t>는 </a:t>
                      </a:r>
                      <a:r>
                        <a:rPr lang="en-US" altLang="ko-KR" sz="900" u="none" dirty="0" smtClean="0">
                          <a:solidFill>
                            <a:schemeClr val="tx1"/>
                          </a:solidFill>
                        </a:rPr>
                        <a:t>&lt;h2&gt;Authentication&lt;/h2&gt;</a:t>
                      </a:r>
                      <a:r>
                        <a:rPr lang="ko-KR" altLang="en-US" sz="900" u="none" dirty="0" smtClean="0">
                          <a:solidFill>
                            <a:schemeClr val="tx1"/>
                          </a:solidFill>
                        </a:rPr>
                        <a:t>에</a:t>
                      </a:r>
                      <a:r>
                        <a:rPr lang="en-US" altLang="ko-KR" sz="900" u="non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u="none" dirty="0" smtClean="0">
                          <a:solidFill>
                            <a:schemeClr val="tx1"/>
                          </a:solidFill>
                        </a:rPr>
                        <a:t>아이디 값을 생성해 연결할 것</a:t>
                      </a:r>
                      <a:endParaRPr lang="ko-KR" altLang="en-US" sz="9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119357" y="1484784"/>
            <a:ext cx="3308627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693666" y="1628799"/>
            <a:ext cx="3190702" cy="3600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736979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Page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Checklist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Doc.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Status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Publisher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Developer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ETC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/>
                        <a:t>전서영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pascal0712 / arcadia1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 &amp; 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lvl="1" algn="l" fontAlgn="ctr"/>
                      <a:r>
                        <a:rPr lang="en-US" altLang="ko-KR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PLUAT-2473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휴면회원 본인인증 입력 값 수정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6" name="TextBox 5"/>
          <p:cNvSpPr txBox="1"/>
          <p:nvPr/>
        </p:nvSpPr>
        <p:spPr>
          <a:xfrm>
            <a:off x="-8012" y="3878069"/>
            <a:ext cx="3276362" cy="2069124"/>
          </a:xfrm>
          <a:prstGeom prst="rect">
            <a:avLst/>
          </a:prstGeom>
          <a:solidFill>
            <a:srgbClr val="632523"/>
          </a:solidFill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QA Date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7/19</a:t>
            </a:r>
          </a:p>
          <a:p>
            <a:pPr algn="ctr"/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QA Auditor</a:t>
            </a:r>
            <a:r>
              <a:rPr lang="ko-KR" altLang="en-US" sz="1600" dirty="0" smtClean="0">
                <a:solidFill>
                  <a:schemeClr val="bg1"/>
                </a:solidFill>
              </a:rPr>
              <a:t> 전</a:t>
            </a:r>
            <a:r>
              <a:rPr lang="ko-KR" altLang="en-US" sz="1600" dirty="0">
                <a:solidFill>
                  <a:schemeClr val="bg1"/>
                </a:solidFill>
              </a:rPr>
              <a:t>서</a:t>
            </a:r>
            <a:r>
              <a:rPr lang="ko-KR" altLang="en-US" sz="1600" dirty="0" smtClean="0">
                <a:solidFill>
                  <a:schemeClr val="bg1"/>
                </a:solidFill>
              </a:rPr>
              <a:t>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Fixed (DEV)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Audit Date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7/19</a:t>
            </a: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Auditor</a:t>
            </a:r>
            <a:r>
              <a:rPr lang="ko-KR" altLang="en-US" sz="1600" dirty="0" smtClean="0">
                <a:solidFill>
                  <a:schemeClr val="bg1"/>
                </a:solidFill>
              </a:rPr>
              <a:t> 전서영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DEV</a:t>
            </a:r>
          </a:p>
        </p:txBody>
      </p:sp>
    </p:spTree>
    <p:extLst>
      <p:ext uri="{BB962C8B-B14F-4D97-AF65-F5344CB8AC3E}">
        <p14:creationId xmlns:p14="http://schemas.microsoft.com/office/powerpoint/2010/main" val="326697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350" y="1268759"/>
            <a:ext cx="55245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999885"/>
              </p:ext>
            </p:extLst>
          </p:nvPr>
        </p:nvGraphicFramePr>
        <p:xfrm>
          <a:off x="2707035" y="5415753"/>
          <a:ext cx="6408712" cy="1442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5616624"/>
              </a:tblGrid>
              <a:tr h="5125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잘못된 생년월일을 입력했을 때 나오는 얼러 메시지 “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You have failed to authenticate yourself.”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가 해당되지 않을 때도 사라지지 않음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297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u="none" dirty="0" smtClean="0">
                          <a:solidFill>
                            <a:schemeClr val="tx1"/>
                          </a:solidFill>
                        </a:rPr>
                        <a:t>가능하면 인증 실패 메시지가 나오고 다른 생년월일을 입력한 다음 </a:t>
                      </a:r>
                      <a:r>
                        <a:rPr lang="en-US" altLang="ko-KR" sz="900" u="none" dirty="0" smtClean="0">
                          <a:solidFill>
                            <a:schemeClr val="tx1"/>
                          </a:solidFill>
                        </a:rPr>
                        <a:t>Submit </a:t>
                      </a:r>
                      <a:r>
                        <a:rPr lang="ko-KR" altLang="en-US" sz="900" u="none" dirty="0" smtClean="0">
                          <a:solidFill>
                            <a:schemeClr val="tx1"/>
                          </a:solidFill>
                        </a:rPr>
                        <a:t>버튼을 눌렀을 때</a:t>
                      </a:r>
                    </a:p>
                    <a:p>
                      <a:pPr latinLnBrk="1"/>
                      <a:r>
                        <a:rPr lang="ko-KR" altLang="en-US" sz="900" u="none" dirty="0" smtClean="0">
                          <a:solidFill>
                            <a:schemeClr val="tx1"/>
                          </a:solidFill>
                        </a:rPr>
                        <a:t>다른 오류가 생길 경우</a:t>
                      </a:r>
                      <a:r>
                        <a:rPr lang="en-US" altLang="ko-KR" sz="900" u="none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900" u="none" dirty="0" err="1" smtClean="0">
                          <a:solidFill>
                            <a:schemeClr val="tx1"/>
                          </a:solidFill>
                        </a:rPr>
                        <a:t>Invaild</a:t>
                      </a:r>
                      <a:r>
                        <a:rPr lang="en-US" altLang="ko-KR" sz="900" u="none" dirty="0" smtClean="0">
                          <a:solidFill>
                            <a:schemeClr val="tx1"/>
                          </a:solidFill>
                        </a:rPr>
                        <a:t> Year</a:t>
                      </a:r>
                      <a:r>
                        <a:rPr lang="ko-KR" altLang="en-US" sz="900" u="none" dirty="0" smtClean="0">
                          <a:solidFill>
                            <a:schemeClr val="tx1"/>
                          </a:solidFill>
                        </a:rPr>
                        <a:t>와 같은</a:t>
                      </a:r>
                      <a:r>
                        <a:rPr lang="en-US" altLang="ko-KR" sz="900" u="none" dirty="0" smtClean="0">
                          <a:solidFill>
                            <a:schemeClr val="tx1"/>
                          </a:solidFill>
                        </a:rPr>
                        <a:t>..)</a:t>
                      </a:r>
                      <a:r>
                        <a:rPr lang="ko-KR" altLang="en-US" sz="900" u="none" dirty="0" smtClean="0">
                          <a:solidFill>
                            <a:schemeClr val="tx1"/>
                          </a:solidFill>
                        </a:rPr>
                        <a:t>에 실패 </a:t>
                      </a:r>
                      <a:r>
                        <a:rPr lang="ko-KR" altLang="en-US" sz="900" u="none" smtClean="0">
                          <a:solidFill>
                            <a:schemeClr val="tx1"/>
                          </a:solidFill>
                        </a:rPr>
                        <a:t>메시지는 사라지도록 수정</a:t>
                      </a:r>
                      <a:endParaRPr lang="ko-KR" altLang="en-US" sz="9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268350" y="3112800"/>
            <a:ext cx="3247866" cy="3600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617849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Page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Checklist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Doc.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Status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Publisher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Developer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ETC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/>
                        <a:t>전서영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pascal0712 / arcadia1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 &amp; 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lvl="1" algn="l" fontAlgn="ctr"/>
                      <a:r>
                        <a:rPr lang="en-US" altLang="ko-KR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PLUAT-2473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휴면회원 본인인증 입력 값 수정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6" name="TextBox 5"/>
          <p:cNvSpPr txBox="1"/>
          <p:nvPr/>
        </p:nvSpPr>
        <p:spPr>
          <a:xfrm>
            <a:off x="-8012" y="3878069"/>
            <a:ext cx="3276362" cy="2069124"/>
          </a:xfrm>
          <a:prstGeom prst="rect">
            <a:avLst/>
          </a:prstGeom>
          <a:solidFill>
            <a:srgbClr val="632523"/>
          </a:solidFill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QA Date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7/25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QA Auditor</a:t>
            </a:r>
            <a:r>
              <a:rPr lang="ko-KR" altLang="en-US" sz="1600" dirty="0" smtClean="0">
                <a:solidFill>
                  <a:schemeClr val="bg1"/>
                </a:solidFill>
              </a:rPr>
              <a:t> 전</a:t>
            </a:r>
            <a:r>
              <a:rPr lang="ko-KR" altLang="en-US" sz="1600" dirty="0">
                <a:solidFill>
                  <a:schemeClr val="bg1"/>
                </a:solidFill>
              </a:rPr>
              <a:t>서</a:t>
            </a:r>
            <a:r>
              <a:rPr lang="ko-KR" altLang="en-US" sz="1600" dirty="0" smtClean="0">
                <a:solidFill>
                  <a:schemeClr val="bg1"/>
                </a:solidFill>
              </a:rPr>
              <a:t>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Fixed (DEV)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Audit Date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7/22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Auditor</a:t>
            </a:r>
            <a:r>
              <a:rPr lang="ko-KR" altLang="en-US" sz="1600" dirty="0" smtClean="0">
                <a:solidFill>
                  <a:schemeClr val="bg1"/>
                </a:solidFill>
              </a:rPr>
              <a:t> 전서영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DEV</a:t>
            </a:r>
          </a:p>
        </p:txBody>
      </p:sp>
    </p:spTree>
    <p:extLst>
      <p:ext uri="{BB962C8B-B14F-4D97-AF65-F5344CB8AC3E}">
        <p14:creationId xmlns:p14="http://schemas.microsoft.com/office/powerpoint/2010/main" val="4123729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9123</TotalTime>
  <Words>820</Words>
  <Application>Microsoft Office PowerPoint</Application>
  <PresentationFormat>화면 슬라이드 쇼(4:3)</PresentationFormat>
  <Paragraphs>221</Paragraphs>
  <Slides>8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2.19 / 4.1.2</dc:title>
  <dc:creator>Registered User</dc:creator>
  <cp:lastModifiedBy>Iris.Jeon</cp:lastModifiedBy>
  <cp:revision>358</cp:revision>
  <dcterms:created xsi:type="dcterms:W3CDTF">2015-10-22T04:47:16Z</dcterms:created>
  <dcterms:modified xsi:type="dcterms:W3CDTF">2016-07-26T02:16:49Z</dcterms:modified>
</cp:coreProperties>
</file>