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419" r:id="rId2"/>
    <p:sldId id="418" r:id="rId3"/>
    <p:sldId id="420" r:id="rId4"/>
    <p:sldId id="421" r:id="rId5"/>
    <p:sldId id="422" r:id="rId6"/>
    <p:sldId id="424" r:id="rId7"/>
    <p:sldId id="425" r:id="rId8"/>
    <p:sldId id="423" r:id="rId9"/>
    <p:sldId id="426" r:id="rId10"/>
    <p:sldId id="427" r:id="rId11"/>
    <p:sldId id="429" r:id="rId12"/>
    <p:sldId id="430" r:id="rId13"/>
    <p:sldId id="432" r:id="rId14"/>
    <p:sldId id="433" r:id="rId15"/>
    <p:sldId id="428" r:id="rId16"/>
    <p:sldId id="434" r:id="rId17"/>
    <p:sldId id="436" r:id="rId18"/>
    <p:sldId id="437" r:id="rId19"/>
    <p:sldId id="440" r:id="rId20"/>
    <p:sldId id="439" r:id="rId21"/>
    <p:sldId id="441" r:id="rId22"/>
    <p:sldId id="445" r:id="rId23"/>
    <p:sldId id="446" r:id="rId24"/>
    <p:sldId id="447" r:id="rId25"/>
    <p:sldId id="448" r:id="rId26"/>
    <p:sldId id="449" r:id="rId27"/>
    <p:sldId id="450" r:id="rId28"/>
    <p:sldId id="451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5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5" autoAdjust="0"/>
    <p:restoredTop sz="94622" autoAdjust="0"/>
  </p:normalViewPr>
  <p:slideViewPr>
    <p:cSldViewPr>
      <p:cViewPr>
        <p:scale>
          <a:sx n="100" d="100"/>
          <a:sy n="100" d="100"/>
        </p:scale>
        <p:origin x="-23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A23AD-48BD-44C9-BDB5-CBECFF8B01A4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7F454-D6A2-4057-826E-099656FF1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55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00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5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94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7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9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30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67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97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3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5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8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04448" y="6492875"/>
            <a:ext cx="53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4AC16-3C0F-4B5C-83EB-BE1BE080E3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687671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전서영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채팅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11/29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전서</a:t>
            </a:r>
            <a:r>
              <a:rPr lang="ko-KR" altLang="en-US" sz="1600" dirty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테스트서</a:t>
            </a:r>
            <a:r>
              <a:rPr lang="ko-KR" altLang="en-US" sz="1600" dirty="0">
                <a:solidFill>
                  <a:schemeClr val="bg1"/>
                </a:solidFill>
              </a:rPr>
              <a:t>버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952693"/>
              </p:ext>
            </p:extLst>
          </p:nvPr>
        </p:nvGraphicFramePr>
        <p:xfrm>
          <a:off x="3059832" y="5733256"/>
          <a:ext cx="5976664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문법 유효성 오류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Textarea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태그의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maxlength1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속성을 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maxlength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로 수정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9" y="1131368"/>
            <a:ext cx="9523438" cy="139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49359"/>
            <a:ext cx="2901031" cy="387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8172400" y="1668350"/>
            <a:ext cx="971278" cy="162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5536" y="3789040"/>
            <a:ext cx="2592288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2557463"/>
            <a:ext cx="89820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563888" y="3789040"/>
            <a:ext cx="5400600" cy="1784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문법 유효성 오류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Span target </a:t>
            </a:r>
            <a:r>
              <a:rPr lang="ko-KR" altLang="en-US" dirty="0" smtClean="0"/>
              <a:t>속성 사용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꼭 </a:t>
            </a:r>
            <a:r>
              <a:rPr lang="ko-KR" altLang="en-US" dirty="0" err="1" smtClean="0"/>
              <a:t>사용해야하면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data-target </a:t>
            </a:r>
            <a:r>
              <a:rPr lang="ko-KR" altLang="en-US" dirty="0" smtClean="0"/>
              <a:t>으로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322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832064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전서영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채팅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11/29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전서</a:t>
            </a:r>
            <a:r>
              <a:rPr lang="ko-KR" altLang="en-US" sz="1600" dirty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테스트서</a:t>
            </a:r>
            <a:r>
              <a:rPr lang="ko-KR" altLang="en-US" sz="1600" dirty="0">
                <a:solidFill>
                  <a:schemeClr val="bg1"/>
                </a:solidFill>
              </a:rPr>
              <a:t>버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833957"/>
              </p:ext>
            </p:extLst>
          </p:nvPr>
        </p:nvGraphicFramePr>
        <p:xfrm>
          <a:off x="3059832" y="5733256"/>
          <a:ext cx="5976664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문법 유효성 오류 수정 필요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Style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태그에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charset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속성 사용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Div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 잘못된 오타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“=“”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Textarea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태그에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maxlength1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3141291" cy="4467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322" y="1340768"/>
            <a:ext cx="69437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2734469"/>
            <a:ext cx="567690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4210118"/>
            <a:ext cx="63055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211960" y="1412776"/>
            <a:ext cx="4824536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180681" y="4293096"/>
            <a:ext cx="4824536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203526" y="2852936"/>
            <a:ext cx="4824536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022873" y="1178750"/>
            <a:ext cx="7272808" cy="3978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/>
              <a:t>문법 유효성 </a:t>
            </a:r>
            <a:r>
              <a:rPr lang="ko-KR" altLang="en-US" dirty="0" smtClean="0"/>
              <a:t>오류 </a:t>
            </a:r>
            <a:r>
              <a:rPr lang="en-US" altLang="ko-KR" dirty="0" smtClean="0"/>
              <a:t>: 1. Span </a:t>
            </a:r>
            <a:r>
              <a:rPr lang="en-US" altLang="ko-KR" dirty="0"/>
              <a:t>target </a:t>
            </a:r>
            <a:r>
              <a:rPr lang="ko-KR" altLang="en-US" dirty="0"/>
              <a:t>속성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꼭 </a:t>
            </a:r>
            <a:r>
              <a:rPr lang="ko-KR" altLang="en-US" dirty="0" err="1"/>
              <a:t>사용해야하면</a:t>
            </a:r>
            <a:r>
              <a:rPr lang="ko-KR" altLang="en-US" dirty="0"/>
              <a:t> </a:t>
            </a:r>
            <a:r>
              <a:rPr lang="en-US" altLang="ko-KR" dirty="0"/>
              <a:t>data-target </a:t>
            </a:r>
            <a:r>
              <a:rPr lang="ko-KR" altLang="en-US" dirty="0"/>
              <a:t>으로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 smtClean="0"/>
              <a:t>2. id=“</a:t>
            </a:r>
            <a:r>
              <a:rPr lang="en-US" altLang="ko-KR" dirty="0" err="1" smtClean="0"/>
              <a:t>layerInsert</a:t>
            </a:r>
            <a:r>
              <a:rPr lang="en-US" altLang="ko-KR" dirty="0" smtClean="0"/>
              <a:t>” div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aria-</a:t>
            </a:r>
            <a:r>
              <a:rPr lang="en-US" altLang="ko-KR" dirty="0" err="1" smtClean="0"/>
              <a:t>labelledby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삭제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연결한 팝업 타이틀이 삭제되어 오류 발생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804" y="2559943"/>
            <a:ext cx="6820644" cy="232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599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832064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전서영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채팅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11/29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전서</a:t>
            </a:r>
            <a:r>
              <a:rPr lang="ko-KR" altLang="en-US" sz="1600" dirty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테스트서</a:t>
            </a:r>
            <a:r>
              <a:rPr lang="ko-KR" altLang="en-US" sz="1600" dirty="0">
                <a:solidFill>
                  <a:schemeClr val="bg1"/>
                </a:solidFill>
              </a:rPr>
              <a:t>버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23057"/>
              </p:ext>
            </p:extLst>
          </p:nvPr>
        </p:nvGraphicFramePr>
        <p:xfrm>
          <a:off x="3059832" y="5733256"/>
          <a:ext cx="5976664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오프스크린 앞에 공백 추가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시스템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입력값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앞에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system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오프스크린 누락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오늘날짜 표기부분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Today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앞에 공백 추가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시스템 입력 값 앞에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System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을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오프스크림으로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추가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 User, Agent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와 동일하게 추가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59036"/>
            <a:ext cx="2825817" cy="4017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159036"/>
            <a:ext cx="444817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84784"/>
            <a:ext cx="34766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381568"/>
            <a:ext cx="52387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3059832" y="2463868"/>
            <a:ext cx="1133872" cy="162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796136" y="2301849"/>
            <a:ext cx="2592288" cy="243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059831" y="3167656"/>
            <a:ext cx="4448175" cy="549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67150" y="4381728"/>
            <a:ext cx="5263480" cy="847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6829" y="2625886"/>
            <a:ext cx="2267744" cy="541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599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832064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전서영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채팅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11/29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전서</a:t>
            </a:r>
            <a:r>
              <a:rPr lang="ko-KR" altLang="en-US" sz="1600" dirty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테스트서</a:t>
            </a:r>
            <a:r>
              <a:rPr lang="ko-KR" altLang="en-US" sz="1600" dirty="0">
                <a:solidFill>
                  <a:schemeClr val="bg1"/>
                </a:solidFill>
              </a:rPr>
              <a:t>버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364304"/>
              </p:ext>
            </p:extLst>
          </p:nvPr>
        </p:nvGraphicFramePr>
        <p:xfrm>
          <a:off x="3059832" y="5733256"/>
          <a:ext cx="5976664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Textarea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maxlength1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속성 삭제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59036"/>
            <a:ext cx="2825817" cy="4017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196752"/>
            <a:ext cx="49434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131840" y="1340768"/>
            <a:ext cx="4824536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504" y="4221088"/>
            <a:ext cx="2267744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63888" y="3284984"/>
            <a:ext cx="5400600" cy="1784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플레이스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홀더</a:t>
            </a:r>
            <a:r>
              <a:rPr lang="ko-KR" altLang="en-US" dirty="0" smtClean="0"/>
              <a:t> 내용 수정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현재는 에러메시지와 동일함</a:t>
            </a:r>
            <a:r>
              <a:rPr lang="en-US" altLang="ko-KR" dirty="0" smtClean="0"/>
              <a:t>. </a:t>
            </a:r>
          </a:p>
          <a:p>
            <a:pPr algn="ctr"/>
            <a:r>
              <a:rPr lang="ko-KR" altLang="en-US" dirty="0" smtClean="0"/>
              <a:t>최대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자까지만 입력 가능합니다</a:t>
            </a:r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Up </a:t>
            </a:r>
            <a:r>
              <a:rPr lang="en-US" altLang="ko-KR" dirty="0"/>
              <a:t>to 20 characters are allowed.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599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832064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전서영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채팅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11/29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전서</a:t>
            </a:r>
            <a:r>
              <a:rPr lang="ko-KR" altLang="en-US" sz="1600" dirty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테스트서</a:t>
            </a:r>
            <a:r>
              <a:rPr lang="ko-KR" altLang="en-US" sz="1600" dirty="0">
                <a:solidFill>
                  <a:schemeClr val="bg1"/>
                </a:solidFill>
              </a:rPr>
              <a:t>버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686579"/>
              </p:ext>
            </p:extLst>
          </p:nvPr>
        </p:nvGraphicFramePr>
        <p:xfrm>
          <a:off x="3059832" y="5733256"/>
          <a:ext cx="5976664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세션 연장 팝업이 떴다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사라지고나서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최상단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div(id=“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popOpen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-hidden”)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 추가된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aria-hidden=“true”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속성이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사라지지 않아서 스크린리더로 들을 수 없음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Exit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버튼 동작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안함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팝업이 닫히면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aria-hidden=“true”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속성 삭제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팝업이 닫힌 후에도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exit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버튼 동작하도록 수정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484784"/>
            <a:ext cx="53911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32160"/>
            <a:ext cx="3207155" cy="43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49091"/>
            <a:ext cx="562927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979711" y="3861048"/>
            <a:ext cx="1009257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164288" y="1930177"/>
            <a:ext cx="1297289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23928" y="4115841"/>
            <a:ext cx="5485259" cy="329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599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585576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전서영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채팅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11/29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전서</a:t>
            </a:r>
            <a:r>
              <a:rPr lang="ko-KR" altLang="en-US" sz="1600" dirty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테스트서</a:t>
            </a:r>
            <a:r>
              <a:rPr lang="ko-KR" altLang="en-US" sz="1600" dirty="0">
                <a:solidFill>
                  <a:schemeClr val="bg1"/>
                </a:solidFill>
              </a:rPr>
              <a:t>버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481200"/>
              </p:ext>
            </p:extLst>
          </p:nvPr>
        </p:nvGraphicFramePr>
        <p:xfrm>
          <a:off x="3059832" y="5733256"/>
          <a:ext cx="5976664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채팅 영역에 텍스트 입력 시 오프스크린으로 추가된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User/Agent/System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을 읽지 않음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User/Agent/System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을 감싼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strong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태그는 삭제하고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p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노드로만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감싸서 추가한 다음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재검수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필요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3214688"/>
            <a:ext cx="1295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74551"/>
            <a:ext cx="3105436" cy="4308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484784"/>
            <a:ext cx="31337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2123728" y="4005064"/>
            <a:ext cx="899592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24300" y="3409925"/>
            <a:ext cx="1295400" cy="233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563542" y="1628799"/>
            <a:ext cx="1816770" cy="551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022873" y="1178750"/>
            <a:ext cx="7272808" cy="3978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/>
              <a:t>오프스크린 클래스 수정</a:t>
            </a:r>
            <a:endParaRPr lang="en-US" altLang="ko-KR" dirty="0" smtClean="0"/>
          </a:p>
          <a:p>
            <a:r>
              <a:rPr lang="en-US" altLang="ko-KR" dirty="0" smtClean="0"/>
              <a:t>Class=“</a:t>
            </a:r>
            <a:r>
              <a:rPr lang="en-US" altLang="ko-KR" dirty="0" err="1" smtClean="0"/>
              <a:t>pers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안에 있는 </a:t>
            </a:r>
            <a:r>
              <a:rPr lang="en-US" altLang="ko-KR" dirty="0" err="1" smtClean="0"/>
              <a:t>overflow:hidden</a:t>
            </a:r>
            <a:r>
              <a:rPr lang="en-US" altLang="ko-KR" dirty="0"/>
              <a:t> </a:t>
            </a:r>
            <a:r>
              <a:rPr lang="ko-KR" altLang="en-US" dirty="0" smtClean="0"/>
              <a:t>속성 삭제</a:t>
            </a:r>
            <a:endParaRPr lang="ko-KR" altLang="en-US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16" y="2204864"/>
            <a:ext cx="34099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37" y="2726754"/>
            <a:ext cx="28765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871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44" y="1268760"/>
            <a:ext cx="4892658" cy="41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832064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전서영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채팅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11/29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전서</a:t>
            </a:r>
            <a:r>
              <a:rPr lang="ko-KR" altLang="en-US" sz="1600" dirty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테스트서</a:t>
            </a:r>
            <a:r>
              <a:rPr lang="ko-KR" altLang="en-US" sz="1600" dirty="0">
                <a:solidFill>
                  <a:schemeClr val="bg1"/>
                </a:solidFill>
              </a:rPr>
              <a:t>버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24001"/>
            <a:ext cx="54864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18243" y="2240670"/>
            <a:ext cx="2446329" cy="226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8244" y="2852936"/>
            <a:ext cx="3589660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499992" y="1746908"/>
            <a:ext cx="3888432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770196"/>
              </p:ext>
            </p:extLst>
          </p:nvPr>
        </p:nvGraphicFramePr>
        <p:xfrm>
          <a:off x="3059832" y="5733256"/>
          <a:ext cx="5976664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CSS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제거 전과 후가 다름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불필요한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컨텐츠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삭제하고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필요시에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동적으로 추기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5"/>
          <p:cNvSpPr txBox="1"/>
          <p:nvPr/>
        </p:nvSpPr>
        <p:spPr>
          <a:xfrm>
            <a:off x="-36512" y="3878069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11/29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전</a:t>
            </a:r>
            <a:r>
              <a:rPr lang="ko-KR" altLang="en-US" sz="1600" dirty="0">
                <a:solidFill>
                  <a:schemeClr val="bg1"/>
                </a:solidFill>
              </a:rPr>
              <a:t>서</a:t>
            </a:r>
            <a:r>
              <a:rPr lang="ko-KR" altLang="en-US" sz="1600" dirty="0" smtClean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테스트서버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완료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</a:rPr>
              <a:t>수정 확인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3599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512261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전서영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채팅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11/29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전서</a:t>
            </a:r>
            <a:r>
              <a:rPr lang="ko-KR" altLang="en-US" sz="1600" dirty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테스트서</a:t>
            </a:r>
            <a:r>
              <a:rPr lang="ko-KR" altLang="en-US" sz="1600" dirty="0">
                <a:solidFill>
                  <a:schemeClr val="bg1"/>
                </a:solidFill>
              </a:rPr>
              <a:t>버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332097"/>
              </p:ext>
            </p:extLst>
          </p:nvPr>
        </p:nvGraphicFramePr>
        <p:xfrm>
          <a:off x="3059832" y="5733256"/>
          <a:ext cx="5976664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채팅창의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최상단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div 2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개에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aria-hidden=“false”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속성 때문에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하위노드의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aria-hidden=“true”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속성이 동작하지 않음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최상단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div(id=“wrap”, id=“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popOpen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-hidden”)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aria-hidden=“false”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속성 삭제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52936"/>
            <a:ext cx="49720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38671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3448"/>
            <a:ext cx="21240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95536" y="2279365"/>
            <a:ext cx="738336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1733" y="3290899"/>
            <a:ext cx="670553" cy="7955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499992" y="2924944"/>
            <a:ext cx="1333897" cy="162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04248" y="3086962"/>
            <a:ext cx="1333897" cy="162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022873" y="1180635"/>
            <a:ext cx="6725591" cy="319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/>
              <a:t>“/” </a:t>
            </a:r>
            <a:r>
              <a:rPr lang="ko-KR" altLang="en-US" dirty="0" smtClean="0"/>
              <a:t>도 숨김 필요</a:t>
            </a:r>
            <a:endParaRPr lang="en-US" altLang="ko-KR" dirty="0" smtClean="0"/>
          </a:p>
          <a:p>
            <a:r>
              <a:rPr lang="en-US" altLang="ko-KR" dirty="0"/>
              <a:t>&lt;div class="</a:t>
            </a:r>
            <a:r>
              <a:rPr lang="en-US" altLang="ko-KR" dirty="0" smtClean="0"/>
              <a:t>message-length-left“&gt;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/>
              <a:t>span id="</a:t>
            </a:r>
            <a:r>
              <a:rPr lang="en-US" altLang="ko-KR" dirty="0" err="1"/>
              <a:t>messageLength</a:t>
            </a:r>
            <a:r>
              <a:rPr lang="en-US" altLang="ko-KR" dirty="0"/>
              <a:t>" aria-hidden="true"&gt;0&lt;/span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&lt;span aria-hidden=“true”&gt;&amp;</a:t>
            </a:r>
            <a:r>
              <a:rPr lang="en-US" altLang="ko-KR" dirty="0" err="1" smtClean="0"/>
              <a:t>nbsp</a:t>
            </a:r>
            <a:r>
              <a:rPr lang="en-US" altLang="ko-KR" dirty="0"/>
              <a:t>;/&amp;</a:t>
            </a:r>
            <a:r>
              <a:rPr lang="en-US" altLang="ko-KR" dirty="0" err="1"/>
              <a:t>nbsp</a:t>
            </a:r>
            <a:r>
              <a:rPr lang="en-US" altLang="ko-KR" dirty="0" smtClean="0"/>
              <a:t>;&lt;/span&gt;</a:t>
            </a:r>
          </a:p>
          <a:p>
            <a:r>
              <a:rPr lang="en-US" altLang="ko-KR" dirty="0" smtClean="0"/>
              <a:t>&lt;span </a:t>
            </a:r>
            <a:r>
              <a:rPr lang="en-US" altLang="ko-KR" dirty="0"/>
              <a:t>id="</a:t>
            </a:r>
            <a:r>
              <a:rPr lang="en-US" altLang="ko-KR" dirty="0" err="1"/>
              <a:t>messageMaxlength</a:t>
            </a:r>
            <a:r>
              <a:rPr lang="en-US" altLang="ko-KR" dirty="0"/>
              <a:t>" aria-hidden="true"&gt;200&lt;/span&gt;&lt;/div&gt;</a:t>
            </a:r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56371"/>
            <a:ext cx="4429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556" y="3305384"/>
            <a:ext cx="22860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781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512261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전서영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채팅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11/29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전서</a:t>
            </a:r>
            <a:r>
              <a:rPr lang="ko-KR" altLang="en-US" sz="1600" dirty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테스트서</a:t>
            </a:r>
            <a:r>
              <a:rPr lang="ko-KR" altLang="en-US" sz="1600" dirty="0">
                <a:solidFill>
                  <a:schemeClr val="bg1"/>
                </a:solidFill>
              </a:rPr>
              <a:t>버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422081"/>
              </p:ext>
            </p:extLst>
          </p:nvPr>
        </p:nvGraphicFramePr>
        <p:xfrm>
          <a:off x="3059832" y="5733256"/>
          <a:ext cx="5976664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area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에 에러 처리 안됨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에러 발생 시 숨겨진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role=“alert” aria-live=“Assertive”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속성 안에 텍스트가 있어 계속 읽음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Textarea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에 에러 연결하고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role=“alert” aria-live=“assertive”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속성안에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있는 텍스트는 삭제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268760"/>
            <a:ext cx="51720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1859"/>
            <a:ext cx="2956852" cy="419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739088"/>
            <a:ext cx="553402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563888" y="3129520"/>
            <a:ext cx="3888432" cy="587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612101" y="1568704"/>
            <a:ext cx="1679979" cy="420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28306" y="1412776"/>
            <a:ext cx="6725591" cy="561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err="1" smtClean="0"/>
              <a:t>Textarea</a:t>
            </a:r>
            <a:r>
              <a:rPr lang="ko-KR" altLang="en-US" dirty="0" smtClean="0"/>
              <a:t>에 에러 연결 필요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에러 발생 시 </a:t>
            </a:r>
            <a:r>
              <a:rPr lang="en-US" altLang="ko-KR" dirty="0" err="1" smtClean="0"/>
              <a:t>textarea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aria-invalid=“true”, aria-</a:t>
            </a:r>
            <a:r>
              <a:rPr lang="en-US" altLang="ko-KR" dirty="0" err="1" smtClean="0"/>
              <a:t>describedby</a:t>
            </a:r>
            <a:r>
              <a:rPr lang="en-US" altLang="ko-KR" dirty="0" smtClean="0"/>
              <a:t>=“max200byte toast_active_max200” </a:t>
            </a:r>
            <a:r>
              <a:rPr lang="ko-KR" altLang="en-US" dirty="0" smtClean="0"/>
              <a:t>으로 속성 업데이트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에러 메시지는 </a:t>
            </a:r>
            <a:r>
              <a:rPr lang="en-US" altLang="ko-KR" dirty="0" smtClean="0"/>
              <a:t>id=“toast_active_max200”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div</a:t>
            </a:r>
            <a:r>
              <a:rPr lang="ko-KR" altLang="en-US" dirty="0" smtClean="0"/>
              <a:t>가 아닌 </a:t>
            </a:r>
            <a:r>
              <a:rPr lang="en-US" altLang="ko-KR" dirty="0" smtClean="0"/>
              <a:t>span</a:t>
            </a:r>
            <a:r>
              <a:rPr lang="ko-KR" altLang="en-US" dirty="0" smtClean="0"/>
              <a:t>에 추가</a:t>
            </a:r>
            <a:r>
              <a:rPr lang="en-US" altLang="ko-KR" dirty="0" smtClean="0"/>
              <a:t>(&lt;span </a:t>
            </a:r>
            <a:r>
              <a:rPr lang="en-US" altLang="ko-KR" dirty="0"/>
              <a:t>id=“toast_active_max200</a:t>
            </a:r>
            <a:r>
              <a:rPr lang="en-US" altLang="ko-KR" dirty="0" smtClean="0"/>
              <a:t>”&gt; More than 200 characters are entered&lt;/span&gt;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Send </a:t>
            </a:r>
            <a:r>
              <a:rPr lang="ko-KR" altLang="en-US" dirty="0" smtClean="0"/>
              <a:t>버튼을 눌러서 에러가 사라져도 에러 메시지가 사라지지 않음</a:t>
            </a: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73" y="3470126"/>
            <a:ext cx="51435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441" y="4498826"/>
            <a:ext cx="577215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781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512261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전서영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채팅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11/29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전서</a:t>
            </a:r>
            <a:r>
              <a:rPr lang="ko-KR" altLang="en-US" sz="1600" dirty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테스트서</a:t>
            </a:r>
            <a:r>
              <a:rPr lang="ko-KR" altLang="en-US" sz="1600" dirty="0">
                <a:solidFill>
                  <a:schemeClr val="bg1"/>
                </a:solidFill>
              </a:rPr>
              <a:t>버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598413"/>
              </p:ext>
            </p:extLst>
          </p:nvPr>
        </p:nvGraphicFramePr>
        <p:xfrm>
          <a:off x="3059832" y="5733256"/>
          <a:ext cx="5976664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팝업이 팝업 안에 들어가 있고 상위에 있는 팝업이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aria-hidden=“true”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속성으로 들어가 있어 팝업을 읽어주지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앟음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번 영역은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번과 동등한 레벨에 들어가 있어야 함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번 영역을 제외한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번 안의 내용은 삭제되어야 함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(role=“dialog”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개이고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aria-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labelledby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도 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개라서 팝업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개를 한번이 읽음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33673"/>
            <a:ext cx="3062072" cy="431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971" y="1283852"/>
            <a:ext cx="56673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48684" y="2241114"/>
            <a:ext cx="2267744" cy="1979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73970" y="1283852"/>
            <a:ext cx="4770437" cy="34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02892" y="2492896"/>
            <a:ext cx="563845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313592" y="1052736"/>
            <a:ext cx="322304" cy="2311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197411" y="2377338"/>
            <a:ext cx="322304" cy="2311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342936" y="1233698"/>
            <a:ext cx="5479927" cy="5466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/>
              <a:t>팝업의 타이틀이 맞지 않음</a:t>
            </a: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239" y="1703579"/>
            <a:ext cx="57435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781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9369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전서영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채팅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11/29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전서</a:t>
            </a:r>
            <a:r>
              <a:rPr lang="ko-KR" altLang="en-US" sz="1600" dirty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테스트서</a:t>
            </a:r>
            <a:r>
              <a:rPr lang="ko-KR" altLang="en-US" sz="1600" dirty="0">
                <a:solidFill>
                  <a:schemeClr val="bg1"/>
                </a:solidFill>
              </a:rPr>
              <a:t>버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763432"/>
              </p:ext>
            </p:extLst>
          </p:nvPr>
        </p:nvGraphicFramePr>
        <p:xfrm>
          <a:off x="3040819" y="5502027"/>
          <a:ext cx="5976664" cy="1454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보이던 텍스트가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숨김처리됨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보이도록 수정하고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System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을 오프스크린으로 추가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Ex)</a:t>
                      </a:r>
                    </a:p>
                    <a:p>
                      <a:pPr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&lt;div class="sys"&gt;     </a:t>
                      </a:r>
                    </a:p>
                    <a:p>
                      <a:pPr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&lt;span class="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</a:rPr>
                        <a:t>offscreen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"&gt;System &lt;/span&gt;</a:t>
                      </a:r>
                    </a:p>
                    <a:p>
                      <a:pPr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&lt;p&gt;We have received your inquiry.  We will try to connect you with an agent as soon as possible. ( AM 00:30:01 )&lt;/p&gt; &lt;/div&gt;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556792"/>
            <a:ext cx="53625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2946438" cy="4089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79" b="52574"/>
          <a:stretch/>
        </p:blipFill>
        <p:spPr bwMode="auto">
          <a:xfrm>
            <a:off x="4067944" y="3114500"/>
            <a:ext cx="3716394" cy="96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4355976" y="3356992"/>
            <a:ext cx="302433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06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776510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전서영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채팅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11/29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전서</a:t>
            </a:r>
            <a:r>
              <a:rPr lang="ko-KR" altLang="en-US" sz="1600" dirty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테스트서</a:t>
            </a:r>
            <a:r>
              <a:rPr lang="ko-KR" altLang="en-US" sz="1600" dirty="0">
                <a:solidFill>
                  <a:schemeClr val="bg1"/>
                </a:solidFill>
              </a:rPr>
              <a:t>버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072985"/>
              </p:ext>
            </p:extLst>
          </p:nvPr>
        </p:nvGraphicFramePr>
        <p:xfrm>
          <a:off x="3059832" y="5733256"/>
          <a:ext cx="5976664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하나의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폼요소에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라벨이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플레이스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홀더를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감싸고 있는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label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속성 삭제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684" y="1197893"/>
            <a:ext cx="53340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84" y="1196752"/>
            <a:ext cx="2901031" cy="387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611560" y="3123814"/>
            <a:ext cx="2267744" cy="449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91880" y="1268760"/>
            <a:ext cx="25028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35896" y="1772816"/>
            <a:ext cx="28803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5"/>
          <p:cNvSpPr txBox="1"/>
          <p:nvPr/>
        </p:nvSpPr>
        <p:spPr>
          <a:xfrm>
            <a:off x="-36512" y="3789040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11/29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전</a:t>
            </a:r>
            <a:r>
              <a:rPr lang="ko-KR" altLang="en-US" sz="1600" dirty="0">
                <a:solidFill>
                  <a:schemeClr val="bg1"/>
                </a:solidFill>
              </a:rPr>
              <a:t>서</a:t>
            </a:r>
            <a:r>
              <a:rPr lang="ko-KR" altLang="en-US" sz="1600" dirty="0" smtClean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테스트서버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완료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</a:rPr>
              <a:t>수정 확인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332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26" y="1340768"/>
            <a:ext cx="3111659" cy="4362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9369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전서영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채팅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11/29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전서</a:t>
            </a:r>
            <a:r>
              <a:rPr lang="ko-KR" altLang="en-US" sz="1600" dirty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테스트서</a:t>
            </a:r>
            <a:r>
              <a:rPr lang="ko-KR" altLang="en-US" sz="1600" dirty="0">
                <a:solidFill>
                  <a:schemeClr val="bg1"/>
                </a:solidFill>
              </a:rPr>
              <a:t>버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064564"/>
              </p:ext>
            </p:extLst>
          </p:nvPr>
        </p:nvGraphicFramePr>
        <p:xfrm>
          <a:off x="3059832" y="5733256"/>
          <a:ext cx="5976664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채팅이 종료되고 종료 안내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멘트는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들리는데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print exit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버튼이 탭으로 이동할 수 없고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키보드로 동작하지 않음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채팅 종료 안내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멘트가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안내되고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print, exit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버튼은 탭으로 이동가능하고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키보드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엔터키나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스페이스바로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실행될 수 있도록 수정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359818"/>
            <a:ext cx="4591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2850754"/>
            <a:ext cx="53149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2339752" y="1419980"/>
            <a:ext cx="827584" cy="4248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67943" y="3140968"/>
            <a:ext cx="1538185" cy="198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069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9369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전서영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채팅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11/29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전서</a:t>
            </a:r>
            <a:r>
              <a:rPr lang="ko-KR" altLang="en-US" sz="1600" dirty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테스트서</a:t>
            </a:r>
            <a:r>
              <a:rPr lang="ko-KR" altLang="en-US" sz="1600" dirty="0">
                <a:solidFill>
                  <a:schemeClr val="bg1"/>
                </a:solidFill>
              </a:rPr>
              <a:t>버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8684" y="2241114"/>
            <a:ext cx="2267744" cy="1979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35" y="1124744"/>
            <a:ext cx="3111659" cy="4362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894" y="1242130"/>
            <a:ext cx="4914545" cy="29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257" y="4365104"/>
            <a:ext cx="5032875" cy="86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342" y="5232841"/>
            <a:ext cx="6208263" cy="2058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512693"/>
              </p:ext>
            </p:extLst>
          </p:nvPr>
        </p:nvGraphicFramePr>
        <p:xfrm>
          <a:off x="315562" y="3140968"/>
          <a:ext cx="2988332" cy="2261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/>
                <a:gridCol w="2520280"/>
              </a:tblGrid>
              <a:tr h="936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채팅이 종료된 화면의 문법 유효성 검사 오류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Div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disabled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사용 불가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Span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target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속성 사용 불가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사용해야할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경우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data-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프리픽스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추가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ex)data-target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으로 사용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Isfocus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속성 사용 불가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사용해야할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경우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data-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프리픽스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추가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ex)data-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isfocus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로 사용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&lt;span&gt;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안에 있는 </a:t>
                      </a:r>
                      <a:r>
                        <a:rPr lang="en-US" altLang="ko-KR" sz="9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fmt:message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069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173" y="1051567"/>
            <a:ext cx="4291418" cy="4889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34738"/>
            <a:ext cx="3197414" cy="4332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210698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고애영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11/23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고애영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err="1" smtClean="0">
                <a:solidFill>
                  <a:schemeClr val="bg1"/>
                </a:solidFill>
              </a:rPr>
              <a:t>kr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685422"/>
              </p:ext>
            </p:extLst>
          </p:nvPr>
        </p:nvGraphicFramePr>
        <p:xfrm>
          <a:off x="3616499" y="5032793"/>
          <a:ext cx="5544616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391"/>
                <a:gridCol w="4878225"/>
              </a:tblGrid>
              <a:tr h="4922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다이얼로그 팝업이 최상위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&lt;div&gt;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의 하위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노드로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속해있기 때문에 팝업이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띄어졌을경우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상위노드에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삽입된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aria-hidden=“true”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로 팝업내용이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들리지않고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있음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다이얼로그 내에서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tab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키가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순환되지않고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바닥페이지로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이동이되고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있음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팝업오픈시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포커스가 바닥페이지에 있음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버튼명이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대문자로 되어있음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-  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스크린리더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켰을때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Cancle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Confirm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버튼이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스페이스바로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선택이 안됨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59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 smtClean="0"/>
                        <a:t>다이얼로그 </a:t>
                      </a:r>
                      <a:r>
                        <a:rPr lang="en-US" altLang="ko-KR" sz="900" dirty="0" smtClean="0"/>
                        <a:t>&lt;div&gt;</a:t>
                      </a:r>
                      <a:r>
                        <a:rPr lang="ko-KR" altLang="en-US" sz="900" dirty="0" smtClean="0"/>
                        <a:t>는 </a:t>
                      </a:r>
                      <a:r>
                        <a:rPr lang="ko-KR" altLang="en-US" sz="900" dirty="0" err="1" smtClean="0"/>
                        <a:t>배경컨텐츠</a:t>
                      </a:r>
                      <a:r>
                        <a:rPr lang="en-US" altLang="ko-KR" sz="900" dirty="0" smtClean="0"/>
                        <a:t>&lt;div&gt; </a:t>
                      </a:r>
                      <a:r>
                        <a:rPr lang="ko-KR" altLang="en-US" sz="900" dirty="0" smtClean="0"/>
                        <a:t>내에 삽입되면 안되고</a:t>
                      </a:r>
                      <a:r>
                        <a:rPr lang="en-US" altLang="ko-KR" sz="900" dirty="0" smtClean="0"/>
                        <a:t>,</a:t>
                      </a:r>
                      <a:r>
                        <a:rPr lang="ko-KR" altLang="en-US" sz="900" dirty="0" smtClean="0"/>
                        <a:t> 동등한 레벨 </a:t>
                      </a:r>
                      <a:r>
                        <a:rPr lang="ko-KR" altLang="en-US" sz="900" dirty="0" err="1" smtClean="0"/>
                        <a:t>노드로</a:t>
                      </a:r>
                      <a:r>
                        <a:rPr lang="ko-KR" altLang="en-US" sz="900" dirty="0" smtClean="0"/>
                        <a:t> 위치해 있어야 함</a:t>
                      </a:r>
                      <a:r>
                        <a:rPr lang="en-US" altLang="ko-KR" sz="900" dirty="0" smtClean="0"/>
                        <a:t>.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Cancle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버튼을 클릭하기 전까지는 다이얼로그 내에서만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tab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키로 순환되도록 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팝업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오픈시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포커스를 팝업내의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첫번째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포커서블한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곳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여기서는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Cancle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버튼에 가도록 수정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버튼명을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Cancle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Confirm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으로 수정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스크린리더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켰을때도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두 개의 버튼 모두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스페이스바로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선택이 가능하도록 수정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611560" y="2276872"/>
            <a:ext cx="2952328" cy="2520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148064" y="1242308"/>
            <a:ext cx="1008112" cy="218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355976" y="3916660"/>
            <a:ext cx="4032448" cy="952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4283968" y="1351716"/>
            <a:ext cx="0" cy="26533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421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34738"/>
            <a:ext cx="3197414" cy="4332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486100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고애영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11/23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고애영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err="1" smtClean="0">
                <a:solidFill>
                  <a:schemeClr val="bg1"/>
                </a:solidFill>
              </a:rPr>
              <a:t>kr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606196"/>
              </p:ext>
            </p:extLst>
          </p:nvPr>
        </p:nvGraphicFramePr>
        <p:xfrm>
          <a:off x="3347864" y="5443137"/>
          <a:ext cx="5544616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391"/>
                <a:gridCol w="4878225"/>
              </a:tblGrid>
              <a:tr h="4922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벨리데이터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오류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: aria-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describedby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=“”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msg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””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쌍따옴표가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두번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들어갔음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59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쌍따옴표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하나 삭제하여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aria-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describedby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=“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msg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로 수정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611560" y="2276872"/>
            <a:ext cx="2952328" cy="2520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7" y="1334738"/>
            <a:ext cx="3816424" cy="19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5580112" y="1916832"/>
            <a:ext cx="1296144" cy="192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897"/>
            <a:ext cx="5175682" cy="114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5148064" y="4233554"/>
            <a:ext cx="1656184" cy="275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877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24745"/>
            <a:ext cx="3024336" cy="4088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34738"/>
            <a:ext cx="3197414" cy="4332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27533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고애영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11/23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고애영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err="1" smtClean="0">
                <a:solidFill>
                  <a:schemeClr val="bg1"/>
                </a:solidFill>
              </a:rPr>
              <a:t>kr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320562"/>
              </p:ext>
            </p:extLst>
          </p:nvPr>
        </p:nvGraphicFramePr>
        <p:xfrm>
          <a:off x="3347864" y="5443137"/>
          <a:ext cx="5544616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391"/>
                <a:gridCol w="4878225"/>
              </a:tblGrid>
              <a:tr h="4922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Cancle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선택시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익스플로러에서는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팝업이 닫히고 포커스가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‘Print’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버튼으로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가있지않고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페이지 내로 진입할 수 없음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59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&lt;div&gt;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 있는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disabled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삭제되지않아서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이런 현상이 있음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 &lt;div&gt;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안에 있는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disabled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삭제하고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‘Print’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버튼으로 포커스가 이동되도록 수정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282286" y="4005064"/>
            <a:ext cx="805438" cy="504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905575" y="1238718"/>
            <a:ext cx="474737" cy="318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693" y="2124075"/>
            <a:ext cx="3407104" cy="9448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7406580" y="2583184"/>
            <a:ext cx="1053852" cy="318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851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58" y="1548764"/>
            <a:ext cx="3049468" cy="4398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083996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고애영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11/23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고애영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err="1" smtClean="0">
                <a:solidFill>
                  <a:schemeClr val="bg1"/>
                </a:solidFill>
              </a:rPr>
              <a:t>kr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901118"/>
              </p:ext>
            </p:extLst>
          </p:nvPr>
        </p:nvGraphicFramePr>
        <p:xfrm>
          <a:off x="3564868" y="4509120"/>
          <a:ext cx="5544616" cy="224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391"/>
                <a:gridCol w="4878225"/>
              </a:tblGrid>
              <a:tr h="4922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다이얼로그 팝업이 최상위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&lt;div&gt;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의 하위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노드로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속해있기 때문에 팝업이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띄어졌을경우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상위노드에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삽입된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aria-hidden=“true”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로 팝업내용이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들리지않고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있음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다이얼로그 내에서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tab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키가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순환되지않고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바닥페이지로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이동이되고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있음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팝업오픈시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포커스가 바닥페이지에 있음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한글로 되어있고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의미없는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텍스트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[R]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 각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문장앞에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삽입되어있음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연장하기 버튼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선택시에도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한글로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세션연장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이라고 입력됨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스크린리더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켰을때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 버튼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두개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모두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스페이스바로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선택이 안됨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59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 smtClean="0"/>
                        <a:t>다이얼로그 </a:t>
                      </a:r>
                      <a:r>
                        <a:rPr lang="en-US" altLang="ko-KR" sz="900" dirty="0" smtClean="0"/>
                        <a:t>&lt;div&gt;</a:t>
                      </a:r>
                      <a:r>
                        <a:rPr lang="ko-KR" altLang="en-US" sz="900" dirty="0" smtClean="0"/>
                        <a:t>는 </a:t>
                      </a:r>
                      <a:r>
                        <a:rPr lang="ko-KR" altLang="en-US" sz="900" dirty="0" err="1" smtClean="0"/>
                        <a:t>배경컨텐츠</a:t>
                      </a:r>
                      <a:r>
                        <a:rPr lang="en-US" altLang="ko-KR" sz="900" dirty="0" smtClean="0"/>
                        <a:t>&lt;div&gt; </a:t>
                      </a:r>
                      <a:r>
                        <a:rPr lang="ko-KR" altLang="en-US" sz="900" dirty="0" smtClean="0"/>
                        <a:t>내에 삽입되면 안되고</a:t>
                      </a:r>
                      <a:r>
                        <a:rPr lang="en-US" altLang="ko-KR" sz="900" dirty="0" smtClean="0"/>
                        <a:t>,</a:t>
                      </a:r>
                      <a:r>
                        <a:rPr lang="ko-KR" altLang="en-US" sz="900" dirty="0" smtClean="0"/>
                        <a:t> 동등한 레벨 </a:t>
                      </a:r>
                      <a:r>
                        <a:rPr lang="ko-KR" altLang="en-US" sz="900" dirty="0" err="1" smtClean="0"/>
                        <a:t>노드로</a:t>
                      </a:r>
                      <a:r>
                        <a:rPr lang="ko-KR" altLang="en-US" sz="900" dirty="0" smtClean="0"/>
                        <a:t> 위치해 있어야 함</a:t>
                      </a:r>
                      <a:r>
                        <a:rPr lang="en-US" altLang="ko-KR" sz="900" dirty="0" smtClean="0"/>
                        <a:t>.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Cancle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버튼을 클릭하기 전까지는 다이얼로그 내에서만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tab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키로 순환되도록 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팝업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오픈시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포커스를 팝업내의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첫번째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포커서블한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곳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여기서는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연장하지않기버튼이므로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포커스가 가도록 수정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한글이 아닌 영어로 수정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대문자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사용안됨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대소문자 조합으로 수정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),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[R]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한글이 아닌 영어로 수정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대문자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사용안됨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대소문자 조합으로 수정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스크린리더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켰을때도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버튼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두개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모두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스페이스바로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선택되도록 수정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730098" y="2348880"/>
            <a:ext cx="2689774" cy="2376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844824"/>
            <a:ext cx="39624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337176" y="2204864"/>
            <a:ext cx="125916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786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82625"/>
            <a:ext cx="347662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581670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고애영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11/23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고애영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err="1" smtClean="0">
                <a:solidFill>
                  <a:schemeClr val="bg1"/>
                </a:solidFill>
              </a:rPr>
              <a:t>kr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177327"/>
              </p:ext>
            </p:extLst>
          </p:nvPr>
        </p:nvGraphicFramePr>
        <p:xfrm>
          <a:off x="3599384" y="4901133"/>
          <a:ext cx="554461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391"/>
                <a:gridCol w="4878225"/>
              </a:tblGrid>
              <a:tr h="4922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다이얼로그 팝업이 최상위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&lt;div&gt;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의 하위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노드로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속해있기 때문에 팝업이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띄어졌을경우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상위노드에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삽입된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aria-hidden=“true”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로 팝업내용이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들리지않고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있음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다이얼로그 내에서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tab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키가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순환되지않고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바닥페이지로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이동이되고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있음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팝업오픈시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포커스가 바닥페이지에 있음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스크린리더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켰을때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Send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버튼이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스페이스바로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선택이 안됨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라디오버튼의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&lt;label&gt;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값과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&lt;input&gt;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값이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일치하지않음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59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dirty="0" smtClean="0"/>
                        <a:t>다이얼로그 </a:t>
                      </a:r>
                      <a:r>
                        <a:rPr lang="en-US" altLang="ko-KR" sz="900" dirty="0" smtClean="0"/>
                        <a:t>&lt;div&gt;</a:t>
                      </a:r>
                      <a:r>
                        <a:rPr lang="ko-KR" altLang="en-US" sz="900" dirty="0" smtClean="0"/>
                        <a:t>는 </a:t>
                      </a:r>
                      <a:r>
                        <a:rPr lang="ko-KR" altLang="en-US" sz="900" dirty="0" err="1" smtClean="0"/>
                        <a:t>배경컨텐츠</a:t>
                      </a:r>
                      <a:r>
                        <a:rPr lang="en-US" altLang="ko-KR" sz="900" dirty="0" smtClean="0"/>
                        <a:t>&lt;div&gt; </a:t>
                      </a:r>
                      <a:r>
                        <a:rPr lang="ko-KR" altLang="en-US" sz="900" dirty="0" smtClean="0"/>
                        <a:t>내에 삽입되면 안되고</a:t>
                      </a:r>
                      <a:r>
                        <a:rPr lang="en-US" altLang="ko-KR" sz="900" dirty="0" smtClean="0"/>
                        <a:t>,</a:t>
                      </a:r>
                      <a:r>
                        <a:rPr lang="ko-KR" altLang="en-US" sz="900" dirty="0" smtClean="0"/>
                        <a:t> 동등한 레벨 </a:t>
                      </a:r>
                      <a:r>
                        <a:rPr lang="ko-KR" altLang="en-US" sz="900" dirty="0" err="1" smtClean="0"/>
                        <a:t>노드로</a:t>
                      </a:r>
                      <a:r>
                        <a:rPr lang="ko-KR" altLang="en-US" sz="900" dirty="0" smtClean="0"/>
                        <a:t> 위치해 있어야 함</a:t>
                      </a:r>
                      <a:r>
                        <a:rPr lang="en-US" altLang="ko-KR" sz="900" dirty="0" smtClean="0"/>
                        <a:t>.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다이얼로그 내에서만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tab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키로 순환되도록 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선택된 라디오버튼만 포커스를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받아야함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팝업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오픈시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포커스를 팝업내의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첫번째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포커서블한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곳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여기서는 기본으로 선택되어진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첫번째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라디오버튼에 가도록 수정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스크린리더기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켰을때도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스페이스바로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선택이 되도록 수정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&lt;label&gt;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의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for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값과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값이 일치하도록 수정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683568" y="2672916"/>
            <a:ext cx="18396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775842"/>
            <a:ext cx="5829300" cy="2638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710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424" y="1412776"/>
            <a:ext cx="4772025" cy="2638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3491880" cy="443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592680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고애영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11/23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고애영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err="1" smtClean="0">
                <a:solidFill>
                  <a:schemeClr val="bg1"/>
                </a:solidFill>
              </a:rPr>
              <a:t>kr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541324"/>
              </p:ext>
            </p:extLst>
          </p:nvPr>
        </p:nvGraphicFramePr>
        <p:xfrm>
          <a:off x="3599384" y="4901133"/>
          <a:ext cx="5544616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391"/>
                <a:gridCol w="4878225"/>
              </a:tblGrid>
              <a:tr h="4922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다이얼로그 팝업이 최상위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&lt;div&gt;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의 하위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노드로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속해있기 때문에 팝업이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띄어졌을경우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상위노드에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삽입된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aria-hidden=“true”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로 팝업내용이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들리지않고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있음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다이얼로그 내에서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tab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키가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순환되지않고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바닥페이지로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이동이되고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있음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팝업오픈시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포커스가 바닥페이지에 있음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스크린리더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켰을때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스페이스바로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confirm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버튼 선택이 안됨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59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dirty="0" smtClean="0"/>
                        <a:t>다이얼로그 </a:t>
                      </a:r>
                      <a:r>
                        <a:rPr lang="en-US" altLang="ko-KR" sz="900" dirty="0" smtClean="0"/>
                        <a:t>&lt;div&gt;</a:t>
                      </a:r>
                      <a:r>
                        <a:rPr lang="ko-KR" altLang="en-US" sz="900" dirty="0" smtClean="0"/>
                        <a:t>는 </a:t>
                      </a:r>
                      <a:r>
                        <a:rPr lang="ko-KR" altLang="en-US" sz="900" dirty="0" err="1" smtClean="0"/>
                        <a:t>배경컨텐츠</a:t>
                      </a:r>
                      <a:r>
                        <a:rPr lang="en-US" altLang="ko-KR" sz="900" dirty="0" smtClean="0"/>
                        <a:t>&lt;div&gt; </a:t>
                      </a:r>
                      <a:r>
                        <a:rPr lang="ko-KR" altLang="en-US" sz="900" dirty="0" smtClean="0"/>
                        <a:t>내에 삽입되면 안되고</a:t>
                      </a:r>
                      <a:r>
                        <a:rPr lang="en-US" altLang="ko-KR" sz="900" dirty="0" smtClean="0"/>
                        <a:t>,</a:t>
                      </a:r>
                      <a:r>
                        <a:rPr lang="ko-KR" altLang="en-US" sz="900" dirty="0" smtClean="0"/>
                        <a:t> 동등한 레벨 </a:t>
                      </a:r>
                      <a:r>
                        <a:rPr lang="ko-KR" altLang="en-US" sz="900" dirty="0" err="1" smtClean="0"/>
                        <a:t>노드로</a:t>
                      </a:r>
                      <a:r>
                        <a:rPr lang="ko-KR" altLang="en-US" sz="900" dirty="0" smtClean="0"/>
                        <a:t> 위치해 있어야 함</a:t>
                      </a:r>
                      <a:r>
                        <a:rPr lang="en-US" altLang="ko-KR" sz="900" dirty="0" smtClean="0"/>
                        <a:t>.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다이얼로그 내에서만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tab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키로 순환되도록 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팝업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오픈시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포커스를 팝업내의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첫번째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포커서블한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곳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여기서는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confirm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버튼에 가도록 수정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스크린리더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켰을때도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스페이스바로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선택이 되도록 수정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767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7313"/>
            <a:ext cx="35337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100494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고애영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11/23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고애영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err="1" smtClean="0">
                <a:solidFill>
                  <a:schemeClr val="bg1"/>
                </a:solidFill>
              </a:rPr>
              <a:t>kr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134715"/>
              </p:ext>
            </p:extLst>
          </p:nvPr>
        </p:nvGraphicFramePr>
        <p:xfrm>
          <a:off x="3203848" y="4576450"/>
          <a:ext cx="554461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391"/>
                <a:gridCol w="4878225"/>
              </a:tblGrid>
              <a:tr h="4922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레이어팝업이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접근성에 부적합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슬라이드 참고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시간과 남은 고객수가 변경되는 것을 스크린리더 사용자는 알 수 없음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자동을 팝업이 닫힌 후에 채팅이 시작되었는지 스크린리더 사용자는 알 수 없음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59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접근성에 맞는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레이어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팝업으로 수정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페이지가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로드될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때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aria-live=“assertive”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가 존재하는 빈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div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를 만들어두고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20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초가 경과되었을 때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“20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초가 경과되었습니다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라는 오프스크린 텍스트를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&lt;span&gt;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으로 감싸서 만들어둔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div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초간 삽입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후 바로 삭제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.(20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초 단위로 경과할 때마다 동적으로 경과시간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노드를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삽입했다가 삭제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고객수가 변경될 때도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남은 고객 수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을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span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으로 감싸서 위와 동일한 방식으로 처리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팝업이 닫힌 후에는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채팅창에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오프스크린으로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채팅이 시작되었습니다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.”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라는 안내 텍스트를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aria-live=“assertive”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를 갖고 있는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div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노드로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삽입되고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레이어팝업이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제거되면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DOM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에서도 삭제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124744"/>
            <a:ext cx="660082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75856" y="4108430"/>
            <a:ext cx="366158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전에 보낸 수정사항으로 </a:t>
            </a:r>
            <a:r>
              <a:rPr lang="ko-KR" altLang="en-US" dirty="0" err="1" smtClean="0"/>
              <a:t>수정안됨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149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687671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전서영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채팅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11/29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전서</a:t>
            </a:r>
            <a:r>
              <a:rPr lang="ko-KR" altLang="en-US" sz="1600" dirty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테스트서</a:t>
            </a:r>
            <a:r>
              <a:rPr lang="ko-KR" altLang="en-US" sz="1600" dirty="0">
                <a:solidFill>
                  <a:schemeClr val="bg1"/>
                </a:solidFill>
              </a:rPr>
              <a:t>버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340247"/>
              </p:ext>
            </p:extLst>
          </p:nvPr>
        </p:nvGraphicFramePr>
        <p:xfrm>
          <a:off x="3059832" y="5733256"/>
          <a:ext cx="5976664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Textarea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태그에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aria-invalid=“true”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속성이 기본으로 들어가 있음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기본으로는 해당 속성 삭제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속성 삭제가 불가피하다면 기본값은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aria-invalid=“false”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로 들어가있고 에러가 발생했을 때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aria-invalid=“true”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로 바뀌어야 함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84" y="1196752"/>
            <a:ext cx="2901031" cy="387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340768"/>
            <a:ext cx="52673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611560" y="3133364"/>
            <a:ext cx="2592288" cy="9437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97550" y="1766949"/>
            <a:ext cx="1470794" cy="221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563888" y="3284984"/>
            <a:ext cx="5400600" cy="1784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플레이스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홀더</a:t>
            </a:r>
            <a:r>
              <a:rPr lang="ko-KR" altLang="en-US" dirty="0" smtClean="0"/>
              <a:t> 내용 수정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에러메시지와 동일함</a:t>
            </a:r>
            <a:r>
              <a:rPr lang="en-US" altLang="ko-KR" dirty="0" smtClean="0"/>
              <a:t>. </a:t>
            </a:r>
          </a:p>
          <a:p>
            <a:pPr algn="ctr"/>
            <a:r>
              <a:rPr lang="ko-KR" altLang="en-US" dirty="0" smtClean="0"/>
              <a:t>최대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자까지만 입력 가능합니다</a:t>
            </a:r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Up </a:t>
            </a:r>
            <a:r>
              <a:rPr lang="en-US" altLang="ko-KR" dirty="0"/>
              <a:t>to 20 characters are allowed.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32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687671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전서영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채팅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11/29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전서</a:t>
            </a:r>
            <a:r>
              <a:rPr lang="ko-KR" altLang="en-US" sz="1600" dirty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테스트서</a:t>
            </a:r>
            <a:r>
              <a:rPr lang="ko-KR" altLang="en-US" sz="1600" dirty="0">
                <a:solidFill>
                  <a:schemeClr val="bg1"/>
                </a:solidFill>
              </a:rPr>
              <a:t>버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287699"/>
              </p:ext>
            </p:extLst>
          </p:nvPr>
        </p:nvGraphicFramePr>
        <p:xfrm>
          <a:off x="3059832" y="5733256"/>
          <a:ext cx="5976664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에러 메시지를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폼요소에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연결도 하고 동적으로 안내도 함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에러 발생 시 스크린리더에서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번 안내함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번 영역은 삭제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동적으로 알려줄 필요 없음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Textarea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요소에 연결한 아이디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toast_active_maxMsg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는 에러메시지가 있는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span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태그에 삽입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8544"/>
            <a:ext cx="3063051" cy="4089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360" y="1336538"/>
            <a:ext cx="544830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48414" y="1336538"/>
            <a:ext cx="2267744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47864" y="1498556"/>
            <a:ext cx="2592288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75856" y="4077072"/>
            <a:ext cx="5106927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063051" y="4005064"/>
            <a:ext cx="212805" cy="216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563888" y="3235157"/>
            <a:ext cx="212805" cy="216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267744" y="3731620"/>
            <a:ext cx="6725591" cy="2215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/>
              <a:t>에러메시지의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아이디를 </a:t>
            </a:r>
            <a:r>
              <a:rPr lang="en-US" altLang="ko-KR" dirty="0" smtClean="0"/>
              <a:t>div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주지말고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span </a:t>
            </a:r>
            <a:r>
              <a:rPr lang="ko-KR" altLang="en-US" dirty="0" smtClean="0"/>
              <a:t>태그에 직접 연결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div id=“</a:t>
            </a:r>
            <a:r>
              <a:rPr lang="en-US" altLang="ko-KR" dirty="0" err="1" smtClean="0"/>
              <a:t>toast_active_maxMsg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aria-</a:t>
            </a:r>
            <a:r>
              <a:rPr lang="en-US" altLang="ko-KR" dirty="0" err="1" smtClean="0"/>
              <a:t>describedby</a:t>
            </a:r>
            <a:r>
              <a:rPr lang="ko-KR" altLang="en-US" dirty="0" smtClean="0"/>
              <a:t>를 연결했는데 이걸 </a:t>
            </a:r>
            <a:r>
              <a:rPr lang="en-US" altLang="ko-KR" dirty="0" smtClean="0"/>
              <a:t>&lt;span id=“</a:t>
            </a:r>
            <a:r>
              <a:rPr lang="en-US" altLang="ko-KR" dirty="0" err="1" smtClean="0"/>
              <a:t>toast_active_maxMsg</a:t>
            </a:r>
            <a:r>
              <a:rPr lang="en-US" altLang="ko-KR" dirty="0" smtClean="0"/>
              <a:t>”&gt;More than 20 characters are entered&lt;/span&gt; </a:t>
            </a:r>
            <a:r>
              <a:rPr lang="ko-KR" altLang="en-US" dirty="0" smtClean="0"/>
              <a:t>으로 수정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32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687671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전서영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채팅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11/29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전서</a:t>
            </a:r>
            <a:r>
              <a:rPr lang="ko-KR" altLang="en-US" sz="1600" dirty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테스트서</a:t>
            </a:r>
            <a:r>
              <a:rPr lang="ko-KR" altLang="en-US" sz="1600" dirty="0">
                <a:solidFill>
                  <a:schemeClr val="bg1"/>
                </a:solidFill>
              </a:rPr>
              <a:t>버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945153"/>
              </p:ext>
            </p:extLst>
          </p:nvPr>
        </p:nvGraphicFramePr>
        <p:xfrm>
          <a:off x="3059832" y="5733256"/>
          <a:ext cx="5976664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에러메시지 발생 시 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textarea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플레이스홀더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연결이 삭제됨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에러가 발생할 때 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textarea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플레이스홀더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연결은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그대로두고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에러메시지 연결을 추가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Ex)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에러발생시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aria-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describedby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=“placeholder-id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toast_active_maxMsg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에러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미발생시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aria-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describedby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=“placeholder-id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112" y="1700808"/>
            <a:ext cx="4972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8544"/>
            <a:ext cx="3063051" cy="4089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708920"/>
            <a:ext cx="48101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48414" y="3343168"/>
            <a:ext cx="2623386" cy="8059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720480" y="2024819"/>
            <a:ext cx="2579712" cy="252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923928" y="2960923"/>
            <a:ext cx="2405608" cy="252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5"/>
          <p:cNvSpPr txBox="1"/>
          <p:nvPr/>
        </p:nvSpPr>
        <p:spPr>
          <a:xfrm>
            <a:off x="-36512" y="3789040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11/29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전</a:t>
            </a:r>
            <a:r>
              <a:rPr lang="ko-KR" altLang="en-US" sz="1600" dirty="0">
                <a:solidFill>
                  <a:schemeClr val="bg1"/>
                </a:solidFill>
              </a:rPr>
              <a:t>서</a:t>
            </a:r>
            <a:r>
              <a:rPr lang="ko-KR" altLang="en-US" sz="1600" dirty="0" smtClean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테스트서버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완료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</a:rPr>
              <a:t>수정 확인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132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687671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전서영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채팅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11/29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전서</a:t>
            </a:r>
            <a:r>
              <a:rPr lang="ko-KR" altLang="en-US" sz="1600" dirty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테스트서</a:t>
            </a:r>
            <a:r>
              <a:rPr lang="ko-KR" altLang="en-US" sz="1600" dirty="0">
                <a:solidFill>
                  <a:schemeClr val="bg1"/>
                </a:solidFill>
              </a:rPr>
              <a:t>버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92235"/>
              </p:ext>
            </p:extLst>
          </p:nvPr>
        </p:nvGraphicFramePr>
        <p:xfrm>
          <a:off x="3059832" y="5733256"/>
          <a:ext cx="5976664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페이지 타이틀 한국어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불필요한 태그 사용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: strong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안에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strong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사용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페이지 타이틀 수정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: Chat Service – Korean Air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Strong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하나만 사용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50309"/>
            <a:ext cx="3531991" cy="409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50309"/>
            <a:ext cx="39624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495" y="3273317"/>
            <a:ext cx="555307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48414" y="1250309"/>
            <a:ext cx="1615274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95936" y="2348880"/>
            <a:ext cx="29523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791844" y="3573016"/>
            <a:ext cx="1133872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5"/>
          <p:cNvSpPr txBox="1"/>
          <p:nvPr/>
        </p:nvSpPr>
        <p:spPr>
          <a:xfrm>
            <a:off x="-36512" y="3878069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11/29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전</a:t>
            </a:r>
            <a:r>
              <a:rPr lang="ko-KR" altLang="en-US" sz="1600" dirty="0">
                <a:solidFill>
                  <a:schemeClr val="bg1"/>
                </a:solidFill>
              </a:rPr>
              <a:t>서</a:t>
            </a:r>
            <a:r>
              <a:rPr lang="ko-KR" altLang="en-US" sz="1600" dirty="0" smtClean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테스트서버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완료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</a:rPr>
              <a:t>수정 확인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132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687671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전서영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채팅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11/29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전서</a:t>
            </a:r>
            <a:r>
              <a:rPr lang="ko-KR" altLang="en-US" sz="1600" dirty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테스트서</a:t>
            </a:r>
            <a:r>
              <a:rPr lang="ko-KR" altLang="en-US" sz="1600" dirty="0">
                <a:solidFill>
                  <a:schemeClr val="bg1"/>
                </a:solidFill>
              </a:rPr>
              <a:t>버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428932"/>
              </p:ext>
            </p:extLst>
          </p:nvPr>
        </p:nvGraphicFramePr>
        <p:xfrm>
          <a:off x="3059832" y="5733256"/>
          <a:ext cx="5976664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문법 유효성 오류 수정 필요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Div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 잘못된 오타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“=“”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Textarea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태그에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maxlength1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Progress-time1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아이디 중복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시간이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지날때마다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늘어남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3890"/>
            <a:ext cx="3086844" cy="435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1264543"/>
            <a:ext cx="58197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2731393"/>
            <a:ext cx="63436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005064"/>
            <a:ext cx="41243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8172400" y="1835950"/>
            <a:ext cx="467544" cy="368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88024" y="2939488"/>
            <a:ext cx="3618148" cy="184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572000" y="4149080"/>
            <a:ext cx="24660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32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687671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전서영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채팅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11/29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전서</a:t>
            </a:r>
            <a:r>
              <a:rPr lang="ko-KR" altLang="en-US" sz="1600" dirty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테스트서</a:t>
            </a:r>
            <a:r>
              <a:rPr lang="ko-KR" altLang="en-US" sz="1600" dirty="0">
                <a:solidFill>
                  <a:schemeClr val="bg1"/>
                </a:solidFill>
              </a:rPr>
              <a:t>버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98838"/>
              </p:ext>
            </p:extLst>
          </p:nvPr>
        </p:nvGraphicFramePr>
        <p:xfrm>
          <a:off x="3059832" y="5733256"/>
          <a:ext cx="5976664" cy="118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스크린 리더 사용자를 위한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안내멘트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추가 영역에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초에 한번씩 안내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멘트가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추가되어 아무것도 들을 수 없음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Div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 id=“aria-layer”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는 비어있다가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 20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초가 경과되었을 때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“20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초가 경과되었습니다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라는 오프스크린 텍스트를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&lt;span&gt;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으로 감싸서 삽입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초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후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span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태그만 바로 삭제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.(20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초 단위로 경과할 때마다 동적으로 경과시간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노드를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삽입했다가 삭제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고객수가 변경될 때는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변경될때만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남은 고객 수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을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span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으로 감싸서 삽입하고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초 후에 바로 삭제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2917"/>
            <a:ext cx="2930071" cy="4108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700808"/>
            <a:ext cx="55721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96829" y="2276872"/>
            <a:ext cx="2267744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563888" y="1715690"/>
            <a:ext cx="5256584" cy="2842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322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687671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전서영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채팅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11/29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전서</a:t>
            </a:r>
            <a:r>
              <a:rPr lang="ko-KR" altLang="en-US" sz="1600" dirty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테스트서</a:t>
            </a:r>
            <a:r>
              <a:rPr lang="ko-KR" altLang="en-US" sz="1600" dirty="0">
                <a:solidFill>
                  <a:schemeClr val="bg1"/>
                </a:solidFill>
              </a:rPr>
              <a:t>버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297594"/>
              </p:ext>
            </p:extLst>
          </p:nvPr>
        </p:nvGraphicFramePr>
        <p:xfrm>
          <a:off x="3059832" y="5733256"/>
          <a:ext cx="5976664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팝업을 감싼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div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div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id=“wrap”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과 같은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레벨이어야 함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팝업의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최상단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div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 있는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aria-hidden=“true”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속성때문에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팝업이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안읽힘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팝업의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div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레벨 조정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팝업의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최상단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div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 있는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aria-hidden=“true”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속성 삭제</a:t>
                      </a:r>
                    </a:p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84784"/>
            <a:ext cx="31337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3162230" cy="448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96828" y="2089434"/>
            <a:ext cx="2835011" cy="2491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572000" y="1988840"/>
            <a:ext cx="2701677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32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23038</TotalTime>
  <Words>2492</Words>
  <Application>Microsoft Office PowerPoint</Application>
  <PresentationFormat>화면 슬라이드 쇼(4:3)</PresentationFormat>
  <Paragraphs>764</Paragraphs>
  <Slides>28</Slides>
  <Notes>28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2.19 / 4.1.2</dc:title>
  <dc:creator>Registered User</dc:creator>
  <cp:lastModifiedBy>Iris.Jeon</cp:lastModifiedBy>
  <cp:revision>490</cp:revision>
  <dcterms:created xsi:type="dcterms:W3CDTF">2015-10-22T04:47:16Z</dcterms:created>
  <dcterms:modified xsi:type="dcterms:W3CDTF">2016-11-29T09:33:30Z</dcterms:modified>
</cp:coreProperties>
</file>