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7" r:id="rId3"/>
    <p:sldId id="262" r:id="rId4"/>
    <p:sldId id="287" r:id="rId5"/>
    <p:sldId id="263" r:id="rId6"/>
    <p:sldId id="264" r:id="rId7"/>
    <p:sldId id="266" r:id="rId8"/>
    <p:sldId id="286" r:id="rId9"/>
    <p:sldId id="288" r:id="rId10"/>
    <p:sldId id="28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>
      <p:cViewPr varScale="1">
        <p:scale>
          <a:sx n="106" d="100"/>
          <a:sy n="106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3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0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8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0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0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1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1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3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3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03039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2.4.6 Heading</a:t>
                      </a:r>
                      <a:r>
                        <a:rPr lang="en-US" altLang="ko-KR" sz="900" baseline="0" dirty="0" smtClean="0"/>
                        <a:t> and Labels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https://www.koreanair.com/content/koreanair/global/en/other-site/kalbiz-us.html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24934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페이지 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&lt;h1&gt;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 없음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&lt;p&gt;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&lt;h1&gt;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으로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D37C1FD-142C-4E15-A0A2-E47635CE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9" y="1268760"/>
            <a:ext cx="4428776" cy="25949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670EE1A-85AD-49AC-87E1-EA30E37BE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988" y="1274308"/>
            <a:ext cx="4239165" cy="13279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8F54863-C944-408A-B51E-A3104E01610C}"/>
              </a:ext>
            </a:extLst>
          </p:cNvPr>
          <p:cNvSpPr/>
          <p:nvPr/>
        </p:nvSpPr>
        <p:spPr>
          <a:xfrm>
            <a:off x="1286527" y="2105961"/>
            <a:ext cx="223224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176D494-3E11-4002-B5D7-C5516A916389}"/>
              </a:ext>
            </a:extLst>
          </p:cNvPr>
          <p:cNvSpPr/>
          <p:nvPr/>
        </p:nvSpPr>
        <p:spPr>
          <a:xfrm>
            <a:off x="5004048" y="1484784"/>
            <a:ext cx="302433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08278"/>
            <a:ext cx="5314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1.3.1 Info and Relationships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https://www.koreanair.com/global/en/other-site/kalbiz-registration-us.html?officeCode=LAXDA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12535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</a:rPr>
                        <a:t>Copyright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</a:rPr>
                        <a:t>텍스트와 특수기호를 추가하여 스크린리더에서 중복해서 읽음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</a:rPr>
                        <a:t>Copyright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</a:rPr>
                        <a:t>특수기호는 스크린리더에서 들리지 않도록 숨김 처리</a:t>
                      </a:r>
                      <a:endParaRPr lang="ko-KR" altLang="en-US" sz="9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8A8D07A-FC20-436C-8861-BAA32D4C0B5D}"/>
              </a:ext>
            </a:extLst>
          </p:cNvPr>
          <p:cNvSpPr/>
          <p:nvPr/>
        </p:nvSpPr>
        <p:spPr>
          <a:xfrm>
            <a:off x="2728975" y="1484784"/>
            <a:ext cx="186841" cy="2854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900363"/>
            <a:ext cx="44767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8A8D07A-FC20-436C-8861-BAA32D4C0B5D}"/>
              </a:ext>
            </a:extLst>
          </p:cNvPr>
          <p:cNvSpPr/>
          <p:nvPr/>
        </p:nvSpPr>
        <p:spPr>
          <a:xfrm>
            <a:off x="4932040" y="3429000"/>
            <a:ext cx="186841" cy="2854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5366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2.4.4 Link</a:t>
                      </a:r>
                      <a:r>
                        <a:rPr lang="en-US" altLang="ko-KR" sz="900" baseline="0" dirty="0" smtClean="0"/>
                        <a:t> Purpose (In Context)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https://www.koreanair.com/content/koreanair/global/en/other-site/kalbiz-us.html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61923"/>
              </p:ext>
            </p:extLst>
          </p:nvPr>
        </p:nvGraphicFramePr>
        <p:xfrm>
          <a:off x="3554701" y="5736111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현재 창 열기이나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동일한 링크 명을 가진 다른 링크가 모두 새 창으로 열리는 링크이므로 해당 링크 새 창으로 열리도록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링크에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target=“_blank”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속성 추가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C579290-EF68-4664-A377-E6509F7C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79315"/>
            <a:ext cx="4103594" cy="28764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E033E86-CFF1-48F0-9551-91D17A2A6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052736"/>
            <a:ext cx="5014050" cy="8788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172DDA3-B714-4922-9C94-DDA7DB88E734}"/>
              </a:ext>
            </a:extLst>
          </p:cNvPr>
          <p:cNvSpPr/>
          <p:nvPr/>
        </p:nvSpPr>
        <p:spPr>
          <a:xfrm>
            <a:off x="2023310" y="3402104"/>
            <a:ext cx="2620698" cy="458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69D513C-A594-457D-9687-962CB608D090}"/>
              </a:ext>
            </a:extLst>
          </p:cNvPr>
          <p:cNvSpPr/>
          <p:nvPr/>
        </p:nvSpPr>
        <p:spPr>
          <a:xfrm>
            <a:off x="3125380" y="1562140"/>
            <a:ext cx="645567" cy="192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22273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1.1.1 Non-text </a:t>
                      </a:r>
                      <a:r>
                        <a:rPr lang="en-US" altLang="ko-KR" sz="900" dirty="0" smtClean="0"/>
                        <a:t>Content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4.1.1. Parsing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https://www.koreanair.com/content/koreanair/global/en/other-site/kalbiz-us.html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55828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태그에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속성이 없음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문법 유효성 오류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의미 없는 이미지는 빈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로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9DA704A-73E8-4781-AF4E-2DA70FEEE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39"/>
          <a:stretch/>
        </p:blipFill>
        <p:spPr>
          <a:xfrm>
            <a:off x="251520" y="3626288"/>
            <a:ext cx="3885640" cy="6039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4F5504C-1D9B-4FF1-A995-9425F448EB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4" b="5026"/>
          <a:stretch/>
        </p:blipFill>
        <p:spPr>
          <a:xfrm>
            <a:off x="251520" y="1555213"/>
            <a:ext cx="4903586" cy="18737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19F020-065B-454B-9B59-594AA8EC3F07}"/>
              </a:ext>
            </a:extLst>
          </p:cNvPr>
          <p:cNvSpPr/>
          <p:nvPr/>
        </p:nvSpPr>
        <p:spPr>
          <a:xfrm>
            <a:off x="395536" y="3894612"/>
            <a:ext cx="3672408" cy="317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AB32D22-6234-497C-A969-127C575C0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3609470"/>
            <a:ext cx="4174472" cy="5702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CFCAC29-B5BE-4916-A9A6-A46F305FE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1983402"/>
            <a:ext cx="2996453" cy="12818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BDD88D7-B39B-4DA4-B14B-470C93E0012C}"/>
              </a:ext>
            </a:extLst>
          </p:cNvPr>
          <p:cNvSpPr/>
          <p:nvPr/>
        </p:nvSpPr>
        <p:spPr>
          <a:xfrm>
            <a:off x="5111064" y="3862030"/>
            <a:ext cx="3672408" cy="317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0290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1.1.1 Non-text Content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https://www.koreanair.com/content/koreanair/global/en/other-site/kalbiz-us.html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2D1CAED-768C-4219-9D39-031D5A05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96752"/>
            <a:ext cx="5265644" cy="25483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A0F6D05-C239-49ED-B804-42088EF1F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07" y="3980018"/>
            <a:ext cx="5265645" cy="92466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EC35CB0C-4B30-4D6E-A9AF-D6529DCBF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25970"/>
              </p:ext>
            </p:extLst>
          </p:nvPr>
        </p:nvGraphicFramePr>
        <p:xfrm>
          <a:off x="3546494" y="5419379"/>
          <a:ext cx="5554779" cy="132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의미가 있는 특수기호에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대한 대체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텍스트가 누락됨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아래 마크업 예시 참고 하여 수정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띄어쓰기 주의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번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X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기호 스크린리더에서 들리지 않도록 숨김 처리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&lt;span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aria-hidden=true&gt;X&lt;/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span&gt;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: USD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앞에 숨김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텍스트 추가하고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&lt;span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class=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offscreen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&gt;More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than&lt;/span&gt;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기호는 스크린리더에서 들리지 않도록 수정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&lt;span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aria-hidden=true&gt;+&lt;/span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8AFFE7C-4811-4254-90CF-B0B7D9361B76}"/>
              </a:ext>
            </a:extLst>
          </p:cNvPr>
          <p:cNvSpPr/>
          <p:nvPr/>
        </p:nvSpPr>
        <p:spPr>
          <a:xfrm>
            <a:off x="2099152" y="2626418"/>
            <a:ext cx="18939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6250D33-1B4F-4236-87E7-9FFD3587C4A4}"/>
              </a:ext>
            </a:extLst>
          </p:cNvPr>
          <p:cNvSpPr/>
          <p:nvPr/>
        </p:nvSpPr>
        <p:spPr>
          <a:xfrm>
            <a:off x="2044894" y="2914450"/>
            <a:ext cx="18939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D271491-5FB3-48C4-8F74-28322936EC3E}"/>
              </a:ext>
            </a:extLst>
          </p:cNvPr>
          <p:cNvSpPr/>
          <p:nvPr/>
        </p:nvSpPr>
        <p:spPr>
          <a:xfrm>
            <a:off x="2063635" y="3197262"/>
            <a:ext cx="18939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DE4A90-8527-4E7A-AC55-6F892CFE0AA6}"/>
              </a:ext>
            </a:extLst>
          </p:cNvPr>
          <p:cNvSpPr/>
          <p:nvPr/>
        </p:nvSpPr>
        <p:spPr>
          <a:xfrm>
            <a:off x="2044894" y="3480074"/>
            <a:ext cx="18939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815631E-FE77-4810-AC3C-2F14A68221CE}"/>
              </a:ext>
            </a:extLst>
          </p:cNvPr>
          <p:cNvSpPr/>
          <p:nvPr/>
        </p:nvSpPr>
        <p:spPr>
          <a:xfrm>
            <a:off x="1619672" y="2276872"/>
            <a:ext cx="2736304" cy="1427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DBBBB492-7CDD-4F15-A6ED-F0376D7C1E44}"/>
              </a:ext>
            </a:extLst>
          </p:cNvPr>
          <p:cNvSpPr/>
          <p:nvPr/>
        </p:nvSpPr>
        <p:spPr>
          <a:xfrm>
            <a:off x="1547664" y="2169277"/>
            <a:ext cx="215189" cy="215189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3AA84B2-EB5E-4424-A705-4FE5C4DDFBDA}"/>
              </a:ext>
            </a:extLst>
          </p:cNvPr>
          <p:cNvSpPr/>
          <p:nvPr/>
        </p:nvSpPr>
        <p:spPr>
          <a:xfrm>
            <a:off x="5760630" y="2583252"/>
            <a:ext cx="18939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589BDD9-F442-4061-8A0D-2E6864B267A4}"/>
              </a:ext>
            </a:extLst>
          </p:cNvPr>
          <p:cNvSpPr/>
          <p:nvPr/>
        </p:nvSpPr>
        <p:spPr>
          <a:xfrm>
            <a:off x="5750762" y="2871284"/>
            <a:ext cx="18939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2C1CA81-994F-4AA5-9035-F53DFA0973C9}"/>
              </a:ext>
            </a:extLst>
          </p:cNvPr>
          <p:cNvSpPr/>
          <p:nvPr/>
        </p:nvSpPr>
        <p:spPr>
          <a:xfrm>
            <a:off x="5742869" y="3154096"/>
            <a:ext cx="18939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5F947AC-A68A-42FA-A1A1-E6A8FD716E6B}"/>
              </a:ext>
            </a:extLst>
          </p:cNvPr>
          <p:cNvSpPr/>
          <p:nvPr/>
        </p:nvSpPr>
        <p:spPr>
          <a:xfrm>
            <a:off x="5759640" y="3436908"/>
            <a:ext cx="18939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2FFC06D-A1BF-4C8D-8A8E-6B1C7529FD2D}"/>
              </a:ext>
            </a:extLst>
          </p:cNvPr>
          <p:cNvSpPr/>
          <p:nvPr/>
        </p:nvSpPr>
        <p:spPr>
          <a:xfrm>
            <a:off x="4361817" y="2269060"/>
            <a:ext cx="2388179" cy="1427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0225B46-EF04-4B9C-B84E-FB29D3EC3C46}"/>
              </a:ext>
            </a:extLst>
          </p:cNvPr>
          <p:cNvSpPr/>
          <p:nvPr/>
        </p:nvSpPr>
        <p:spPr>
          <a:xfrm>
            <a:off x="4280038" y="2185301"/>
            <a:ext cx="215189" cy="215189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1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9352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1.3.1 Info and Relationships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https://www.koreanair.com/content/koreanair/global/en/other-site/kalbiz-us.html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2D1CAED-768C-4219-9D39-031D5A054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07"/>
          <a:stretch/>
        </p:blipFill>
        <p:spPr>
          <a:xfrm>
            <a:off x="179512" y="2276872"/>
            <a:ext cx="6336705" cy="1008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A0F6D05-C239-49ED-B804-42088EF1F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3794046"/>
            <a:ext cx="6552728" cy="115068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EC35CB0C-4B30-4D6E-A9AF-D6529DCBF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31721"/>
              </p:ext>
            </p:extLst>
          </p:nvPr>
        </p:nvGraphicFramePr>
        <p:xfrm>
          <a:off x="3546494" y="5656559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안내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문구 중 동일한 내용을 중복해서 안내하고 있어 스크린 리더 사용자들은 내용을 이해 할 수가 없음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괄호 안에 들어 있는 숫자 영역 전체에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aria-hidden=true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속성 추가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띄어쓰기 주의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e.g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) three&lt;span aria-hidden=true&gt;(3)&lt;/true&gt;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73D71B4-3687-4976-ADBC-662C276F8EB4}"/>
              </a:ext>
            </a:extLst>
          </p:cNvPr>
          <p:cNvSpPr/>
          <p:nvPr/>
        </p:nvSpPr>
        <p:spPr>
          <a:xfrm>
            <a:off x="2627784" y="2253981"/>
            <a:ext cx="216024" cy="216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06B03EF-B4C6-44D4-9AD5-295D53EAB9C2}"/>
              </a:ext>
            </a:extLst>
          </p:cNvPr>
          <p:cNvSpPr/>
          <p:nvPr/>
        </p:nvSpPr>
        <p:spPr>
          <a:xfrm>
            <a:off x="3067713" y="3987294"/>
            <a:ext cx="204531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99FE88B-3A21-480C-8EB6-D7612980B635}"/>
              </a:ext>
            </a:extLst>
          </p:cNvPr>
          <p:cNvSpPr/>
          <p:nvPr/>
        </p:nvSpPr>
        <p:spPr>
          <a:xfrm>
            <a:off x="3143083" y="4361067"/>
            <a:ext cx="204781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5409"/>
            <a:ext cx="6522018" cy="99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73D71B4-3687-4976-ADBC-662C276F8EB4}"/>
              </a:ext>
            </a:extLst>
          </p:cNvPr>
          <p:cNvSpPr/>
          <p:nvPr/>
        </p:nvSpPr>
        <p:spPr>
          <a:xfrm>
            <a:off x="2267744" y="1286586"/>
            <a:ext cx="216024" cy="216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61373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2.4.4 Link Purpose (In</a:t>
                      </a:r>
                      <a:r>
                        <a:rPr lang="en-US" altLang="ko-KR" sz="900" baseline="0" dirty="0" smtClean="0"/>
                        <a:t> Context)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https://www.koreanair.com/content/koreanair/global/en/other-site/kalbiz-us.html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60326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새 창 열기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누락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&lt;a&gt;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링크 영역 안에 새 창 열기 숨김 텍스트 추가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띄어쓰기 주의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e.g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&lt;span class=offscreen&gt;(opens a new browser)&lt;/span&gt;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</a:b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B9E1672-88B2-49F3-B87B-166D8E86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36" y="3305160"/>
            <a:ext cx="5945001" cy="14199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58FF1EE-616F-47EA-8A9A-56DC8641D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64" y="1182563"/>
            <a:ext cx="6704632" cy="19065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29A0996-6C6D-4215-94D7-D82F774A29E5}"/>
              </a:ext>
            </a:extLst>
          </p:cNvPr>
          <p:cNvSpPr/>
          <p:nvPr/>
        </p:nvSpPr>
        <p:spPr>
          <a:xfrm>
            <a:off x="1119862" y="2591878"/>
            <a:ext cx="1003865" cy="261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DD13DC0-8EDC-4823-A8B6-DA914E2B947A}"/>
              </a:ext>
            </a:extLst>
          </p:cNvPr>
          <p:cNvSpPr/>
          <p:nvPr/>
        </p:nvSpPr>
        <p:spPr>
          <a:xfrm>
            <a:off x="1268552" y="4004429"/>
            <a:ext cx="4959632" cy="216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409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4.1.2 Name,</a:t>
                      </a:r>
                      <a:r>
                        <a:rPr lang="en-US" altLang="ko-KR" sz="900" baseline="0" dirty="0" smtClean="0"/>
                        <a:t> Role, Value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https://www.koreanair.com/content/koreanair/global/en/other-site/kalbiz-us.html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78EFB3-4DDE-4D33-B987-2910C5174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51"/>
          <a:stretch/>
        </p:blipFill>
        <p:spPr>
          <a:xfrm>
            <a:off x="251520" y="837806"/>
            <a:ext cx="3096344" cy="5901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EFFFA8B-11CC-4C45-A400-A68B5FE1A9D0}"/>
              </a:ext>
            </a:extLst>
          </p:cNvPr>
          <p:cNvSpPr/>
          <p:nvPr/>
        </p:nvSpPr>
        <p:spPr>
          <a:xfrm>
            <a:off x="383942" y="6541335"/>
            <a:ext cx="2819906" cy="23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5E50BBA-C947-4083-A392-3AFC6857041A}"/>
              </a:ext>
            </a:extLst>
          </p:cNvPr>
          <p:cNvSpPr/>
          <p:nvPr/>
        </p:nvSpPr>
        <p:spPr>
          <a:xfrm>
            <a:off x="383942" y="837806"/>
            <a:ext cx="2819906" cy="5670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13214"/>
              </p:ext>
            </p:extLst>
          </p:nvPr>
        </p:nvGraphicFramePr>
        <p:xfrm>
          <a:off x="3553689" y="4594390"/>
          <a:ext cx="5554779" cy="214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페이지에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랜드마크가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없음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시맨틱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필요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페이지를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main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영역과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footer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영역으로 분리하여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마크업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(div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class=footer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div class=wrap landing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밖으로 이동하든지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main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영역의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다른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 감싸는 방법으로 분리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랜드마크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각 영역을 표시하는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랜드마크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속성 추가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영역의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role=main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추가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Footer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영역의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role=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contentinfo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추가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영역을 감싸는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&lt;main&gt;,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&lt;footer&gt;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태그로 변경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0729"/>
            <a:ext cx="4820728" cy="269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EFFFA8B-11CC-4C45-A400-A68B5FE1A9D0}"/>
              </a:ext>
            </a:extLst>
          </p:cNvPr>
          <p:cNvSpPr/>
          <p:nvPr/>
        </p:nvSpPr>
        <p:spPr>
          <a:xfrm>
            <a:off x="4067944" y="1700808"/>
            <a:ext cx="2520280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EFFFA8B-11CC-4C45-A400-A68B5FE1A9D0}"/>
              </a:ext>
            </a:extLst>
          </p:cNvPr>
          <p:cNvSpPr/>
          <p:nvPr/>
        </p:nvSpPr>
        <p:spPr>
          <a:xfrm>
            <a:off x="4067944" y="2708920"/>
            <a:ext cx="252028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D2D47C8-D4E8-45BC-9CFB-408FADBAB52B}"/>
              </a:ext>
            </a:extLst>
          </p:cNvPr>
          <p:cNvSpPr/>
          <p:nvPr/>
        </p:nvSpPr>
        <p:spPr>
          <a:xfrm>
            <a:off x="6651848" y="1974772"/>
            <a:ext cx="872480" cy="44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D2D47C8-D4E8-45BC-9CFB-408FADBAB52B}"/>
              </a:ext>
            </a:extLst>
          </p:cNvPr>
          <p:cNvSpPr/>
          <p:nvPr/>
        </p:nvSpPr>
        <p:spPr>
          <a:xfrm>
            <a:off x="6651848" y="2701886"/>
            <a:ext cx="872480" cy="2950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1000" dirty="0" smtClea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8840"/>
            <a:ext cx="72009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78506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2.4.4 Link</a:t>
                      </a:r>
                      <a:r>
                        <a:rPr lang="en-US" altLang="ko-KR" sz="900" baseline="0" dirty="0" smtClean="0"/>
                        <a:t> Purpose(In Context)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https://www.koreanair.com/global/en/other-site/kalbiz-registration-us.html?officeCode=LAXDA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9724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명확하지 않은 링크 텍스트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링크 텍스트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Registration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으로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8A8D07A-FC20-436C-8861-BAA32D4C0B5D}"/>
              </a:ext>
            </a:extLst>
          </p:cNvPr>
          <p:cNvSpPr/>
          <p:nvPr/>
        </p:nvSpPr>
        <p:spPr>
          <a:xfrm>
            <a:off x="7380312" y="3429000"/>
            <a:ext cx="64807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31645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18/9/27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1.3.1 Info</a:t>
                      </a:r>
                      <a:r>
                        <a:rPr lang="en-US" altLang="ko-KR" sz="900" baseline="0" dirty="0" smtClean="0"/>
                        <a:t> and Relationships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PLUAT-4292_Promotion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https://www.koreanair.com/global/en/other-site/kalbiz-registration-us.html?officeCode=LAXDA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24810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오프스크린 앞 띄어쓰기 필요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괄호 앞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새창열림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안내 괄호 앞에 띄어쓰기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(&amp;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nbsp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;)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r="17015"/>
          <a:stretch/>
        </p:blipFill>
        <p:spPr bwMode="auto">
          <a:xfrm>
            <a:off x="6084168" y="1175196"/>
            <a:ext cx="2768658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6713"/>
            <a:ext cx="637534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8A8D07A-FC20-436C-8861-BAA32D4C0B5D}"/>
              </a:ext>
            </a:extLst>
          </p:cNvPr>
          <p:cNvSpPr/>
          <p:nvPr/>
        </p:nvSpPr>
        <p:spPr>
          <a:xfrm>
            <a:off x="4499992" y="1268760"/>
            <a:ext cx="93610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562448"/>
            <a:ext cx="5328592" cy="109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8" y="3676787"/>
            <a:ext cx="3264029" cy="133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8A8D07A-FC20-436C-8861-BAA32D4C0B5D}"/>
              </a:ext>
            </a:extLst>
          </p:cNvPr>
          <p:cNvSpPr/>
          <p:nvPr/>
        </p:nvSpPr>
        <p:spPr>
          <a:xfrm>
            <a:off x="1053047" y="3284984"/>
            <a:ext cx="1718753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8A8D07A-FC20-436C-8861-BAA32D4C0B5D}"/>
              </a:ext>
            </a:extLst>
          </p:cNvPr>
          <p:cNvSpPr/>
          <p:nvPr/>
        </p:nvSpPr>
        <p:spPr>
          <a:xfrm>
            <a:off x="882465" y="4272829"/>
            <a:ext cx="1718753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8A8D07A-FC20-436C-8861-BAA32D4C0B5D}"/>
              </a:ext>
            </a:extLst>
          </p:cNvPr>
          <p:cNvSpPr/>
          <p:nvPr/>
        </p:nvSpPr>
        <p:spPr>
          <a:xfrm>
            <a:off x="6156175" y="2903529"/>
            <a:ext cx="1312321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8A8D07A-FC20-436C-8861-BAA32D4C0B5D}"/>
              </a:ext>
            </a:extLst>
          </p:cNvPr>
          <p:cNvSpPr/>
          <p:nvPr/>
        </p:nvSpPr>
        <p:spPr>
          <a:xfrm>
            <a:off x="7236296" y="4380841"/>
            <a:ext cx="736257" cy="217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8A8D07A-FC20-436C-8861-BAA32D4C0B5D}"/>
              </a:ext>
            </a:extLst>
          </p:cNvPr>
          <p:cNvSpPr/>
          <p:nvPr/>
        </p:nvSpPr>
        <p:spPr>
          <a:xfrm>
            <a:off x="7236296" y="4725144"/>
            <a:ext cx="736257" cy="217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flipV="1">
            <a:off x="6876256" y="2815639"/>
            <a:ext cx="144016" cy="175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flipV="1">
            <a:off x="7468497" y="4272829"/>
            <a:ext cx="144016" cy="175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flipV="1">
            <a:off x="7488779" y="4648974"/>
            <a:ext cx="144016" cy="1757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541</Words>
  <Application>Microsoft Office PowerPoint</Application>
  <PresentationFormat>화면 슬라이드 쇼(4:3)</PresentationFormat>
  <Paragraphs>215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255</cp:revision>
  <dcterms:created xsi:type="dcterms:W3CDTF">2018-02-26T00:20:47Z</dcterms:created>
  <dcterms:modified xsi:type="dcterms:W3CDTF">2018-10-11T07:30:41Z</dcterms:modified>
</cp:coreProperties>
</file>