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68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07AC6-36DA-485D-BE2A-B46B6AED2DF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C7126-BEA2-44E3-BFB0-5D61FE30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5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5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6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5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B720-CC39-4ED4-A0BF-14F745D36FC4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36671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5849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73085"/>
              </p:ext>
            </p:extLst>
          </p:nvPr>
        </p:nvGraphicFramePr>
        <p:xfrm>
          <a:off x="4139952" y="1556792"/>
          <a:ext cx="4608512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15"/>
                <a:gridCol w="3886697"/>
              </a:tblGrid>
              <a:tr h="2108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포커스가 인풋박스에 있을 때 가상모드로 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변경하고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최상단으로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이동하여 전체를 읽으려고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시도해도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포커스가 자동으로 인풋으로 이동되어 페이지 탐색이 불가함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9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오류수정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강제로 포커스를 인풋영역으로 이동하는 스크립트를 사용하고 있는지 확인 필요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6" y="-315416"/>
            <a:ext cx="874395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48255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김봉주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30380"/>
              </p:ext>
            </p:extLst>
          </p:nvPr>
        </p:nvGraphicFramePr>
        <p:xfrm>
          <a:off x="2771800" y="5445224"/>
          <a:ext cx="6120680" cy="123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544616"/>
              </a:tblGrid>
              <a:tr h="482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대화내용을 가상모드로 탐색하려고 할 때 최근 대화부터 역순으로 읽게 되어 스크린리더 사용자가 이해하기 어려움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8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&lt;div class="talk-wrap" id="talk-wrap" aria-live="assertive" aria-relevant=“additions” aria-atomic=“false”&gt;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에서 </a:t>
                      </a: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	id="talk-wrap" 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를 삭제하면 순방향으로 </a:t>
                      </a:r>
                      <a:r>
                        <a:rPr lang="ko-KR" altLang="en-US" sz="1100" b="0" strike="noStrike" baseline="0" dirty="0" err="1" smtClean="0">
                          <a:solidFill>
                            <a:srgbClr val="FF0000"/>
                          </a:solidFill>
                        </a:rPr>
                        <a:t>잘읽으므로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 해당 </a:t>
                      </a: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에 사용된 스크립트 검토 후 수정</a:t>
                      </a: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		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4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13872" r="31459" b="26820"/>
          <a:stretch/>
        </p:blipFill>
        <p:spPr bwMode="auto">
          <a:xfrm>
            <a:off x="467544" y="1186830"/>
            <a:ext cx="3443089" cy="473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486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69453"/>
              </p:ext>
            </p:extLst>
          </p:nvPr>
        </p:nvGraphicFramePr>
        <p:xfrm>
          <a:off x="3059832" y="5733256"/>
          <a:ext cx="5976664" cy="116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대화글 없이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1050" b="0" baseline="0" dirty="0" err="1" smtClean="0">
                          <a:solidFill>
                            <a:schemeClr val="tx1"/>
                          </a:solidFill>
                        </a:rPr>
                        <a:t>눌렀을시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err="1" smtClean="0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읽어주지 않음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Send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50" dirty="0" smtClean="0">
                          <a:effectLst/>
                        </a:rPr>
                        <a:t>Please type your message.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나오고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aria-invalid=“true”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해당 에러 메시지 의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값과 연결하여 주고 포커스 이동하게 개발 필요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Cyber Chat(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참고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987823" y="4581128"/>
            <a:ext cx="623895" cy="46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2" t="10712" r="32020" b="37618"/>
          <a:stretch/>
        </p:blipFill>
        <p:spPr bwMode="auto">
          <a:xfrm>
            <a:off x="6012160" y="2420888"/>
            <a:ext cx="2298973" cy="280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47372" y="1862257"/>
            <a:ext cx="2032929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dk1"/>
                </a:solidFill>
              </a:rPr>
              <a:t>Cyber Chat(</a:t>
            </a:r>
            <a:r>
              <a:rPr lang="ko-KR" altLang="en-US" sz="1600" dirty="0">
                <a:solidFill>
                  <a:schemeClr val="dk1"/>
                </a:solidFill>
              </a:rPr>
              <a:t>입력</a:t>
            </a:r>
            <a:r>
              <a:rPr lang="en-US" altLang="ko-KR" sz="1600" dirty="0">
                <a:solidFill>
                  <a:schemeClr val="dk1"/>
                </a:solidFill>
              </a:rPr>
              <a:t>) </a:t>
            </a:r>
            <a:r>
              <a:rPr lang="ko-KR" altLang="en-US" sz="1600" dirty="0">
                <a:solidFill>
                  <a:schemeClr val="dk1"/>
                </a:solidFill>
              </a:rPr>
              <a:t>창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297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3463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김봉주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62170"/>
              </p:ext>
            </p:extLst>
          </p:nvPr>
        </p:nvGraphicFramePr>
        <p:xfrm>
          <a:off x="3787266" y="3501008"/>
          <a:ext cx="5078488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3"/>
                <a:gridCol w="4345395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채팅 대기시간이 길어질 때 추가되는 안내 문구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baseline="0" dirty="0" err="1" smtClean="0">
                          <a:solidFill>
                            <a:schemeClr val="tx1"/>
                          </a:solidFill>
                        </a:rPr>
                        <a:t>빨간글씨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가 동적으로 생성되는 것을 스크린리더 사용자는 인지하지 어려움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5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페이지가 </a:t>
                      </a:r>
                      <a:r>
                        <a:rPr lang="ko-KR" altLang="en-US" sz="1050" b="0" baseline="0" dirty="0" err="1" smtClean="0">
                          <a:solidFill>
                            <a:schemeClr val="tx1"/>
                          </a:solidFill>
                        </a:rPr>
                        <a:t>로드될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때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aria-live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속성 안에 불필요한 소스가 들어갔다가 사라지고 있어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스크린리더가 제일 먼저 해당 소스를 읽고 있음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altLang="ko-KR" sz="105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초기에 대기승객이 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undefinded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로 노출되고 단어가 붙여서 읽고 있음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1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동적으로 생성되는 문구는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aria-live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속성 태그 안에 동일하게 삽입했다가 사라지도록 수정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페이지 로드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시 동적으로 불필요한 소스가 들어오지 않도록 수정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strike="sngStrike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r>
                        <a:rPr lang="en-US" altLang="ko-KR" sz="1050" b="0" strike="sngStrike" baseline="0" dirty="0" smtClean="0">
                          <a:solidFill>
                            <a:schemeClr val="tx1"/>
                          </a:solidFill>
                        </a:rPr>
                        <a:t>We have received your inquiry&lt;/span&gt;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strike="sngStrike" baseline="0" dirty="0" smtClean="0">
                          <a:solidFill>
                            <a:schemeClr val="tx1"/>
                          </a:solidFill>
                        </a:rPr>
                        <a:t>&lt;span&gt;Please wait a moment&lt;./span&gt;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50" b="0" strike="sngStrike" baseline="0" dirty="0" smtClean="0">
                          <a:solidFill>
                            <a:schemeClr val="tx1"/>
                          </a:solidFill>
                        </a:rPr>
                        <a:t>대기승객이 </a:t>
                      </a:r>
                      <a:r>
                        <a:rPr lang="en-US" altLang="ko-KR" sz="1050" b="0" strike="sngStrike" baseline="0" dirty="0" err="1" smtClean="0">
                          <a:solidFill>
                            <a:schemeClr val="tx1"/>
                          </a:solidFill>
                        </a:rPr>
                        <a:t>undefinded</a:t>
                      </a:r>
                      <a:r>
                        <a:rPr lang="ko-KR" altLang="en-US" sz="1050" b="0" strike="sngStrike" baseline="0" dirty="0" smtClean="0">
                          <a:solidFill>
                            <a:schemeClr val="tx1"/>
                          </a:solidFill>
                        </a:rPr>
                        <a:t>가 기다리고 있다는 불필요한 내용이 나옴</a:t>
                      </a:r>
                      <a:r>
                        <a:rPr lang="en-US" altLang="ko-KR" sz="1050" b="0" strike="sngStrik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50" b="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50" b="0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3. 1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번이 수정되면 해당 </a:t>
                      </a:r>
                      <a:r>
                        <a:rPr lang="ko-KR" altLang="en-US" sz="1050" b="0" strike="noStrike" baseline="0" dirty="0" err="1" smtClean="0">
                          <a:solidFill>
                            <a:schemeClr val="tx1"/>
                          </a:solidFill>
                        </a:rPr>
                        <a:t>노드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 삭제되므로 해결될 것으로 보임</a:t>
                      </a:r>
                      <a:endParaRPr lang="en-US" altLang="ko-KR" sz="1050" b="0" strike="noStrik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35337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41984"/>
            <a:ext cx="42291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02024" y="1484784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초기에 해당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들어오고 있음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전체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95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9063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김봉주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4318"/>
              </p:ext>
            </p:extLst>
          </p:nvPr>
        </p:nvGraphicFramePr>
        <p:xfrm>
          <a:off x="4355976" y="3212976"/>
          <a:ext cx="4680520" cy="220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3"/>
                <a:gridCol w="3947427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라디오버튼으로 탭으로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라디오 버튼으로 진입 후에 다시 탭으로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이동시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다음 라디오 버튼으로 포커스가 이동됨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1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b="0" strike="noStrike" dirty="0" err="1" smtClean="0">
                          <a:solidFill>
                            <a:schemeClr val="tx1"/>
                          </a:solidFill>
                        </a:rPr>
                        <a:t>탭키를</a:t>
                      </a:r>
                      <a:r>
                        <a:rPr lang="ko-KR" altLang="en-US" sz="1050" b="0" strike="noStrike" dirty="0" smtClean="0">
                          <a:solidFill>
                            <a:schemeClr val="tx1"/>
                          </a:solidFill>
                        </a:rPr>
                        <a:t> 누르면 선택된 라디오버튼</a:t>
                      </a:r>
                      <a:r>
                        <a:rPr lang="en-US" altLang="ko-KR" sz="1050" b="0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strike="noStrike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ko-KR" altLang="en-US" sz="1050" b="0" strike="noStrike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라디오버튼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으로 이동하고 다시 </a:t>
                      </a:r>
                      <a:r>
                        <a:rPr lang="ko-KR" altLang="en-US" sz="1050" b="0" strike="noStrike" baseline="0" dirty="0" err="1" smtClean="0">
                          <a:solidFill>
                            <a:schemeClr val="tx1"/>
                          </a:solidFill>
                        </a:rPr>
                        <a:t>탭키를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 누르면 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send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버튼으로 포커스가 이동되어야 함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50" b="0" strike="noStrik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50" b="0" strike="noStrike" dirty="0" smtClean="0">
                          <a:solidFill>
                            <a:schemeClr val="tx1"/>
                          </a:solidFill>
                        </a:rPr>
                        <a:t>탭으로 라디오버튼 진입 시 선택된 라디오버튼으로 포커스가 이동되어야 함</a:t>
                      </a:r>
                      <a:r>
                        <a:rPr lang="en-US" altLang="ko-KR" sz="1050" b="0" strike="noStrik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6011"/>
            <a:ext cx="34480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6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9713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김봉주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04986"/>
              </p:ext>
            </p:extLst>
          </p:nvPr>
        </p:nvGraphicFramePr>
        <p:xfrm>
          <a:off x="2771800" y="5157192"/>
          <a:ext cx="612068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660"/>
                <a:gridCol w="5162020"/>
              </a:tblGrid>
              <a:tr h="923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레이어팝업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공통 수정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b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레이어팝업임을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알려주는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</a:rPr>
                        <a:t>labelledby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속성이 </a:t>
                      </a:r>
                      <a:r>
                        <a:rPr lang="ko-KR" altLang="en-US" sz="1050" b="0" baseline="0" dirty="0" err="1" smtClean="0">
                          <a:solidFill>
                            <a:schemeClr val="tx1"/>
                          </a:solidFill>
                        </a:rPr>
                        <a:t>두번째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err="1" smtClean="0">
                          <a:solidFill>
                            <a:schemeClr val="tx1"/>
                          </a:solidFill>
                        </a:rPr>
                        <a:t>노드에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삽입되어 있음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/>
                        <a:t>오류수정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50" b="0" strike="noStrike" dirty="0" smtClean="0">
                          <a:solidFill>
                            <a:schemeClr val="tx1"/>
                          </a:solidFill>
                        </a:rPr>
                        <a:t>Role=“dialog”</a:t>
                      </a:r>
                      <a:r>
                        <a:rPr lang="ko-KR" altLang="en-US" sz="1050" b="0" strike="noStrike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050" b="0" strike="noStrike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1050" b="0" strike="noStrike" dirty="0" err="1" smtClean="0">
                          <a:solidFill>
                            <a:schemeClr val="tx1"/>
                          </a:solidFill>
                        </a:rPr>
                        <a:t>labelledby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속성은 </a:t>
                      </a:r>
                      <a:r>
                        <a:rPr lang="ko-KR" altLang="en-US" sz="1050" b="0" strike="noStrike" baseline="0" dirty="0" err="1" smtClean="0">
                          <a:solidFill>
                            <a:schemeClr val="tx1"/>
                          </a:solidFill>
                        </a:rPr>
                        <a:t>최상단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strike="noStrike" baseline="0" dirty="0" err="1" smtClean="0">
                          <a:solidFill>
                            <a:schemeClr val="tx1"/>
                          </a:solidFill>
                        </a:rPr>
                        <a:t>노드에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 삽입되어 있어야 함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86" y="1268760"/>
            <a:ext cx="81153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429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 rot="5400000">
            <a:off x="4283968" y="2924944"/>
            <a:ext cx="57606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5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48" y="1196752"/>
            <a:ext cx="35242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33795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김봉주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92020"/>
              </p:ext>
            </p:extLst>
          </p:nvPr>
        </p:nvGraphicFramePr>
        <p:xfrm>
          <a:off x="4499992" y="2636911"/>
          <a:ext cx="4392488" cy="266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80"/>
                <a:gridCol w="3704508"/>
              </a:tblGrid>
              <a:tr h="432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고객이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한국어를 사용했을 때 해당 언어속성을 사용하지 않음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6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b="0" strike="noStrike" dirty="0" smtClean="0">
                          <a:solidFill>
                            <a:schemeClr val="tx1"/>
                          </a:solidFill>
                        </a:rPr>
                        <a:t>한국어를 사용했을 때는 </a:t>
                      </a:r>
                      <a:r>
                        <a:rPr lang="en-US" altLang="ko-KR" sz="1050" b="0" strike="noStrike" dirty="0" smtClean="0">
                          <a:solidFill>
                            <a:schemeClr val="tx1"/>
                          </a:solidFill>
                        </a:rPr>
                        <a:t>&lt;p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 class=“ques”&gt;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요소에 </a:t>
                      </a:r>
                      <a:r>
                        <a:rPr lang="en-US" altLang="ko-KR" sz="1050" b="0" strike="noStrike" baseline="0" dirty="0" err="1" smtClean="0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=“</a:t>
                      </a:r>
                      <a:r>
                        <a:rPr lang="en-US" altLang="ko-KR" sz="1050" b="0" strike="noStrike" baseline="0" dirty="0" err="1" smtClean="0">
                          <a:solidFill>
                            <a:schemeClr val="tx1"/>
                          </a:solidFill>
                        </a:rPr>
                        <a:t>ko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를 삽입해야 함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각 언어별로 적절한 언어코드를 삽입해야 함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대한항공이 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개 언어를 지원하므로 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개 언어에 대한 언어속성을 언어에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따라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영어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중국어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간체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050" b="0" strike="noStrike" baseline="0" dirty="0" err="1" smtClean="0">
                          <a:solidFill>
                            <a:schemeClr val="tx1"/>
                          </a:solidFill>
                        </a:rPr>
                        <a:t>증극아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strike="noStrike" baseline="0" dirty="0" err="1" smtClean="0">
                          <a:solidFill>
                            <a:schemeClr val="tx1"/>
                          </a:solidFill>
                        </a:rPr>
                        <a:t>번체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일본어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strike="noStrike" baseline="0" dirty="0" err="1" smtClean="0">
                          <a:solidFill>
                            <a:schemeClr val="tx1"/>
                          </a:solidFill>
                        </a:rPr>
                        <a:t>한극어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베트남어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태국어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불어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스페인어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러시아어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포르투갈어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독일어</a:t>
                      </a:r>
                      <a:r>
                        <a:rPr lang="en-US" altLang="ko-KR" sz="1050" b="0" strike="noStrik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인도네시아</a:t>
                      </a:r>
                      <a:endParaRPr lang="en-US" altLang="ko-KR" sz="1050" b="0" strike="noStrik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36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4600"/>
            <a:ext cx="37052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30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김봉주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49949"/>
              </p:ext>
            </p:extLst>
          </p:nvPr>
        </p:nvGraphicFramePr>
        <p:xfrm>
          <a:off x="4499992" y="1847622"/>
          <a:ext cx="4392488" cy="367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80"/>
                <a:gridCol w="3704508"/>
              </a:tblGrid>
              <a:tr h="1440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50" b="0" baseline="0" dirty="0" err="1" smtClean="0">
                          <a:solidFill>
                            <a:schemeClr val="tx1"/>
                          </a:solidFill>
                        </a:rPr>
                        <a:t>탭포커스가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본문으로 이동하여 전체 내용을 읽음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6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탭으로 </a:t>
                      </a:r>
                      <a:r>
                        <a:rPr lang="ko-KR" altLang="en-US" sz="1050" b="0" strike="noStrike" baseline="0" dirty="0" err="1" smtClean="0">
                          <a:solidFill>
                            <a:schemeClr val="tx1"/>
                          </a:solidFill>
                        </a:rPr>
                        <a:t>이동시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 포커스가 본문전체에 가지 않고 </a:t>
                      </a:r>
                      <a:r>
                        <a:rPr lang="ko-KR" altLang="en-US" sz="1050" b="0" strike="noStrike" baseline="0" dirty="0" err="1" smtClean="0">
                          <a:solidFill>
                            <a:schemeClr val="tx1"/>
                          </a:solidFill>
                        </a:rPr>
                        <a:t>인터랙션이</a:t>
                      </a:r>
                      <a:r>
                        <a:rPr lang="ko-KR" altLang="en-US" sz="1050" b="0" strike="noStrike" baseline="0" dirty="0" smtClean="0">
                          <a:solidFill>
                            <a:schemeClr val="tx1"/>
                          </a:solidFill>
                        </a:rPr>
                        <a:t> 가능한 곳으로만 이동할 수 있도록 수정</a:t>
                      </a:r>
                      <a:endParaRPr lang="en-US" altLang="ko-KR" sz="1050" b="0" strike="noStrik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9035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김봉주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68348"/>
              </p:ext>
            </p:extLst>
          </p:nvPr>
        </p:nvGraphicFramePr>
        <p:xfrm>
          <a:off x="4499992" y="1847622"/>
          <a:ext cx="4392488" cy="367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80"/>
                <a:gridCol w="3704508"/>
              </a:tblGrid>
              <a:tr h="1440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설문조사가 끝난 후 뜨는 설문조사 완료팝업에서 탭을 누르면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버튼에 계속 남아있음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6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100" b="0" strike="noStrike" baseline="0" dirty="0" smtClean="0">
                          <a:solidFill>
                            <a:schemeClr val="tx1"/>
                          </a:solidFill>
                        </a:rPr>
                        <a:t>탭을 누르면 </a:t>
                      </a:r>
                      <a:r>
                        <a:rPr lang="en-US" altLang="ko-KR" sz="1100" b="0" strike="noStrike" baseline="0" dirty="0" smtClean="0">
                          <a:solidFill>
                            <a:schemeClr val="tx1"/>
                          </a:solidFill>
                        </a:rPr>
                        <a:t>role=“document”</a:t>
                      </a:r>
                      <a:r>
                        <a:rPr lang="ko-KR" altLang="en-US" sz="1100" b="0" strike="noStrike" baseline="0" dirty="0" smtClean="0">
                          <a:solidFill>
                            <a:schemeClr val="tx1"/>
                          </a:solidFill>
                        </a:rPr>
                        <a:t>를 갖고 있는 </a:t>
                      </a:r>
                      <a:r>
                        <a:rPr lang="en-US" altLang="ko-KR" sz="1100" b="0" strike="noStrike" baseline="0" dirty="0" smtClean="0">
                          <a:solidFill>
                            <a:schemeClr val="tx1"/>
                          </a:solidFill>
                        </a:rPr>
                        <a:t>&lt;div&gt;</a:t>
                      </a:r>
                      <a:r>
                        <a:rPr lang="ko-KR" altLang="en-US" sz="1100" b="0" strike="noStrike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100" b="0" strike="noStrike" baseline="0" dirty="0" err="1" smtClean="0">
                          <a:solidFill>
                            <a:schemeClr val="tx1"/>
                          </a:solidFill>
                        </a:rPr>
                        <a:t>tabindex</a:t>
                      </a:r>
                      <a:r>
                        <a:rPr lang="en-US" altLang="ko-KR" sz="1100" b="0" strike="noStrike" baseline="0" dirty="0" smtClean="0">
                          <a:solidFill>
                            <a:schemeClr val="tx1"/>
                          </a:solidFill>
                        </a:rPr>
                        <a:t>=“-1”</a:t>
                      </a:r>
                      <a:r>
                        <a:rPr lang="ko-KR" altLang="en-US" sz="1100" b="0" strike="noStrike" baseline="0" dirty="0" smtClean="0">
                          <a:solidFill>
                            <a:schemeClr val="tx1"/>
                          </a:solidFill>
                        </a:rPr>
                        <a:t>을 삽입하고 포커스를 보내고</a:t>
                      </a:r>
                      <a:r>
                        <a:rPr lang="en-US" altLang="ko-KR" sz="1100" b="0" strike="noStrike" baseline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100" b="0" strike="noStrike" baseline="0" dirty="0" smtClean="0">
                          <a:solidFill>
                            <a:schemeClr val="tx1"/>
                          </a:solidFill>
                        </a:rPr>
                        <a:t>탭을 </a:t>
                      </a:r>
                      <a:r>
                        <a:rPr lang="ko-KR" altLang="en-US" sz="1100" b="0" strike="noStrike" baseline="0" dirty="0" err="1" smtClean="0">
                          <a:solidFill>
                            <a:schemeClr val="tx1"/>
                          </a:solidFill>
                        </a:rPr>
                        <a:t>한번더</a:t>
                      </a:r>
                      <a:r>
                        <a:rPr lang="ko-KR" altLang="en-US" sz="1100" b="0" strike="noStrike" baseline="0" dirty="0" smtClean="0">
                          <a:solidFill>
                            <a:schemeClr val="tx1"/>
                          </a:solidFill>
                        </a:rPr>
                        <a:t> 누르면 </a:t>
                      </a:r>
                      <a:r>
                        <a:rPr lang="en-US" altLang="ko-KR" sz="1100" b="0" strike="noStrike" baseline="0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1100" b="0" strike="noStrike" baseline="0" dirty="0" smtClean="0">
                          <a:solidFill>
                            <a:schemeClr val="tx1"/>
                          </a:solidFill>
                        </a:rPr>
                        <a:t>으로 이동하야 탭 버튼 누를 시 순환되도록 수정</a:t>
                      </a:r>
                      <a:endParaRPr lang="en-US" altLang="ko-KR" sz="1100" b="0" strike="noStrik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strike="noStrik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strike="noStrik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팝업 내 포커스를 받을 수 있는 요소가 한 개밖에 없는 경우는 위와 같은 방식으로 전부 수정</a:t>
                      </a:r>
                      <a:endParaRPr lang="en-US" altLang="ko-KR" sz="1100" b="0" strike="noStrike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5865"/>
            <a:ext cx="36957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66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09535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김봉주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김봉주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1681"/>
              </p:ext>
            </p:extLst>
          </p:nvPr>
        </p:nvGraphicFramePr>
        <p:xfrm>
          <a:off x="4499992" y="1847622"/>
          <a:ext cx="4392488" cy="367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80"/>
                <a:gridCol w="3704508"/>
              </a:tblGrid>
              <a:tr h="1440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Agent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가 타이핑 중일 때 화면에는 상태정보가 나오지만 스크린리더 사용자는 알 수 없음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6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&lt;div class="</a:t>
                      </a:r>
                      <a:r>
                        <a:rPr lang="en-US" altLang="ko-KR" sz="1100" b="0" strike="noStrike" baseline="0" dirty="0" err="1" smtClean="0">
                          <a:solidFill>
                            <a:srgbClr val="FF0000"/>
                          </a:solidFill>
                        </a:rPr>
                        <a:t>offscreen</a:t>
                      </a: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" id="aria-layer" aria-live="assertive"&gt;&lt;/div&gt; 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안에 동적으로 </a:t>
                      </a:r>
                      <a:endParaRPr lang="en-US" altLang="ko-KR" sz="1100" b="0" strike="noStrike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&lt;span&gt;Agent is typing&lt;/span&gt;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이 들어와 스크린리더가 읽을 수 있도록 수정</a:t>
                      </a: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. (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단</a:t>
                      </a: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, 2~3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초 후 다시 </a:t>
                      </a: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DOM</a:t>
                      </a:r>
                      <a:r>
                        <a:rPr lang="ko-KR" altLang="en-US" sz="1100" b="0" strike="noStrike" baseline="0" dirty="0" smtClean="0">
                          <a:solidFill>
                            <a:srgbClr val="FF0000"/>
                          </a:solidFill>
                        </a:rPr>
                        <a:t>에서 삭제</a:t>
                      </a:r>
                      <a:r>
                        <a:rPr lang="en-US" altLang="ko-KR" sz="1100" b="0" strike="noStrik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213"/>
            <a:ext cx="3571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4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817</Words>
  <Application>Microsoft Office PowerPoint</Application>
  <PresentationFormat>화면 슬라이드 쇼(4:3)</PresentationFormat>
  <Paragraphs>262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Iris.Jeon</cp:lastModifiedBy>
  <cp:revision>51</cp:revision>
  <dcterms:created xsi:type="dcterms:W3CDTF">2016-10-18T04:57:20Z</dcterms:created>
  <dcterms:modified xsi:type="dcterms:W3CDTF">2016-12-08T00:06:01Z</dcterms:modified>
</cp:coreProperties>
</file>