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7" r:id="rId3"/>
    <p:sldId id="362" r:id="rId4"/>
    <p:sldId id="367" r:id="rId5"/>
    <p:sldId id="368" r:id="rId6"/>
    <p:sldId id="369" r:id="rId7"/>
    <p:sldId id="363" r:id="rId8"/>
    <p:sldId id="370" r:id="rId9"/>
    <p:sldId id="346" r:id="rId10"/>
    <p:sldId id="348" r:id="rId11"/>
    <p:sldId id="349" r:id="rId12"/>
    <p:sldId id="350" r:id="rId13"/>
    <p:sldId id="352" r:id="rId14"/>
    <p:sldId id="353" r:id="rId15"/>
    <p:sldId id="354" r:id="rId16"/>
    <p:sldId id="359" r:id="rId17"/>
    <p:sldId id="360" r:id="rId18"/>
    <p:sldId id="361" r:id="rId19"/>
    <p:sldId id="356" r:id="rId20"/>
    <p:sldId id="357" r:id="rId21"/>
    <p:sldId id="355" r:id="rId22"/>
    <p:sldId id="366" r:id="rId23"/>
    <p:sldId id="371" r:id="rId24"/>
    <p:sldId id="35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俎向朋" initials="俎向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595757"/>
    <a:srgbClr val="7ECEF4"/>
    <a:srgbClr val="0062AD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8877" autoAdjust="0"/>
  </p:normalViewPr>
  <p:slideViewPr>
    <p:cSldViewPr showGuides="1">
      <p:cViewPr varScale="1">
        <p:scale>
          <a:sx n="91" d="100"/>
          <a:sy n="91" d="100"/>
        </p:scale>
        <p:origin x="2208" y="96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26T22:01:44.420" idx="1">
    <p:pos x="5333" y="1172"/>
    <p:text>这个一个错误的说法，应该是没有被 
SoftReference
WeakReference
PhantomReference 的引用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8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>
            <a:grpSpLocks/>
          </p:cNvGrpSpPr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738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2017/6/13</a:t>
            </a:fld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6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一、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二、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三、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1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738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4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itchFamily="2" charset="2"/>
        <a:buChar char="n"/>
        <a:defRPr sz="2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itchFamily="2" charset="2"/>
        <a:buChar char="p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•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–"/>
        <a:defRPr sz="2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»"/>
        <a:defRPr sz="1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ortnew.com/22039.html" TargetMode="External"/><Relationship Id="rId2" Type="http://schemas.openxmlformats.org/officeDocument/2006/relationships/hyperlink" Target="https://www.ibm.com/developerworks/cn/java/j-threads/index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portnew.com/22046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03648" y="2790300"/>
            <a:ext cx="7163424" cy="48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Java.lang&amp;common.lang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6876256" y="494116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俎向朋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Inherited  </a:t>
            </a:r>
            <a:r>
              <a:rPr lang="zh-CN" altLang="en-US" dirty="0" smtClean="0"/>
              <a:t>（</a:t>
            </a:r>
            <a:r>
              <a:rPr lang="zh-CN" altLang="en-US" dirty="0"/>
              <a:t>继承</a:t>
            </a:r>
            <a:r>
              <a:rPr lang="zh-CN" altLang="en-US" dirty="0" smtClean="0"/>
              <a:t>）：</a:t>
            </a:r>
            <a:r>
              <a:rPr lang="zh-CN" altLang="en-US" sz="1800" dirty="0" smtClean="0"/>
              <a:t>作用于类、被</a:t>
            </a:r>
            <a:r>
              <a:rPr lang="en-US" altLang="zh-CN" sz="1800" dirty="0" smtClean="0"/>
              <a:t>Inherited</a:t>
            </a:r>
            <a:r>
              <a:rPr lang="zh-CN" altLang="en-US" sz="1800" dirty="0" smtClean="0"/>
              <a:t>注释的注解作用于类时，被作用的类的子类继承被</a:t>
            </a:r>
            <a:r>
              <a:rPr lang="en-US" altLang="zh-CN" sz="1800" dirty="0" smtClean="0"/>
              <a:t>Inherited</a:t>
            </a:r>
            <a:r>
              <a:rPr lang="zh-CN" altLang="en-US" sz="1800" dirty="0" smtClean="0"/>
              <a:t>注释的注解。简单说注解</a:t>
            </a:r>
            <a:r>
              <a:rPr lang="en-US" altLang="zh-CN" sz="1800" dirty="0" err="1" smtClean="0"/>
              <a:t>annotaionA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作用于</a:t>
            </a:r>
            <a:r>
              <a:rPr lang="en-US" altLang="zh-CN" sz="1800" dirty="0" err="1" smtClean="0"/>
              <a:t>classB</a:t>
            </a:r>
            <a:r>
              <a:rPr lang="zh-CN" altLang="en-US" sz="1800" dirty="0" smtClean="0"/>
              <a:t>的类上，</a:t>
            </a:r>
            <a:r>
              <a:rPr lang="en-US" altLang="zh-CN" sz="1800" dirty="0" err="1" smtClean="0"/>
              <a:t>classC</a:t>
            </a:r>
            <a:r>
              <a:rPr lang="zh-CN" altLang="en-US" sz="1800" dirty="0" smtClean="0"/>
              <a:t>继承</a:t>
            </a:r>
            <a:r>
              <a:rPr lang="en-US" altLang="zh-CN" sz="1800" dirty="0" err="1" smtClean="0"/>
              <a:t>classB</a:t>
            </a:r>
            <a:r>
              <a:rPr lang="zh-CN" altLang="en-US" sz="1800" dirty="0" smtClean="0"/>
              <a:t>时，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classC</a:t>
            </a:r>
            <a:r>
              <a:rPr lang="zh-CN" altLang="en-US" sz="1800" dirty="0" smtClean="0"/>
              <a:t>也被</a:t>
            </a:r>
            <a:r>
              <a:rPr lang="en-US" altLang="zh-CN" sz="1800" dirty="0" err="1" smtClean="0"/>
              <a:t>annotationA</a:t>
            </a:r>
            <a:r>
              <a:rPr lang="zh-CN" altLang="en-US" sz="1800" dirty="0" smtClean="0"/>
              <a:t>注释。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Document </a:t>
            </a:r>
            <a:r>
              <a:rPr lang="zh-CN" altLang="en-US" dirty="0" smtClean="0"/>
              <a:t>：</a:t>
            </a:r>
            <a:r>
              <a:rPr lang="zh-CN" altLang="en-US" sz="1800" dirty="0"/>
              <a:t>注解表明这个注解应该被 </a:t>
            </a:r>
            <a:r>
              <a:rPr lang="en-US" altLang="zh-CN" sz="1800" dirty="0" err="1"/>
              <a:t>javadoc</a:t>
            </a:r>
            <a:r>
              <a:rPr lang="zh-CN" altLang="en-US" sz="1800" dirty="0"/>
              <a:t>工具记录</a:t>
            </a:r>
            <a:r>
              <a:rPr lang="en-US" altLang="zh-CN" sz="1800" dirty="0"/>
              <a:t>. </a:t>
            </a:r>
            <a:r>
              <a:rPr lang="zh-CN" altLang="en-US" sz="1800" dirty="0"/>
              <a:t>默认情况下</a:t>
            </a:r>
            <a:r>
              <a:rPr lang="en-US" altLang="zh-CN" sz="1800" dirty="0"/>
              <a:t>,</a:t>
            </a:r>
            <a:r>
              <a:rPr lang="en-US" altLang="zh-CN" sz="1800" dirty="0" err="1"/>
              <a:t>javadoc</a:t>
            </a:r>
            <a:r>
              <a:rPr lang="zh-CN" altLang="en-US" sz="1800" dirty="0"/>
              <a:t>是不包括注解的</a:t>
            </a:r>
            <a:r>
              <a:rPr lang="en-US" altLang="zh-CN" sz="1800" dirty="0"/>
              <a:t>. </a:t>
            </a:r>
            <a:r>
              <a:rPr lang="zh-CN" altLang="en-US" sz="1800" dirty="0"/>
              <a:t>但如果声明注解时指定了 </a:t>
            </a:r>
            <a:r>
              <a:rPr lang="en-US" altLang="zh-CN" sz="1800" dirty="0"/>
              <a:t>@Documented,</a:t>
            </a:r>
            <a:r>
              <a:rPr lang="zh-CN" altLang="en-US" sz="1800" dirty="0"/>
              <a:t>则它会被 </a:t>
            </a:r>
            <a:r>
              <a:rPr lang="en-US" altLang="zh-CN" sz="1800" dirty="0" err="1"/>
              <a:t>javadoc</a:t>
            </a:r>
            <a:r>
              <a:rPr lang="en-US" altLang="zh-CN" sz="1800" dirty="0"/>
              <a:t> </a:t>
            </a:r>
            <a:r>
              <a:rPr lang="zh-CN" altLang="en-US" sz="1800" dirty="0"/>
              <a:t>之类的工具处理</a:t>
            </a:r>
            <a:r>
              <a:rPr lang="en-US" altLang="zh-CN" sz="1800" dirty="0"/>
              <a:t>, </a:t>
            </a:r>
            <a:r>
              <a:rPr lang="zh-CN" altLang="en-US" sz="1800" dirty="0"/>
              <a:t>所以注解类型信息也会被包括在生成的文档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接口</a:t>
            </a:r>
            <a:r>
              <a:rPr lang="en-US" altLang="zh-CN" dirty="0" smtClean="0"/>
              <a:t>Annotation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sz="1800" dirty="0"/>
              <a:t>所有注释类型扩展的公共</a:t>
            </a:r>
            <a:r>
              <a:rPr lang="zh-CN" altLang="en-US" sz="1800" dirty="0" smtClean="0"/>
              <a:t>接口；自定义的注释都继承这个（虽然没有明确声明）</a:t>
            </a:r>
            <a:endParaRPr lang="en-US" altLang="zh-CN" sz="1800" dirty="0" smtClean="0"/>
          </a:p>
          <a:p>
            <a:pPr marL="0" lvl="1" indent="0">
              <a:buClr>
                <a:srgbClr val="00479D"/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annotationType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</a:t>
            </a:r>
            <a:r>
              <a:rPr lang="en-US" altLang="zh-CN" sz="1800" dirty="0"/>
              <a:t>the annotation type of this annotation</a:t>
            </a:r>
          </a:p>
          <a:p>
            <a:pPr marL="457200" lvl="1" indent="0">
              <a:buNone/>
            </a:pPr>
            <a:r>
              <a:rPr lang="en-US" altLang="zh-CN" sz="1800" dirty="0"/>
              <a:t>		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1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rgbClr val="00479D"/>
              </a:buClr>
              <a:buNone/>
            </a:pPr>
            <a:r>
              <a:rPr lang="zh-CN" altLang="en-US" dirty="0" smtClean="0"/>
              <a:t>注解的实现：</a:t>
            </a:r>
            <a:endParaRPr lang="en-US" altLang="zh-CN" dirty="0" smtClean="0"/>
          </a:p>
          <a:p>
            <a:pPr marL="0" lvl="1" indent="0">
              <a:buClr>
                <a:srgbClr val="00479D"/>
              </a:buCl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修饰符 </a:t>
            </a:r>
            <a:r>
              <a:rPr lang="en-US" altLang="zh-CN" dirty="0" smtClean="0"/>
              <a:t>@interface</a:t>
            </a:r>
          </a:p>
          <a:p>
            <a:pPr marL="0" lvl="1" indent="0">
              <a:buClr>
                <a:srgbClr val="00479D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marL="0" lvl="1" indent="0">
              <a:buClr>
                <a:srgbClr val="00479D"/>
              </a:buClr>
              <a:buNone/>
            </a:pPr>
            <a:r>
              <a:rPr lang="zh-CN" altLang="en-US" dirty="0"/>
              <a:t>注解</a:t>
            </a:r>
            <a:r>
              <a:rPr lang="zh-CN" altLang="en-US" dirty="0" smtClean="0"/>
              <a:t>的属性：</a:t>
            </a:r>
            <a:endParaRPr lang="en-US" altLang="zh-CN" dirty="0" smtClean="0"/>
          </a:p>
          <a:p>
            <a:pPr marL="0" lvl="1" indent="0">
              <a:buClr>
                <a:srgbClr val="00479D"/>
              </a:buCl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声明类似方法，但是只有方法签名，没有方法体，可以用</a:t>
            </a:r>
            <a:r>
              <a:rPr lang="en-US" altLang="zh-CN" sz="1800" dirty="0" smtClean="0"/>
              <a:t>default</a:t>
            </a:r>
            <a:r>
              <a:rPr lang="zh-CN" altLang="en-US" sz="1800" dirty="0" smtClean="0"/>
              <a:t>指定默认值</a:t>
            </a:r>
            <a:r>
              <a:rPr lang="zh-CN" altLang="en-US" sz="1800" dirty="0"/>
              <a:t>；</a:t>
            </a:r>
            <a:r>
              <a:rPr lang="zh-CN" altLang="en-US" sz="1800" dirty="0" smtClean="0"/>
              <a:t>修饰符仅能用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 abstract</a:t>
            </a:r>
            <a:r>
              <a:rPr lang="zh-CN" altLang="en-US" sz="1900" dirty="0" smtClean="0"/>
              <a:t>修饰，默认为</a:t>
            </a:r>
            <a:r>
              <a:rPr lang="en-US" altLang="zh-CN" sz="1900" dirty="0" smtClean="0"/>
              <a:t>public,</a:t>
            </a:r>
            <a:r>
              <a:rPr lang="zh-CN" altLang="en-US" sz="1900" dirty="0" smtClean="0"/>
              <a:t>不允许抛出异常；</a:t>
            </a:r>
            <a:r>
              <a:rPr lang="zh-CN" altLang="en-US" sz="1900" dirty="0"/>
              <a:t>方法签名</a:t>
            </a:r>
            <a:r>
              <a:rPr lang="zh-CN" altLang="en-US" sz="1900" dirty="0" smtClean="0"/>
              <a:t>返回值类型为该属性可接收参数类型；参数类型只能是基本类型、</a:t>
            </a:r>
            <a:r>
              <a:rPr lang="en-US" altLang="zh-CN" sz="1900" dirty="0" smtClean="0"/>
              <a:t>String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Class</a:t>
            </a:r>
            <a:r>
              <a:rPr lang="zh-CN" altLang="en-US" sz="1900" dirty="0" smtClean="0"/>
              <a:t>、</a:t>
            </a:r>
            <a:r>
              <a:rPr lang="en-US" altLang="zh-CN" sz="1900" dirty="0"/>
              <a:t> annotation, </a:t>
            </a:r>
            <a:r>
              <a:rPr lang="en-US" altLang="zh-CN" sz="1900" dirty="0" smtClean="0"/>
              <a:t>enumeration</a:t>
            </a:r>
            <a:r>
              <a:rPr lang="zh-CN" altLang="en-US" sz="1900" dirty="0" smtClean="0"/>
              <a:t>或者它们的一维数组。</a:t>
            </a:r>
            <a:endParaRPr lang="en-US" altLang="zh-CN" sz="19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11518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97152"/>
            <a:ext cx="38671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5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注解属性赋值：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56197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38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Java.lang.ref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强</a:t>
            </a:r>
            <a:r>
              <a:rPr lang="zh-CN" altLang="en-US" b="1" dirty="0"/>
              <a:t>引用、软引用、弱引用、虚</a:t>
            </a:r>
            <a:r>
              <a:rPr lang="zh-CN" altLang="en-US" b="1" dirty="0" smtClean="0"/>
              <a:t>引用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强引用：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创建：通过</a:t>
            </a:r>
            <a:r>
              <a:rPr lang="en-US" altLang="zh-CN" sz="1800" dirty="0" smtClean="0"/>
              <a:t>new </a:t>
            </a:r>
            <a:r>
              <a:rPr lang="zh-CN" altLang="en-US" sz="1800" dirty="0" smtClean="0"/>
              <a:t>关键字、反射、</a:t>
            </a:r>
            <a:r>
              <a:rPr lang="en-US" altLang="zh-CN" sz="1800" dirty="0" err="1" smtClean="0"/>
              <a:t>jdk</a:t>
            </a:r>
            <a:r>
              <a:rPr lang="zh-CN" altLang="en-US" sz="1800" dirty="0" smtClean="0"/>
              <a:t>代理</a:t>
            </a:r>
            <a:r>
              <a:rPr lang="zh-CN" altLang="en-US" sz="1800" dirty="0"/>
              <a:t>、</a:t>
            </a:r>
            <a:r>
              <a:rPr lang="en-US" altLang="zh-CN" sz="1800" dirty="0" err="1" smtClean="0"/>
              <a:t>cglb</a:t>
            </a:r>
            <a:r>
              <a:rPr lang="zh-CN" altLang="en-US" sz="1800" dirty="0" smtClean="0"/>
              <a:t>代理生成对象都是强引用对象；</a:t>
            </a:r>
            <a:r>
              <a:rPr lang="zh-CN" altLang="en-US" sz="1400" dirty="0" smtClean="0"/>
              <a:t>虚拟机回收内存时规则：当一个的对象引用存在</a:t>
            </a:r>
            <a:r>
              <a:rPr lang="zh-CN" altLang="en-US" sz="1400" dirty="0"/>
              <a:t>强</a:t>
            </a:r>
            <a:r>
              <a:rPr lang="zh-CN" altLang="en-US" sz="1400" dirty="0" smtClean="0"/>
              <a:t>引用时，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绝对不会回收它，内存空间不足时宁愿抛出</a:t>
            </a:r>
            <a:r>
              <a:rPr lang="en-US" altLang="zh-CN" sz="1400" dirty="0" smtClean="0"/>
              <a:t>OOM</a:t>
            </a:r>
            <a:r>
              <a:rPr lang="zh-CN" altLang="en-US" sz="1400" dirty="0" smtClean="0"/>
              <a:t>异常。</a:t>
            </a:r>
            <a:endParaRPr lang="en-US" altLang="zh-CN" sz="1400" dirty="0" smtClean="0"/>
          </a:p>
          <a:p>
            <a:pPr lvl="1"/>
            <a:r>
              <a:rPr lang="zh-CN" altLang="en-US" sz="1800" dirty="0"/>
              <a:t>软引用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zh-CN" altLang="en-US" sz="1800" dirty="0" smtClean="0"/>
              <a:t>创建：</a:t>
            </a:r>
            <a:endParaRPr lang="en-US" altLang="zh-CN" sz="1800" dirty="0" smtClean="0"/>
          </a:p>
          <a:p>
            <a:pPr marL="914400" lvl="2" indent="0">
              <a:buNone/>
            </a:pPr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 smtClean="0"/>
          </a:p>
          <a:p>
            <a:pPr marL="914400" lvl="2" indent="0">
              <a:buNone/>
            </a:pPr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 smtClean="0"/>
              <a:t>Jvm</a:t>
            </a:r>
            <a:r>
              <a:rPr lang="zh-CN" altLang="en-US" sz="1800" dirty="0" smtClean="0"/>
              <a:t>回收内存规则：当一个对象的引用仅存在软引用时，当内存空间足够时，</a:t>
            </a:r>
            <a:r>
              <a:rPr lang="en-US" altLang="zh-CN" sz="1800" dirty="0" err="1" smtClean="0"/>
              <a:t>jvm</a:t>
            </a:r>
            <a:r>
              <a:rPr lang="zh-CN" altLang="en-US" sz="1800" dirty="0" smtClean="0"/>
              <a:t>不回收该对象，当内存不够时回收该对象。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zh-CN" altLang="en-US" sz="1800" dirty="0" smtClean="0"/>
              <a:t>作用：实现敏感数据的高速缓存（在资源有限的情况下，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914400" lvl="2" indent="0">
              <a:buNone/>
            </a:pP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9127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57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弱</a:t>
            </a:r>
            <a:r>
              <a:rPr lang="zh-CN" altLang="en-US" dirty="0" smtClean="0"/>
              <a:t>引用：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/>
              <a:t>如果一个对象具有弱引用，在</a:t>
            </a:r>
            <a:r>
              <a:rPr lang="en-US" altLang="zh-CN" sz="1800" dirty="0"/>
              <a:t>GC</a:t>
            </a:r>
            <a:r>
              <a:rPr lang="zh-CN" altLang="en-US" sz="1800" dirty="0"/>
              <a:t>线程扫描内存区域的过程中，不管当前内存空间足够与否，都会回收内存，使用弱引用 构建非敏感数据的缓存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业务代码用的地方不多，在基础框架里有用到，缓存一些非必要的数据。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Dubbo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里用到了弱引用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javassist</a:t>
            </a:r>
            <a:r>
              <a:rPr lang="zh-CN" altLang="en-US" sz="1800" dirty="0" smtClean="0"/>
              <a:t>包里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 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5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/>
              <a:t>如果一个对象仅持有虚引用，在任何时候都可能被垃圾回收，虚引用与软引用和弱引用的一个区别在于：虚引用必须和引用队列联合使用，虚引用主要用来跟踪对象 被垃圾回收的活动。</a:t>
            </a:r>
            <a:r>
              <a:rPr lang="zh-CN" altLang="en-US" dirty="0"/>
              <a:t>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3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Java.lang.reflect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通过类的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lass</a:t>
            </a:r>
            <a:r>
              <a:rPr lang="zh-CN" altLang="en-US" sz="1800" dirty="0" smtClean="0"/>
              <a:t>对象，来获取类的成员信息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属性、方法、泛型、注解、集成的类、所有实现的接口信息；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构造器通过</a:t>
            </a:r>
            <a:r>
              <a:rPr lang="en-US" altLang="zh-CN" sz="1800" dirty="0" smtClean="0"/>
              <a:t>Constructor</a:t>
            </a:r>
            <a:r>
              <a:rPr lang="zh-CN" altLang="en-US" sz="1800" dirty="0" smtClean="0"/>
              <a:t>描述：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属性用</a:t>
            </a:r>
            <a:r>
              <a:rPr lang="en-US" altLang="zh-CN" sz="1800" dirty="0" smtClean="0"/>
              <a:t>Field</a:t>
            </a:r>
            <a:r>
              <a:rPr lang="zh-CN" altLang="en-US" sz="1800" dirty="0" smtClean="0"/>
              <a:t>类表示，通过</a:t>
            </a:r>
            <a:r>
              <a:rPr lang="en-US" altLang="zh-CN" sz="1800" dirty="0" smtClean="0"/>
              <a:t>Filed</a:t>
            </a:r>
            <a:r>
              <a:rPr lang="zh-CN" altLang="en-US" sz="1800" dirty="0" smtClean="0"/>
              <a:t>类可以访问这个类的某个对象的</a:t>
            </a:r>
            <a:r>
              <a:rPr lang="en-US" altLang="zh-CN" sz="1800" dirty="0" smtClean="0"/>
              <a:t>Filed</a:t>
            </a:r>
            <a:r>
              <a:rPr lang="zh-CN" altLang="en-US" sz="1800" dirty="0" smtClean="0"/>
              <a:t>对应的属性，可以进行获取值或进行赋值，如果属性是私有的需要设置可访问。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Field</a:t>
            </a:r>
            <a:r>
              <a:rPr lang="zh-CN" altLang="en-US" sz="1800" dirty="0" smtClean="0"/>
              <a:t>的类也可以获取这个属性上的泛型类型和注解。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方法用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类来描述：通过类中的</a:t>
            </a:r>
            <a:r>
              <a:rPr lang="en-US" altLang="zh-CN" sz="1800" dirty="0" smtClean="0"/>
              <a:t>invoke</a:t>
            </a:r>
            <a:r>
              <a:rPr lang="zh-CN" altLang="en-US" sz="1800" dirty="0" smtClean="0"/>
              <a:t>可以实现方法的调用。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zh-CN" altLang="en-US" sz="1800" dirty="0" smtClean="0"/>
              <a:t>代理：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jdk</a:t>
            </a:r>
            <a:r>
              <a:rPr lang="zh-CN" altLang="en-US" sz="1800" dirty="0" smtClean="0"/>
              <a:t>动态代理，是以反射为基础的。（另外动态代理还有一种实现方式：通过字节增加机制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cglib</a:t>
            </a:r>
            <a:r>
              <a:rPr lang="zh-CN" altLang="en-US" sz="1800" dirty="0" smtClean="0"/>
              <a:t>）；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代理的前提是被代理的对象存在，</a:t>
            </a:r>
            <a:r>
              <a:rPr lang="en-US" altLang="zh-CN" sz="1800" dirty="0" err="1" smtClean="0"/>
              <a:t>jdk</a:t>
            </a:r>
            <a:r>
              <a:rPr lang="zh-CN" altLang="en-US" sz="1800" dirty="0" smtClean="0"/>
              <a:t>代理还需要对象实现接口，</a:t>
            </a:r>
            <a:r>
              <a:rPr lang="en-US" altLang="zh-CN" sz="1800" dirty="0" err="1" smtClean="0"/>
              <a:t>jdk</a:t>
            </a:r>
            <a:r>
              <a:rPr lang="zh-CN" altLang="en-US" sz="1800" dirty="0" smtClean="0"/>
              <a:t>生成的代理对象是以接口引用调用的。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3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代理对象创建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34481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1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</a:t>
            </a:r>
            <a:r>
              <a:rPr lang="zh-CN" altLang="en-US" dirty="0"/>
              <a:t>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InvocationHandler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sz="1800" dirty="0" smtClean="0"/>
              <a:t>接口的解释 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ps</a:t>
            </a:r>
            <a:r>
              <a:rPr lang="zh-CN" altLang="en-US" sz="1800" dirty="0" smtClean="0"/>
              <a:t>翻译的</a:t>
            </a:r>
            <a:r>
              <a:rPr lang="en-US" altLang="zh-CN" sz="1800" dirty="0" err="1" smtClean="0"/>
              <a:t>api</a:t>
            </a:r>
            <a:r>
              <a:rPr lang="zh-CN" altLang="en-US" sz="1800" dirty="0" smtClean="0"/>
              <a:t>说明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nvocationHandler</a:t>
            </a:r>
            <a:r>
              <a:rPr lang="zh-CN" altLang="en-US" sz="1800" dirty="0"/>
              <a:t>是代理实例调用处理程序实现的接口。</a:t>
            </a:r>
          </a:p>
          <a:p>
            <a:pPr marL="0" indent="0">
              <a:buNone/>
            </a:pPr>
            <a:r>
              <a:rPr lang="zh-CN" altLang="en-US" sz="1800" dirty="0"/>
              <a:t>每个代理实例都有一个关联的调用处理程序。当在代理实例上调用方法时，方法调用被编码并分派到调用处理程序的调用方法。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12879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8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java.lang.management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/>
              <a:t>运行</a:t>
            </a:r>
            <a:r>
              <a:rPr lang="zh-CN" altLang="en-US" dirty="0" smtClean="0"/>
              <a:t>时获取系统相关信息的包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ClassLoadingMXBean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类加载信息接口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zh-CN" altLang="en-US" sz="1800" dirty="0" smtClean="0"/>
              <a:t>主要方法：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getTotalLoadedClassCount</a:t>
            </a:r>
            <a:r>
              <a:rPr lang="en-US" altLang="zh-CN" sz="1800" dirty="0" smtClean="0"/>
              <a:t>  </a:t>
            </a:r>
            <a:r>
              <a:rPr lang="zh-CN" altLang="en-US" sz="1800" dirty="0"/>
              <a:t>从</a:t>
            </a:r>
            <a:r>
              <a:rPr lang="zh-CN" altLang="en-US" sz="1800" dirty="0" smtClean="0"/>
              <a:t>虚拟机启动一共加载类的数目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getLoadedClassCount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虚拟机中目前有多少类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getUnloadedClassCount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从虚拟机开始到现在卸载类的数目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isVerbose</a:t>
            </a:r>
            <a:r>
              <a:rPr lang="en-US" altLang="zh-CN" sz="1800" dirty="0" smtClean="0"/>
              <a:t>                             </a:t>
            </a:r>
            <a:r>
              <a:rPr lang="zh-CN" altLang="en-US" sz="1800" dirty="0" smtClean="0"/>
              <a:t>是否启用类加载详细输出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 </a:t>
            </a:r>
            <a:r>
              <a:rPr lang="en-US" altLang="zh-CN" sz="1800" dirty="0" err="1" smtClean="0"/>
              <a:t>setVerbose</a:t>
            </a:r>
            <a:r>
              <a:rPr lang="en-US" altLang="zh-CN" sz="1800" dirty="0" smtClean="0"/>
              <a:t>                            </a:t>
            </a:r>
            <a:r>
              <a:rPr lang="zh-CN" altLang="en-US" sz="1800" dirty="0" smtClean="0"/>
              <a:t>设置类加载信息详细输出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类加载信息详细输出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启动参数配置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 </a:t>
            </a:r>
            <a:r>
              <a:rPr lang="en-US" altLang="zh-CN" sz="1800" b="1" dirty="0" smtClean="0"/>
              <a:t>-</a:t>
            </a:r>
            <a:r>
              <a:rPr lang="en-US" altLang="zh-CN" sz="1800" b="1" dirty="0" err="1"/>
              <a:t>verbose:class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    -verbose </a:t>
            </a:r>
            <a:r>
              <a:rPr lang="zh-CN" altLang="en-US" sz="1800" dirty="0" smtClean="0"/>
              <a:t>是详细的 冗余的意思 后边可加参数 </a:t>
            </a: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gc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jni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分别输出对应的详细信息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Java.lang</a:t>
            </a:r>
            <a:endParaRPr lang="en-US" altLang="zh-CN" dirty="0" smtClean="0"/>
          </a:p>
          <a:p>
            <a:r>
              <a:rPr lang="en-US" altLang="zh-CN" smtClean="0"/>
              <a:t>commons.lang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2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CompilationMXBean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获取编译信息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getName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Returns </a:t>
            </a:r>
            <a:r>
              <a:rPr lang="en-US" altLang="zh-CN" sz="1800" dirty="0"/>
              <a:t>the </a:t>
            </a:r>
            <a:r>
              <a:rPr lang="en-US" altLang="zh-CN" sz="1800" dirty="0" smtClean="0"/>
              <a:t>name </a:t>
            </a:r>
            <a:r>
              <a:rPr lang="en-US" altLang="zh-CN" sz="1800" dirty="0"/>
              <a:t>of the Just-in-time (JIT) </a:t>
            </a:r>
            <a:r>
              <a:rPr lang="en-US" altLang="zh-CN" sz="1800" dirty="0" smtClean="0"/>
              <a:t>compiler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返回即时编译器的名称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isCompilationTimeMonitoringSupported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是否支持编译时间的监控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</a:p>
          <a:p>
            <a:pPr marL="0" indent="0">
              <a:buNone/>
            </a:pPr>
            <a:r>
              <a:rPr lang="en-US" altLang="zh-CN" sz="1800" dirty="0" err="1" smtClean="0"/>
              <a:t>getTotalCompilationTime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返回</a:t>
            </a:r>
            <a:r>
              <a:rPr lang="zh-CN" altLang="en-US" sz="1800" dirty="0"/>
              <a:t>近似的累积运行时间</a:t>
            </a:r>
            <a:r>
              <a:rPr lang="en-US" altLang="zh-CN" sz="1800" dirty="0"/>
              <a:t>(</a:t>
            </a:r>
            <a:r>
              <a:rPr lang="zh-CN" altLang="en-US" sz="1800" dirty="0"/>
              <a:t>以毫秒为单位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编译</a:t>
            </a:r>
            <a:r>
              <a:rPr lang="zh-CN" altLang="en-US" sz="1800" dirty="0" smtClean="0"/>
              <a:t>。如果</a:t>
            </a:r>
            <a:r>
              <a:rPr lang="zh-CN" altLang="en-US" sz="1800" dirty="0"/>
              <a:t>用于编译的多个线程，则此值</a:t>
            </a:r>
            <a:r>
              <a:rPr lang="zh-CN" altLang="en-US" sz="1800" dirty="0" smtClean="0"/>
              <a:t>为总结</a:t>
            </a:r>
            <a:r>
              <a:rPr lang="zh-CN" altLang="en-US" sz="1800" dirty="0"/>
              <a:t>每个线程在编译中花费的时间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&lt; </a:t>
            </a:r>
            <a:r>
              <a:rPr lang="en-US" altLang="zh-CN" sz="1800" dirty="0"/>
              <a:t>p &gt;</a:t>
            </a:r>
            <a:r>
              <a:rPr lang="zh-CN" altLang="en-US" sz="1800" dirty="0"/>
              <a:t>这个方法可以由平台支持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虚拟机实现可能不支持编译时间</a:t>
            </a:r>
            <a:r>
              <a:rPr lang="zh-CN" altLang="en-US" sz="1800" dirty="0"/>
              <a:t>监控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可以使用方法（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isCompilationTimeMonitoringSupported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）来确定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虚拟机支持</a:t>
            </a:r>
            <a:r>
              <a:rPr lang="zh-CN" altLang="en-US" sz="1800" dirty="0"/>
              <a:t>这种操作</a:t>
            </a:r>
            <a:r>
              <a:rPr lang="zh-CN" altLang="en-US" sz="1800" dirty="0" smtClean="0"/>
              <a:t>。这个</a:t>
            </a:r>
            <a:r>
              <a:rPr lang="zh-CN" altLang="en-US" sz="1800" dirty="0"/>
              <a:t>值并不表示性能</a:t>
            </a:r>
            <a:r>
              <a:rPr lang="zh-CN" altLang="en-US" sz="1800" dirty="0" smtClean="0"/>
              <a:t>水平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虚拟机并不是用来进行性能比较的。不同</a:t>
            </a:r>
            <a:r>
              <a:rPr lang="zh-CN" altLang="en-US" sz="1800" dirty="0"/>
              <a:t>的虚拟机</a:t>
            </a:r>
            <a:r>
              <a:rPr lang="zh-CN" altLang="en-US" sz="1800" dirty="0" smtClean="0"/>
              <a:t>实可能</a:t>
            </a:r>
            <a:r>
              <a:rPr lang="zh-CN" altLang="en-US" sz="1800" dirty="0"/>
              <a:t>有不同的定义和不同的</a:t>
            </a:r>
            <a:r>
              <a:rPr lang="zh-CN" altLang="en-US" sz="1800" dirty="0" smtClean="0"/>
              <a:t>定义编译时间</a:t>
            </a:r>
            <a:r>
              <a:rPr lang="zh-CN" altLang="en-US" sz="1800" dirty="0"/>
              <a:t>的度量。</a:t>
            </a:r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6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Java.lang.instrument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ClassDefinition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600" dirty="0"/>
              <a:t>利用 </a:t>
            </a:r>
            <a:r>
              <a:rPr lang="en-US" altLang="zh-CN" sz="2600" dirty="0"/>
              <a:t>Java </a:t>
            </a:r>
            <a:r>
              <a:rPr lang="zh-CN" altLang="en-US" sz="2600" dirty="0"/>
              <a:t>代码，即 </a:t>
            </a:r>
            <a:r>
              <a:rPr lang="en-US" altLang="zh-CN" sz="2600" dirty="0" err="1"/>
              <a:t>java.lang.instrument</a:t>
            </a:r>
            <a:r>
              <a:rPr lang="en-US" altLang="zh-CN" sz="2600" dirty="0"/>
              <a:t> </a:t>
            </a:r>
            <a:r>
              <a:rPr lang="zh-CN" altLang="en-US" sz="2600" dirty="0"/>
              <a:t>做动态 </a:t>
            </a:r>
            <a:r>
              <a:rPr lang="en-US" altLang="zh-CN" sz="2600" dirty="0"/>
              <a:t>Instrumentation </a:t>
            </a:r>
            <a:r>
              <a:rPr lang="zh-CN" altLang="en-US" sz="2600" dirty="0"/>
              <a:t>是 </a:t>
            </a:r>
            <a:r>
              <a:rPr lang="en-US" altLang="zh-CN" sz="2600" dirty="0"/>
              <a:t>Java SE 5 </a:t>
            </a:r>
            <a:r>
              <a:rPr lang="zh-CN" altLang="en-US" sz="2600" dirty="0"/>
              <a:t>的新特性，它把 </a:t>
            </a:r>
            <a:r>
              <a:rPr lang="en-US" altLang="zh-CN" sz="2600" dirty="0"/>
              <a:t>Java </a:t>
            </a:r>
            <a:r>
              <a:rPr lang="zh-CN" altLang="en-US" sz="2600" dirty="0"/>
              <a:t>的 </a:t>
            </a:r>
            <a:r>
              <a:rPr lang="en-US" altLang="zh-CN" sz="2600" dirty="0"/>
              <a:t>instrument </a:t>
            </a:r>
            <a:r>
              <a:rPr lang="zh-CN" altLang="en-US" sz="2600" dirty="0"/>
              <a:t>功能从本地代码中解放出来，使之可以用 </a:t>
            </a:r>
            <a:r>
              <a:rPr lang="en-US" altLang="zh-CN" sz="2600" dirty="0"/>
              <a:t>Java </a:t>
            </a:r>
            <a:r>
              <a:rPr lang="zh-CN" altLang="en-US" sz="2600" dirty="0"/>
              <a:t>代码的方式解决问题。使用 </a:t>
            </a:r>
            <a:r>
              <a:rPr lang="en-US" altLang="zh-CN" sz="2600" dirty="0"/>
              <a:t>Instrumentation</a:t>
            </a:r>
            <a:r>
              <a:rPr lang="zh-CN" altLang="en-US" sz="2600" dirty="0"/>
              <a:t>，开发者可以构建一个独立于应用程序的代理程序（</a:t>
            </a:r>
            <a:r>
              <a:rPr lang="en-US" altLang="zh-CN" sz="2600" dirty="0"/>
              <a:t>Agent</a:t>
            </a:r>
            <a:r>
              <a:rPr lang="zh-CN" altLang="en-US" sz="2600" dirty="0"/>
              <a:t>），用来监测和协助运行在 </a:t>
            </a:r>
            <a:r>
              <a:rPr lang="en-US" altLang="zh-CN" sz="2600" dirty="0"/>
              <a:t>JVM </a:t>
            </a:r>
            <a:r>
              <a:rPr lang="zh-CN" altLang="en-US" sz="2600" dirty="0"/>
              <a:t>上的程序，甚至能够替换和修改某些类的定义。有了这样的功能，开发者就可以实现更为灵活的运行时虚拟机监控和 </a:t>
            </a:r>
            <a:r>
              <a:rPr lang="en-US" altLang="zh-CN" sz="2600" dirty="0"/>
              <a:t>Java </a:t>
            </a:r>
            <a:r>
              <a:rPr lang="zh-CN" altLang="en-US" sz="2600" dirty="0"/>
              <a:t>类操作了，这样的特性实际上提供了一种虚拟机级别支持的 </a:t>
            </a:r>
            <a:r>
              <a:rPr lang="en-US" altLang="zh-CN" sz="2600" dirty="0"/>
              <a:t>AOP </a:t>
            </a:r>
            <a:r>
              <a:rPr lang="zh-CN" altLang="en-US" sz="2600" dirty="0"/>
              <a:t>实现方式，使得开发者无需对 </a:t>
            </a:r>
            <a:r>
              <a:rPr lang="en-US" altLang="zh-CN" sz="2600" dirty="0"/>
              <a:t>JDK </a:t>
            </a:r>
            <a:r>
              <a:rPr lang="zh-CN" altLang="en-US" sz="2600" dirty="0"/>
              <a:t>做任何升级和改动，就可以实现某些 </a:t>
            </a:r>
            <a:r>
              <a:rPr lang="en-US" altLang="zh-CN" sz="2600" dirty="0"/>
              <a:t>AOP </a:t>
            </a:r>
            <a:r>
              <a:rPr lang="zh-CN" altLang="en-US" sz="2600" dirty="0"/>
              <a:t>的功能了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err="1" smtClean="0"/>
              <a:t>ps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这块没研究明白，这段也是</a:t>
            </a:r>
            <a:r>
              <a:rPr lang="en-US" altLang="zh-CN" sz="2600" dirty="0" smtClean="0"/>
              <a:t>copy</a:t>
            </a:r>
            <a:r>
              <a:rPr lang="zh-CN" altLang="en-US" sz="2600" dirty="0" smtClean="0"/>
              <a:t>下边文章的，主要给各位同学一个简介）</a:t>
            </a:r>
            <a:endParaRPr lang="en-US" altLang="zh-CN" sz="2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https://www.ibm.com/developerworks/cn/java/j-lo-jse61/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3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Commons-</a:t>
            </a:r>
            <a:r>
              <a:rPr lang="en-US" altLang="zh-CN" dirty="0" err="1" smtClean="0"/>
              <a:t>lang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工具包，常用的有一下几个</a:t>
            </a:r>
            <a:endParaRPr lang="en-US" altLang="zh-CN" dirty="0" smtClean="0"/>
          </a:p>
          <a:p>
            <a:r>
              <a:rPr lang="en-US" altLang="zh-CN" dirty="0" err="1" smtClean="0"/>
              <a:t>StringUtils</a:t>
            </a:r>
            <a:endParaRPr lang="en-US" altLang="zh-CN" dirty="0" smtClean="0"/>
          </a:p>
          <a:p>
            <a:r>
              <a:rPr lang="en-US" altLang="zh-CN" dirty="0" err="1" smtClean="0"/>
              <a:t>ArrayUtils</a:t>
            </a:r>
            <a:endParaRPr lang="en-US" altLang="zh-CN" dirty="0" smtClean="0"/>
          </a:p>
          <a:p>
            <a:r>
              <a:rPr lang="zh-CN" altLang="en-US" dirty="0" smtClean="0"/>
              <a:t>基本类型数据的</a:t>
            </a:r>
            <a:r>
              <a:rPr lang="en-US" altLang="zh-CN" dirty="0" err="1" smtClean="0"/>
              <a:t>Utils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Validate</a:t>
            </a:r>
          </a:p>
          <a:p>
            <a:r>
              <a:rPr lang="zh-CN" altLang="en-US" dirty="0" smtClean="0"/>
              <a:t>日期格式化</a:t>
            </a:r>
            <a:endParaRPr lang="en-US" altLang="zh-CN" dirty="0" smtClean="0"/>
          </a:p>
          <a:p>
            <a:r>
              <a:rPr lang="zh-CN" altLang="en-US" dirty="0" smtClean="0"/>
              <a:t>数学工具类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6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StringUitls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 smtClean="0"/>
              <a:t>StringUtils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方法基本都做了</a:t>
            </a:r>
            <a:r>
              <a:rPr lang="en-US" altLang="zh-CN" sz="1800" dirty="0"/>
              <a:t>null</a:t>
            </a:r>
            <a:r>
              <a:rPr lang="zh-CN" altLang="en-US" sz="1800" dirty="0"/>
              <a:t>的兼容处理，所以在用的时候很</a:t>
            </a:r>
            <a:r>
              <a:rPr lang="zh-CN" altLang="en-US" sz="1800" dirty="0" smtClean="0"/>
              <a:t>方便，</a:t>
            </a:r>
            <a:r>
              <a:rPr lang="en-US" altLang="zh-CN" sz="1800" dirty="0"/>
              <a:t>String</a:t>
            </a:r>
            <a:r>
              <a:rPr lang="zh-CN" altLang="en-US" sz="1800" dirty="0"/>
              <a:t>里有的方法，</a:t>
            </a:r>
            <a:r>
              <a:rPr lang="en-US" altLang="zh-CN" sz="1800" dirty="0" err="1"/>
              <a:t>StringUtils</a:t>
            </a:r>
            <a:r>
              <a:rPr lang="zh-CN" altLang="en-US" sz="1800" dirty="0"/>
              <a:t>基本都做了</a:t>
            </a:r>
            <a:r>
              <a:rPr lang="zh-CN" altLang="en-US" sz="1800" dirty="0" smtClean="0"/>
              <a:t>扩展。字符处理时可以</a:t>
            </a:r>
            <a:r>
              <a:rPr lang="zh-CN" altLang="en-US" sz="1800" smtClean="0"/>
              <a:t>优先考虑</a:t>
            </a:r>
            <a:endParaRPr lang="en-US" altLang="zh-CN" sz="1800" dirty="0"/>
          </a:p>
          <a:p>
            <a:r>
              <a:rPr lang="zh-CN" altLang="en-US" sz="2000" dirty="0"/>
              <a:t>判空类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 smtClean="0"/>
              <a:t>方法</a:t>
            </a:r>
            <a:r>
              <a:rPr lang="en-US" altLang="zh-CN" sz="1800" dirty="0" err="1" smtClean="0"/>
              <a:t>isEmpty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isNotEmpty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isBlank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r>
              <a:rPr lang="zh-CN" altLang="en-US" sz="2000" dirty="0"/>
              <a:t>去空格</a:t>
            </a:r>
            <a:endParaRPr lang="en-US" altLang="zh-CN" sz="2000" dirty="0"/>
          </a:p>
          <a:p>
            <a:r>
              <a:rPr lang="en-US" altLang="zh-CN" sz="1800" dirty="0" smtClean="0"/>
              <a:t>Trim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trimToEmpty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tirmToNull</a:t>
            </a:r>
            <a:endParaRPr lang="en-US" altLang="zh-CN" sz="1800" dirty="0" smtClean="0"/>
          </a:p>
          <a:p>
            <a:r>
              <a:rPr lang="zh-CN" altLang="en-US" sz="2000" dirty="0"/>
              <a:t>去除某元素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 smtClean="0"/>
              <a:t>strip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stripToNull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stripToEmpty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r>
              <a:rPr lang="zh-CN" altLang="en-US" sz="2000" dirty="0"/>
              <a:t>将</a:t>
            </a:r>
            <a:r>
              <a:rPr lang="zh-CN" altLang="en-US" sz="2000" dirty="0" smtClean="0"/>
              <a:t>数组元素、集合迭代器中的元素连接成字符串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 smtClean="0"/>
              <a:t>Join </a:t>
            </a:r>
            <a:r>
              <a:rPr lang="zh-CN" altLang="en-US" sz="1800" dirty="0" smtClean="0"/>
              <a:t>提供上述的重载方法</a:t>
            </a:r>
            <a:r>
              <a:rPr lang="zh-CN" altLang="en-US" sz="1800" dirty="0"/>
              <a:t>还可以指定连接的字符</a:t>
            </a:r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19600"/>
            <a:ext cx="607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6" y="4900562"/>
            <a:ext cx="86010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6" y="5071986"/>
            <a:ext cx="6315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58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2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zh-CN" altLang="en-US" dirty="0" smtClean="0"/>
              <a:t>异常体系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Jdk1.5</a:t>
            </a:r>
            <a:r>
              <a:rPr lang="zh-CN" altLang="en-US" sz="1800" dirty="0" smtClean="0"/>
              <a:t>的自动装箱与拆箱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1</a:t>
            </a:r>
            <a:r>
              <a:rPr lang="zh-CN" altLang="en-US" sz="1800" dirty="0" smtClean="0"/>
              <a:t>、曲线解决了集合中不能存放基本类型的问题。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2</a:t>
            </a:r>
            <a:r>
              <a:rPr lang="zh-CN" altLang="en-US" sz="1800" dirty="0" smtClean="0"/>
              <a:t>、两个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类型的值在</a:t>
            </a:r>
            <a:r>
              <a:rPr lang="en-US" altLang="zh-CN" sz="1800" dirty="0" smtClean="0"/>
              <a:t>-128-127</a:t>
            </a:r>
            <a:r>
              <a:rPr lang="zh-CN" altLang="en-US" sz="1800" dirty="0" smtClean="0"/>
              <a:t>之间（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个字节）时，进行自动装箱时指向的</a:t>
            </a:r>
            <a:r>
              <a:rPr lang="en-US" altLang="zh-CN" sz="1800" dirty="0" smtClean="0"/>
              <a:t>Integer</a:t>
            </a:r>
            <a:r>
              <a:rPr lang="zh-CN" altLang="en-US" sz="1800" dirty="0" smtClean="0"/>
              <a:t>对象相同。（这个是在没有调整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en-US" altLang="zh-CN" sz="1800" dirty="0" err="1">
                <a:solidFill>
                  <a:srgbClr val="FF0000"/>
                </a:solidFill>
              </a:rPr>
              <a:t>XX:AutoBoxCacheMax</a:t>
            </a:r>
            <a:r>
              <a:rPr lang="en-US" altLang="zh-CN" sz="1800" dirty="0">
                <a:solidFill>
                  <a:srgbClr val="FF0000"/>
                </a:solidFill>
              </a:rPr>
              <a:t>=</a:t>
            </a:r>
            <a:r>
              <a:rPr lang="zh-CN" altLang="en-US" sz="1800" dirty="0" smtClean="0">
                <a:solidFill>
                  <a:srgbClr val="FF0000"/>
                </a:solidFill>
              </a:rPr>
              <a:t>这个参数的情况下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27280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5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 </a:t>
            </a:r>
            <a:r>
              <a:rPr lang="zh-CN" altLang="en-US" dirty="0" smtClean="0"/>
              <a:t>都缓存 包装类型大小在</a:t>
            </a:r>
            <a:r>
              <a:rPr lang="en-US" altLang="zh-CN" dirty="0" smtClean="0"/>
              <a:t>-128-127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r>
              <a:rPr lang="en-US" altLang="zh-CN" dirty="0"/>
              <a:t>Byte </a:t>
            </a: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 smtClean="0"/>
              <a:t>中一</a:t>
            </a:r>
            <a:r>
              <a:rPr lang="zh-CN" altLang="en-US" dirty="0"/>
              <a:t>个字节类型的</a:t>
            </a:r>
            <a:r>
              <a:rPr lang="zh-CN" altLang="en-US" dirty="0" smtClean="0"/>
              <a:t>数据</a:t>
            </a:r>
            <a:r>
              <a:rPr lang="zh-CN" altLang="en-US" dirty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位的，所以所有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类型值的包装类型都被缓存了。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Boolean </a:t>
            </a:r>
            <a:r>
              <a:rPr lang="zh-CN" altLang="en-US" dirty="0" smtClean="0"/>
              <a:t>类型的值 </a:t>
            </a:r>
            <a:r>
              <a:rPr lang="en-US" altLang="zh-CN" dirty="0" smtClean="0"/>
              <a:t>TURE FALSE </a:t>
            </a:r>
            <a:r>
              <a:rPr lang="zh-CN" altLang="en-US" dirty="0" smtClean="0"/>
              <a:t>也被缓存了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duble</a:t>
            </a:r>
            <a:r>
              <a:rPr lang="zh-CN" altLang="en-US" dirty="0" smtClean="0"/>
              <a:t>、</a:t>
            </a:r>
            <a:r>
              <a:rPr lang="en-US" altLang="zh-CN" dirty="0"/>
              <a:t>f</a:t>
            </a:r>
            <a:r>
              <a:rPr lang="en-US" altLang="zh-CN" dirty="0" smtClean="0"/>
              <a:t>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包装类型没有缓存。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1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接口 </a:t>
            </a:r>
            <a:r>
              <a:rPr lang="en-US" altLang="zh-CN" dirty="0"/>
              <a:t>runnable</a:t>
            </a:r>
          </a:p>
          <a:p>
            <a:pPr marL="0" indent="0">
              <a:buNone/>
            </a:pPr>
            <a:r>
              <a:rPr lang="en-US" altLang="zh-CN" dirty="0"/>
              <a:t> 	</a:t>
            </a:r>
            <a:r>
              <a:rPr lang="en-US" altLang="zh-CN" dirty="0" smtClean="0"/>
              <a:t>run</a:t>
            </a:r>
            <a:endParaRPr lang="en-US" altLang="zh-CN" dirty="0"/>
          </a:p>
          <a:p>
            <a:r>
              <a:rPr lang="en-US" altLang="zh-CN" dirty="0"/>
              <a:t>Thread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实现线程任务的方式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	</a:t>
            </a:r>
            <a:r>
              <a:rPr lang="zh-CN" altLang="en-US" sz="1800" dirty="0" smtClean="0"/>
              <a:t>两种，一种是继承</a:t>
            </a:r>
            <a:r>
              <a:rPr lang="en-US" altLang="zh-CN" sz="1800" dirty="0" smtClean="0"/>
              <a:t>Thread </a:t>
            </a:r>
            <a:r>
              <a:rPr lang="zh-CN" altLang="en-US" sz="1800" dirty="0" smtClean="0"/>
              <a:t>覆盖</a:t>
            </a:r>
            <a:r>
              <a:rPr lang="en-US" altLang="zh-CN" sz="1800" dirty="0" smtClean="0"/>
              <a:t>run</a:t>
            </a:r>
            <a:r>
              <a:rPr lang="zh-CN" altLang="en-US" sz="1800" dirty="0" smtClean="0"/>
              <a:t>方法，一种是</a:t>
            </a:r>
            <a:r>
              <a:rPr lang="en-US" altLang="zh-CN" sz="1800" dirty="0" smtClean="0"/>
              <a:t>new Thread(Runnable);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</a:t>
            </a:r>
            <a:r>
              <a:rPr lang="zh-CN" altLang="en-US" sz="1800" dirty="0"/>
              <a:t>启动一个线程的</a:t>
            </a:r>
            <a:r>
              <a:rPr lang="zh-CN" altLang="en-US" sz="1800" dirty="0" smtClean="0"/>
              <a:t>方式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java</a:t>
            </a:r>
            <a:r>
              <a:rPr lang="zh-CN" altLang="en-US" sz="1800" dirty="0"/>
              <a:t>体系中唯一一种 </a:t>
            </a:r>
            <a:r>
              <a:rPr lang="en-US" altLang="zh-CN" sz="1800" dirty="0" err="1"/>
              <a:t>thread.start</a:t>
            </a:r>
            <a:r>
              <a:rPr lang="en-US" altLang="zh-CN" sz="1800" dirty="0"/>
              <a:t>();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3000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54971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ThreadLocal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</a:t>
            </a:r>
            <a:r>
              <a:rPr lang="zh-CN" altLang="en-US" dirty="0"/>
              <a:t>局部变量</a:t>
            </a:r>
            <a:r>
              <a:rPr lang="en-US" altLang="zh-CN" dirty="0" smtClean="0"/>
              <a:t>	</a:t>
            </a:r>
          </a:p>
          <a:p>
            <a:r>
              <a:rPr lang="zh-CN" altLang="en-US" sz="1900" dirty="0"/>
              <a:t>线程局部变量在每一个线程中是不同的，可以通过 </a:t>
            </a:r>
            <a:r>
              <a:rPr lang="en-US" altLang="zh-CN" sz="1900" dirty="0"/>
              <a:t>set</a:t>
            </a:r>
            <a:r>
              <a:rPr lang="zh-CN" altLang="en-US" sz="1900" dirty="0"/>
              <a:t>方法初始化，通过</a:t>
            </a:r>
            <a:r>
              <a:rPr lang="en-US" altLang="zh-CN" sz="1900" dirty="0"/>
              <a:t>get</a:t>
            </a:r>
            <a:r>
              <a:rPr lang="zh-CN" altLang="en-US" sz="1900" dirty="0"/>
              <a:t>方法获取。 </a:t>
            </a:r>
            <a:r>
              <a:rPr lang="zh-CN" altLang="en-US" sz="1900" dirty="0" smtClean="0"/>
              <a:t>这两个方法为每个适用该变量的线程都提供独立的副本。</a:t>
            </a:r>
            <a:r>
              <a:rPr lang="en-US" altLang="zh-CN" sz="1900" dirty="0" err="1" smtClean="0"/>
              <a:t>ThreadLocal</a:t>
            </a:r>
            <a:r>
              <a:rPr lang="zh-CN" altLang="en-US" sz="1900" dirty="0"/>
              <a:t>实例通常是</a:t>
            </a:r>
            <a:r>
              <a:rPr lang="zh-CN" altLang="en-US" sz="1900" dirty="0">
                <a:solidFill>
                  <a:srgbClr val="00B050"/>
                </a:solidFill>
              </a:rPr>
              <a:t>私有</a:t>
            </a:r>
            <a:r>
              <a:rPr lang="zh-CN" altLang="en-US" sz="1900" dirty="0"/>
              <a:t>的且与</a:t>
            </a:r>
            <a:r>
              <a:rPr lang="zh-CN" altLang="en-US" sz="1900" dirty="0">
                <a:solidFill>
                  <a:srgbClr val="FF0000"/>
                </a:solidFill>
              </a:rPr>
              <a:t>线程相关联</a:t>
            </a:r>
            <a:r>
              <a:rPr lang="zh-CN" altLang="en-US" sz="1900" dirty="0"/>
              <a:t>的</a:t>
            </a:r>
            <a:r>
              <a:rPr lang="zh-CN" altLang="en-US" sz="1900" dirty="0">
                <a:solidFill>
                  <a:srgbClr val="FF0000"/>
                </a:solidFill>
              </a:rPr>
              <a:t>静态</a:t>
            </a:r>
            <a:r>
              <a:rPr lang="zh-CN" altLang="en-US" sz="1900" dirty="0" smtClean="0">
                <a:solidFill>
                  <a:srgbClr val="FF0000"/>
                </a:solidFill>
              </a:rPr>
              <a:t>字段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     </a:t>
            </a:r>
          </a:p>
          <a:p>
            <a:pPr marL="0" indent="0">
              <a:buNone/>
            </a:pPr>
            <a:r>
              <a:rPr lang="zh-CN" altLang="en-US" sz="1900" dirty="0" smtClean="0"/>
              <a:t>作用：构造一个线程安全的变量。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线程封闭、栈封闭。</a:t>
            </a:r>
            <a:endParaRPr lang="en-US" altLang="zh-CN" sz="1900" dirty="0" smtClean="0"/>
          </a:p>
          <a:p>
            <a:r>
              <a:rPr lang="zh-CN" altLang="en-US" sz="2000" dirty="0" smtClean="0"/>
              <a:t>适用场景：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1</a:t>
            </a:r>
            <a:r>
              <a:rPr lang="zh-CN" altLang="en-US" sz="1900" dirty="0" smtClean="0"/>
              <a:t>、保存上下文信息 ，在一些框架中经常用到。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1800" dirty="0" smtClean="0"/>
              <a:t> 2</a:t>
            </a:r>
            <a:r>
              <a:rPr lang="zh-CN" altLang="en-US" sz="1800" dirty="0" smtClean="0"/>
              <a:t>、存储与线程相关的信息，或者需要将一些信息绑定到线程中。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3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ThreadLocal</a:t>
            </a:r>
            <a:r>
              <a:rPr lang="zh-CN" altLang="en-US" sz="1800" dirty="0" smtClean="0"/>
              <a:t>滥用，这个是反面的。（将所有全局变量都作为</a:t>
            </a:r>
            <a:r>
              <a:rPr lang="en-US" altLang="zh-CN" sz="1800" dirty="0" err="1" smtClean="0"/>
              <a:t>ThreadLocal</a:t>
            </a:r>
            <a:r>
              <a:rPr lang="zh-CN" altLang="en-US" sz="1800" dirty="0" smtClean="0"/>
              <a:t>、作为隐藏参数手段）</a:t>
            </a:r>
            <a:endParaRPr lang="en-US" altLang="zh-CN" sz="1800" dirty="0" smtClean="0"/>
          </a:p>
          <a:p>
            <a:r>
              <a:rPr lang="zh-CN" altLang="en-US" sz="2000" dirty="0" smtClean="0"/>
              <a:t>内存泄漏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使用完也就是</a:t>
            </a:r>
            <a:r>
              <a:rPr lang="en-US" altLang="zh-CN" sz="1600" dirty="0" err="1" smtClean="0"/>
              <a:t>ThreadLocal</a:t>
            </a:r>
            <a:r>
              <a:rPr lang="zh-CN" altLang="en-US" sz="1600" dirty="0" smtClean="0"/>
              <a:t>生命周期结束时，调用</a:t>
            </a:r>
            <a:r>
              <a:rPr lang="en-US" altLang="zh-CN" sz="1600" dirty="0" smtClean="0"/>
              <a:t>remove</a:t>
            </a:r>
            <a:r>
              <a:rPr lang="zh-CN" altLang="en-US" sz="1600" dirty="0" smtClean="0"/>
              <a:t>方法、释放该线程变量，否则可能会引起内存泄漏。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1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ThreadLocal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/>
              <a:t>推荐研究一下</a:t>
            </a:r>
            <a:r>
              <a:rPr lang="en-US" altLang="zh-CN" sz="1900" dirty="0" err="1"/>
              <a:t>threadlocal</a:t>
            </a:r>
            <a:r>
              <a:rPr lang="zh-CN" altLang="en-US" sz="1900" dirty="0"/>
              <a:t>的</a:t>
            </a:r>
            <a:r>
              <a:rPr lang="zh-CN" altLang="en-US" sz="1900" dirty="0" smtClean="0"/>
              <a:t>源码</a:t>
            </a:r>
            <a:r>
              <a:rPr lang="zh-CN" altLang="en-US" sz="1900" dirty="0"/>
              <a:t>和</a:t>
            </a:r>
            <a:r>
              <a:rPr lang="zh-CN" altLang="en-US" sz="1900" dirty="0" smtClean="0"/>
              <a:t>静态内部类</a:t>
            </a:r>
            <a:r>
              <a:rPr lang="en-US" altLang="zh-CN" sz="1900" dirty="0" err="1" smtClean="0"/>
              <a:t>ThreadLocalmap</a:t>
            </a:r>
            <a:r>
              <a:rPr lang="zh-CN" altLang="en-US" sz="1900" dirty="0" smtClean="0"/>
              <a:t>的实现，里边存储线程变量的容器是一个数组，通过</a:t>
            </a:r>
            <a:r>
              <a:rPr lang="en-US" altLang="zh-CN" sz="1900" dirty="0" smtClean="0"/>
              <a:t>hash</a:t>
            </a:r>
            <a:r>
              <a:rPr lang="zh-CN" altLang="en-US" sz="1900" dirty="0" smtClean="0"/>
              <a:t>计算的方式设置下标的</a:t>
            </a:r>
            <a:endParaRPr lang="en-US" altLang="zh-CN" sz="1900" dirty="0"/>
          </a:p>
          <a:p>
            <a:pPr marL="0" indent="0">
              <a:buNone/>
            </a:pPr>
            <a:endParaRPr lang="en-US" altLang="zh-CN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推荐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文章</a:t>
            </a:r>
            <a:endParaRPr lang="en-US" altLang="zh-CN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www.ibm.com/developerworks/cn/java/j-threads/index3.html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www.importnew.com/22039.html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hlinkClick r:id="rId4"/>
              </a:rPr>
              <a:t>http://</a:t>
            </a:r>
            <a:r>
              <a:rPr lang="en-US" altLang="zh-CN" sz="1800" dirty="0" smtClean="0">
                <a:hlinkClick r:id="rId4"/>
              </a:rPr>
              <a:t>www.importnew.com/22046.html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0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Java.lang.annotation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Annotation </a:t>
            </a:r>
            <a:r>
              <a:rPr lang="zh-CN" altLang="en-US" dirty="0" smtClean="0"/>
              <a:t>注解包 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介绍：注解</a:t>
            </a:r>
            <a:r>
              <a:rPr lang="zh-CN" altLang="en-US" dirty="0"/>
              <a:t>（</a:t>
            </a:r>
            <a:r>
              <a:rPr lang="en-US" altLang="zh-CN" dirty="0"/>
              <a:t>Annotation</a:t>
            </a:r>
            <a:r>
              <a:rPr lang="zh-CN" altLang="en-US" dirty="0"/>
              <a:t>），也叫元数据。一种代码级别的说明。它是</a:t>
            </a:r>
            <a:r>
              <a:rPr lang="en-US" altLang="zh-CN" dirty="0"/>
              <a:t>JDK1.5</a:t>
            </a:r>
            <a:r>
              <a:rPr lang="zh-CN" altLang="en-US" dirty="0"/>
              <a:t>及以后版本引入的一个</a:t>
            </a:r>
            <a:r>
              <a:rPr lang="zh-CN" altLang="en-US" dirty="0" smtClean="0"/>
              <a:t>特性。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a.</a:t>
            </a:r>
            <a:r>
              <a:rPr lang="zh-CN" altLang="en-US" dirty="0"/>
              <a:t>标记作用，用于告诉编译器一些信息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b.</a:t>
            </a:r>
            <a:r>
              <a:rPr lang="zh-CN" altLang="en-US" dirty="0"/>
              <a:t>编译时动态处理，如动态生成代码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c.</a:t>
            </a:r>
            <a:r>
              <a:rPr lang="zh-CN" altLang="en-US" dirty="0"/>
              <a:t>运行时动态处理，如得到注解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使用：已被广泛使用：开源框架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体系、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，新引入</a:t>
            </a:r>
            <a:r>
              <a:rPr lang="en-US" altLang="zh-CN" dirty="0" err="1" smtClean="0"/>
              <a:t>lombok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规范：</a:t>
            </a:r>
            <a:r>
              <a:rPr lang="en-US" altLang="zh-CN" dirty="0" err="1" smtClean="0"/>
              <a:t>jax-ws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jax-rs</a:t>
            </a:r>
            <a:r>
              <a:rPr lang="en-US" altLang="zh-CN" dirty="0" smtClean="0"/>
              <a:t>(jee6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 restful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元注解：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：</a:t>
            </a:r>
            <a:r>
              <a:rPr lang="zh-CN" altLang="en-US" dirty="0"/>
              <a:t>定义注解的作用</a:t>
            </a:r>
            <a:r>
              <a:rPr lang="zh-CN" altLang="en-US" dirty="0" smtClean="0"/>
              <a:t>目标，值为： 枚举</a:t>
            </a:r>
            <a:r>
              <a:rPr lang="en-US" altLang="zh-CN" dirty="0" err="1"/>
              <a:t>ElementType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 Retention </a:t>
            </a:r>
            <a:r>
              <a:rPr lang="zh-CN" altLang="en-US" dirty="0" smtClean="0"/>
              <a:t>：定义注解的生命周期，值为：枚举</a:t>
            </a:r>
            <a:r>
              <a:rPr lang="en-US" altLang="zh-CN" dirty="0" err="1" smtClean="0"/>
              <a:t>RetentionPolicy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“列式”数据库中的大数据计算</Template>
  <TotalTime>26441</TotalTime>
  <Words>1074</Words>
  <Application>Microsoft Office PowerPoint</Application>
  <PresentationFormat>全屏显示(4:3)</PresentationFormat>
  <Paragraphs>219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方正兰亭纤黑_GBK</vt:lpstr>
      <vt:lpstr>华文琥珀</vt:lpstr>
      <vt:lpstr>宋体</vt:lpstr>
      <vt:lpstr>微软雅黑</vt:lpstr>
      <vt:lpstr>Arial</vt:lpstr>
      <vt:lpstr>Arial Black</vt:lpstr>
      <vt:lpstr>Calibri</vt:lpstr>
      <vt:lpstr>Wingdings</vt:lpstr>
      <vt:lpstr>ppt模板（对外）4：3 华宇信息</vt:lpstr>
      <vt:lpstr>PowerPoint 演示文稿</vt:lpstr>
      <vt:lpstr>目录</vt:lpstr>
      <vt:lpstr>Java.lang</vt:lpstr>
      <vt:lpstr>基本类型</vt:lpstr>
      <vt:lpstr>Integer、Long、Byte</vt:lpstr>
      <vt:lpstr>线程相关</vt:lpstr>
      <vt:lpstr>线程相关</vt:lpstr>
      <vt:lpstr>ThreadLocal</vt:lpstr>
      <vt:lpstr>Java.lang.annotation</vt:lpstr>
      <vt:lpstr>Java.lang.annotation</vt:lpstr>
      <vt:lpstr>Java.lang.annotation</vt:lpstr>
      <vt:lpstr>Java.lang.annotation</vt:lpstr>
      <vt:lpstr>Java.lang.ref</vt:lpstr>
      <vt:lpstr>Java.lang.ref</vt:lpstr>
      <vt:lpstr>Java.lang.ref</vt:lpstr>
      <vt:lpstr>Java.lang.reflect</vt:lpstr>
      <vt:lpstr>Proxy代理</vt:lpstr>
      <vt:lpstr>Proxy代理</vt:lpstr>
      <vt:lpstr>java.lang.management</vt:lpstr>
      <vt:lpstr>java.lang.management</vt:lpstr>
      <vt:lpstr>Java.lang.instrument</vt:lpstr>
      <vt:lpstr>Commons-lang</vt:lpstr>
      <vt:lpstr>StringUitls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wangzhg</dc:creator>
  <cp:lastModifiedBy>阿水</cp:lastModifiedBy>
  <cp:revision>4722</cp:revision>
  <dcterms:created xsi:type="dcterms:W3CDTF">2014-11-17T03:20:09Z</dcterms:created>
  <dcterms:modified xsi:type="dcterms:W3CDTF">2017-06-13T05:38:55Z</dcterms:modified>
</cp:coreProperties>
</file>