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9C34-F880-924B-9EBA-EEFB0833B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C1FA-976B-F445-99D6-C81F2BD2E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54C7-C357-0A43-87D7-E9CF07CB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02/17/2022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A624-CF2D-9545-AFD8-7FC98123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849D-DA58-FA4B-9264-A1602FFC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CD46E-4D5E-E945-BC37-AB805774B4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6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B665-13B0-144F-9ADE-A1FA9F97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876D8-7AA2-7D43-AEBC-9E65CDBE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48CC-C55A-E445-81BD-D1A476B2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02/17/2022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FEDE1-332E-1E47-B491-401FB6A3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2445-C576-1E4D-9E13-4AA59F6F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1540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C297A-0254-704B-86BD-679567261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BB89-F184-5B41-AF4E-2DB7DBF28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3254-9491-B24E-9F8F-4D85B87F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02/17/2022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3639-F158-2F4F-894D-FE932CF9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10DE2-7CE7-E041-B3D2-1E148D01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354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D964-02A7-AD42-B19E-FF32BB88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2614-0C20-694D-97C3-25E3B4E7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FF027-61EB-9E47-88F1-F8FDA769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02/17/2022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EBDF-43E2-1244-9582-4470238E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0D8D-568F-BB4D-BC14-2284DC86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159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C825-5156-4042-ACCB-CB572252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06E33-BC56-164B-B72A-074A8CAF2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9469-B610-0245-B83B-89F34DE0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02/17/2022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3CA7-4774-FD4F-A3F1-9000D234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05D7-9208-9B41-80C9-EC7DDFBE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954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3A92-E276-6E4D-8D10-AD64D97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918C-4F5C-7B4A-9CD4-FBFD0C198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9EA38-EC7B-4945-880E-EA883D062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82F83-7EE8-8E43-B351-B877AC53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02/17/2022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461D7-3964-444F-98B2-8F2C67CC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3530C-D99C-EE4A-BBB8-A87CB9AE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9311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CC8C-C6D1-264E-AD9A-2BCA11D0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E4D1-9EAE-6346-86EC-0416766F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7B8E6-189D-F441-9419-116770793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B3628-6C31-9241-BD58-3822FB20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3F2A8-13A4-A744-8AE0-53403A8BC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7B65-6B25-1F4A-87FA-0C5AC837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02/17/2022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06934-09B2-2740-89F7-4B6A123C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664FE-BD85-AD4C-9946-CDEC2BB9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125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E406-A280-6F43-9757-66BC2A46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C6B53-2282-F345-988D-065F5D8D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02/17/2022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CA7F2-D979-C44C-896F-043FF5E7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4563F-1FAD-6A44-9530-BE236CF5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8562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62F39-ACE5-7D4C-AD12-29EA09E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02/17/2022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8D722-B716-8643-9739-1D6F0FF5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9410-6428-3B4B-B821-AAC5B646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4543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98F0-F3C3-A043-B49E-441E42DF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F97C-6D59-A748-BE2F-0AFE767E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C2ACC-3E96-4544-ABED-85FA052E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319A7-BDF9-3942-8921-99C13F81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02/17/2022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C3658-F638-6941-9F7A-C39D46F4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771F-DCF8-7445-B01E-83D97D25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9335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8DD7-324B-C047-9299-A7471424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8E8D4-A763-6F42-B8D3-EB02BD94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EADD9-6D5A-D54E-9DBE-5B9C7539F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89E4E-5BE9-2847-B3AC-7220185B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02/17/2022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036E-F0CD-6649-AC0E-A3C7BBCA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593F0-045A-7042-AD89-DB94B7E0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469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F3C21-13AC-4B4D-B52E-00A9E257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28BCD-E046-944A-BFAE-4AFEC240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31935-8C24-A341-8FCD-614C6880C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BCE5-E442-194D-AFE1-EABBA8E1CC0D}" type="datetimeFigureOut">
              <a:rPr lang="en-UA" smtClean="0"/>
              <a:t>02/17/2022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0BEE-FBB6-B241-B54D-D80E6D66E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ADE2-FD05-474F-8F94-0390360A7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6AED4E-2349-D041-A6F7-5BD50A733E7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7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7945-0F01-2F4A-9D23-55290EE12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358" y="504429"/>
            <a:ext cx="6978315" cy="2387600"/>
          </a:xfrm>
        </p:spPr>
        <p:txBody>
          <a:bodyPr>
            <a:normAutofit/>
          </a:bodyPr>
          <a:lstStyle/>
          <a:p>
            <a:pPr algn="l"/>
            <a:r>
              <a:rPr lang="ru-RU" sz="4400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Проект политики информационной безопасности Банка</a:t>
            </a:r>
            <a:endParaRPr lang="en-UA" sz="44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F5BB6-568A-4B40-B211-09A38F949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358" y="2832311"/>
            <a:ext cx="6910189" cy="2053116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Выполнил:</a:t>
            </a:r>
          </a:p>
          <a:p>
            <a:pPr algn="l"/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Ковалев Александр Александрович ПОИТ-4, 3 курс</a:t>
            </a:r>
          </a:p>
          <a:p>
            <a:pPr algn="l"/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Вариант 8</a:t>
            </a:r>
          </a:p>
          <a:p>
            <a:pPr algn="l"/>
            <a:r>
              <a:rPr lang="ru-RU" sz="2000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Преподаватель:</a:t>
            </a:r>
          </a:p>
          <a:p>
            <a:pPr algn="l"/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Копыток Дарья Владимировна</a:t>
            </a:r>
            <a:endParaRPr lang="en-UA" sz="20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24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Численная шкала для оценки ущерба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980097"/>
              </p:ext>
            </p:extLst>
          </p:nvPr>
        </p:nvGraphicFramePr>
        <p:xfrm>
          <a:off x="642436" y="1265762"/>
          <a:ext cx="10711364" cy="497651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94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7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Величина ущерба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Описание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Раскрытие информации принесет ничтожный моральный и финансовый ущерб </a:t>
                      </a:r>
                      <a:r>
                        <a:rPr lang="ru-RU" sz="1800" dirty="0" smtClean="0">
                          <a:effectLst/>
                        </a:rPr>
                        <a:t>банку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Ущерб от атаки есть, но незначительны, основные финансовые операции и положение </a:t>
                      </a:r>
                      <a:r>
                        <a:rPr lang="ru-RU" sz="1800" dirty="0" smtClean="0">
                          <a:effectLst/>
                        </a:rPr>
                        <a:t>организации </a:t>
                      </a:r>
                      <a:r>
                        <a:rPr lang="ru-RU" sz="1800" dirty="0">
                          <a:effectLst/>
                        </a:rPr>
                        <a:t>на рынке не затронуты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Финансовые операции не ведутся в течение некоторого времени, за это время </a:t>
                      </a:r>
                      <a:r>
                        <a:rPr lang="ru-RU" sz="1800" dirty="0" smtClean="0">
                          <a:effectLst/>
                        </a:rPr>
                        <a:t>банк </a:t>
                      </a:r>
                      <a:r>
                        <a:rPr lang="ru-RU" sz="1800" dirty="0">
                          <a:effectLst/>
                        </a:rPr>
                        <a:t>терпит убытки, но количество пациентов и статус изменяются минимально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Значительные потери в прибыли. От издательства уходит ощутимая часть клиентов. Теряется статус </a:t>
                      </a:r>
                      <a:r>
                        <a:rPr lang="ru-RU" sz="1800" dirty="0" smtClean="0">
                          <a:effectLst/>
                        </a:rPr>
                        <a:t>банка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6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Потери очень значительны, поликлиника теряет статус (на срок до 2 лет). Для восстановления статус и положения </a:t>
                      </a:r>
                      <a:r>
                        <a:rPr lang="ru-RU" sz="1800" dirty="0" smtClean="0">
                          <a:effectLst/>
                        </a:rPr>
                        <a:t>требуются </a:t>
                      </a:r>
                      <a:r>
                        <a:rPr lang="ru-RU" sz="1800" dirty="0">
                          <a:effectLst/>
                        </a:rPr>
                        <a:t>финансовые средства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Банк </a:t>
                      </a:r>
                      <a:r>
                        <a:rPr lang="ru-RU" sz="1800" dirty="0">
                          <a:effectLst/>
                        </a:rPr>
                        <a:t>прекращает существование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9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884" y="92409"/>
            <a:ext cx="11261558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Вероятностно-временная шкала реализации несанкционированного доступа к информационным </a:t>
            </a:r>
            <a:r>
              <a:rPr lang="ru-RU" sz="2400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ресурсам</a:t>
            </a:r>
            <a:endParaRPr lang="ru-RU" sz="24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52862"/>
              </p:ext>
            </p:extLst>
          </p:nvPr>
        </p:nvGraphicFramePr>
        <p:xfrm>
          <a:off x="1171074" y="1417972"/>
          <a:ext cx="9529010" cy="4581774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482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Вероятность события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Средняя частота события 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Данный вид атаки отсутствует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0,1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Реже, чем раз в год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год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0,3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месяц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неделю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0,5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Практически ежедневно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2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Оценка рисков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83863"/>
              </p:ext>
            </p:extLst>
          </p:nvPr>
        </p:nvGraphicFramePr>
        <p:xfrm>
          <a:off x="762808" y="1526786"/>
          <a:ext cx="10666384" cy="479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5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Атака 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Ущерб 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Вероятность 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Риск 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Кражи, взломы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0,6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Отказ и неисправность техники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Спам (переполнение почтового</a:t>
                      </a: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  </a:t>
                      </a: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ящика) 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Отключение электропитания на длительное время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  <a:cs typeface="+mn-cs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DDOS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  <a:cs typeface="+mn-cs"/>
                        </a:rPr>
                        <a:t>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</a:t>
                      </a: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</a:t>
                      </a: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6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Атаки типа </a:t>
                      </a:r>
                      <a:r>
                        <a:rPr lang="en-US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man-in-the-middle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4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1</a:t>
                      </a: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Потеря данных в результате несанкционированного доступа</a:t>
                      </a:r>
                      <a:endParaRPr lang="ru-RU" sz="12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0,6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Заражение информационной системы</a:t>
                      </a:r>
                      <a:endParaRPr lang="ru-RU" sz="12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4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0,8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Парольные атаки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4</a:t>
                      </a:r>
                      <a:endParaRPr lang="ru-RU" sz="12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0,8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3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68" y="1443789"/>
            <a:ext cx="11758864" cy="50532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На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основании политики безопасности строится программа безопасности, которая реализуется на процедурном и программно-техническом уровнях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en-US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be-BY" dirty="0">
                <a:latin typeface="SamsungOne 400" panose="020B0503030303020204" pitchFamily="34" charset="0"/>
                <a:ea typeface="SamsungOne 400" panose="020B0503030303020204" pitchFamily="34" charset="0"/>
              </a:rPr>
              <a:t>Можно выделить следующие группы процедурных мер: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algn="just">
              <a:buFont typeface="Symbol" panose="05050102010706020507" pitchFamily="18" charset="2"/>
              <a:buChar char="-"/>
            </a:pP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управление </a:t>
            </a: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персоналом</a:t>
            </a: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:</a:t>
            </a:r>
            <a:endParaRPr lang="en-US" b="1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514350" lvl="0" indent="-514350" algn="just">
              <a:buFont typeface="+mj-lt"/>
              <a:buAutoNum type="arabicParenR"/>
            </a:pPr>
            <a:r>
              <a:rPr lang="be-BY" dirty="0">
                <a:latin typeface="SamsungOne 400" panose="020B0503030303020204" pitchFamily="34" charset="0"/>
                <a:ea typeface="SamsungOne 400" panose="020B0503030303020204" pitchFamily="34" charset="0"/>
              </a:rPr>
              <a:t>весь рабочий персонал должен быть проинструктирован о возможных угрозах информационной безопасности банка;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каждый работник должен изучить меры безопасности теоретически и на практике;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отдельным работникам доступ к важным бумагам и информационным объектам должен быть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ограничен</a:t>
            </a:r>
            <a:r>
              <a:rPr lang="en-US" dirty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68" y="1443789"/>
            <a:ext cx="11758864" cy="5053263"/>
          </a:xfrm>
        </p:spPr>
        <p:txBody>
          <a:bodyPr>
            <a:normAutofit fontScale="92500" lnSpcReduction="10000"/>
          </a:bodyPr>
          <a:lstStyle/>
          <a:p>
            <a:pPr lvl="0">
              <a:buFont typeface="Symbol" panose="05050102010706020507" pitchFamily="18" charset="2"/>
              <a:buChar char="-"/>
            </a:pPr>
            <a:r>
              <a:rPr lang="be-BY" b="1" dirty="0"/>
              <a:t>физическая защита</a:t>
            </a:r>
            <a:r>
              <a:rPr lang="be-BY" b="1" dirty="0" smtClean="0"/>
              <a:t>:</a:t>
            </a:r>
            <a:endParaRPr lang="en-US" b="1" dirty="0" smtClean="0"/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 </a:t>
            </a:r>
            <a:r>
              <a:rPr lang="be-BY" dirty="0"/>
              <a:t>охранных и охранно-пожарных систем в здании банка;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 средств охранного телевидения: камеры, экраны наблюдения, зеркальные щиты и т.д.;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 охранного освещения;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установка, где присутствует необходимость, ограждений и физической </a:t>
            </a:r>
            <a:r>
              <a:rPr lang="ru-RU" dirty="0" smtClean="0"/>
              <a:t>изоляции</a:t>
            </a:r>
            <a:r>
              <a:rPr lang="en-US" dirty="0" smtClean="0"/>
              <a:t>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be-BY" b="1" dirty="0"/>
              <a:t>реагирование на нарушения режима безопасности:</a:t>
            </a:r>
            <a:endParaRPr lang="ru-RU" b="1" dirty="0"/>
          </a:p>
          <a:p>
            <a:pPr marL="514350" lvl="0" indent="-514350">
              <a:buFont typeface="+mj-lt"/>
              <a:buAutoNum type="arabicParenR"/>
            </a:pPr>
            <a:r>
              <a:rPr lang="be-BY" dirty="0"/>
              <a:t>необходимо назначить несколько рабочих лиц, отвественных за безопасность информационной системы банка;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be-BY" dirty="0"/>
              <a:t>разделение локальных сетей банка на сегменты и своевременной их </a:t>
            </a:r>
            <a:r>
              <a:rPr lang="be-BY" dirty="0" smtClean="0"/>
              <a:t>отключение</a:t>
            </a:r>
            <a:r>
              <a:rPr lang="en-US" dirty="0" smtClean="0"/>
              <a:t>.</a:t>
            </a:r>
            <a:endParaRPr lang="ru-RU" dirty="0"/>
          </a:p>
          <a:p>
            <a:pPr lvl="0">
              <a:buFont typeface="Symbol" panose="05050102010706020507" pitchFamily="18" charset="2"/>
              <a:buChar char="-"/>
            </a:pPr>
            <a:endParaRPr lang="ru-RU" dirty="0"/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1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</a:t>
            </a:r>
            <a:r>
              <a:rPr lang="ru-RU" sz="4000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68" y="1443789"/>
            <a:ext cx="11758864" cy="50532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be-BY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Программно-технический уровень</a:t>
            </a: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: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en-US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идентификация </a:t>
            </a: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и аутентификация пользователей: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установка средств идентификации/аутентификации пользователей (паролей, средств двухфакторной аутентификацией и т.д.);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предоставление необходимости подтвердить свою личность в случае подозрительной деятельности пользователя;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предоставление необходимости смены пароля или иных средств идентификации/аутентификации в случае длительного их использования или подозрительной деятельности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пользователя</a:t>
            </a: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lvl="0" indent="0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5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</a:t>
            </a:r>
            <a:r>
              <a:rPr lang="ru-RU" sz="4000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68" y="1443789"/>
            <a:ext cx="11758864" cy="505326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b="1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криптография: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обеспечение надёжных систем шифрования данных;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постоянная разработка и модификация алгоритмов шифрования;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аудит секретности шифровальных систем и защищённости алгоритмов шифрования от несанкционированного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доступа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b="1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управление доступом: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предоставление работникам банка средств контроля доступа за деятельностью пользователей;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ограничение доступа к отдельным составляющим информационной системы для отдельных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пользователей</a:t>
            </a:r>
            <a:r>
              <a:rPr lang="en-US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endParaRPr lang="ru-RU" sz="2000" dirty="0" smtClean="0">
              <a:latin typeface="SamsungOne 400" panose="020B0503030303020204" pitchFamily="34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5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Вывод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Политика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информационной безопасности является одним из звеньев в последовательном ряде решений информационной безопасности, указанное обстоятельство гарантирует должностным лицам банка, что система информационной безопасности, построенная в соответствии с концепцией, будет управляемой, экономически обоснованной и соответствующей требованиям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41019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Цели и задачи политики информационной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647" y="1825625"/>
            <a:ext cx="10936706" cy="465538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Цели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– это конкретные шаги, которые в итоге реализуют правила ИБ. Эти шаги включают в себя обучение сотрудников и внедрение необходимого программного обеспечения, оборудования для соблюдения правил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Политика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безопасности определяет стратегию организации в области информационной безопасности, а также ту меру внимания и количество ресурсов, которую руководство считает целесообразным выделить.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0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Цели и задачи политики информационной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863" y="1562351"/>
            <a:ext cx="11534273" cy="46553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К задачам политики информационной безопасности относятся: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реализация требований законодательства государства в части информационной безопасности информационных систем и мер контроля их защищенности;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определение ответственности субъектов информационных отношений по обеспечению и соблюдению требований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политики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своевременное выявление и оценка причин, условий и характера угроз информационной безопасности и дальнейшее прогнозирование развития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событий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реализация программ по осведомленности и обучению сотрудников (работников) банка о возможных факторах рисков информационной безопасности и мерах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противодействия</a:t>
            </a:r>
            <a:r>
              <a:rPr lang="en-US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Структура</a:t>
            </a:r>
            <a:r>
              <a:rPr lang="ru-RU" dirty="0" smtClean="0"/>
              <a:t> </a:t>
            </a:r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банка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221" y="1687513"/>
            <a:ext cx="11261558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	</a:t>
            </a:r>
            <a:r>
              <a:rPr lang="ru-RU" sz="2400" b="1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Структура </a:t>
            </a:r>
            <a:r>
              <a:rPr lang="ru-RU" sz="2400" b="1" dirty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банка </a:t>
            </a: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– это форма организации его внутренних элементов: подразделений, управлений и служб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.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6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Высшее руководство (дирекция) </a:t>
            </a:r>
            <a:r>
              <a:rPr lang="ru-RU" sz="2600" dirty="0">
                <a:latin typeface="SamsungOne 400" panose="020B0503030303020204" pitchFamily="34" charset="0"/>
                <a:ea typeface="SamsungOne 400" panose="020B0503030303020204" pitchFamily="34" charset="0"/>
              </a:rPr>
              <a:t>— в его компетенцию входит принятие основополагающих решений по поводу целевых установок и экономической политики банка, подбор и расстановка кад­ров, руководство нижестоящими управленческими подразделениями.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6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Среднее руководство (руководители отделов) </a:t>
            </a:r>
            <a:r>
              <a:rPr lang="ru-RU" sz="2600" dirty="0">
                <a:latin typeface="SamsungOne 400" panose="020B0503030303020204" pitchFamily="34" charset="0"/>
                <a:ea typeface="SamsungOne 400" panose="020B0503030303020204" pitchFamily="34" charset="0"/>
              </a:rPr>
              <a:t>осуществляет управление отдельными сферами банковской деятельности, регулирование процесса работы, руководство подчиненными служащими, подготовку принятия решений для дирекции.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6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Низшее руководство (руководители групп) </a:t>
            </a:r>
            <a:r>
              <a:rPr lang="ru-RU" sz="26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распределяет задания и контролирует работу отдельных групп.</a:t>
            </a:r>
          </a:p>
          <a:p>
            <a:pPr marL="0" indent="0">
              <a:buNone/>
            </a:pP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  <a:cs typeface="Samsung Sharp Sans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74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Структура</a:t>
            </a:r>
            <a:r>
              <a:rPr lang="ru-RU" dirty="0" smtClean="0"/>
              <a:t> </a:t>
            </a:r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банка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221" y="1543134"/>
            <a:ext cx="11261558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Среди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внутренних аспектов работы банка особенно важными оказываются: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Основные направления деятельности: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кредитование, привлечение средств во вклады, расчетные и обменные операции, пр.;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Масштаб деятельности банка: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один или несколько близких городов, представительства в регионах страны, международные структуры;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Важнейшие категории клиентов банка: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 частные лица, производственные или торговые предприятия, отдельные отрасли и др.</a:t>
            </a:r>
          </a:p>
          <a:p>
            <a:pPr marL="0" indent="0">
              <a:buNone/>
            </a:pP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  <a:cs typeface="Samsung Sharp Sans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639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959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Структура</a:t>
            </a:r>
            <a:r>
              <a:rPr lang="ru-RU" dirty="0"/>
              <a:t> </a:t>
            </a:r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банка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58" y="1155850"/>
            <a:ext cx="9063083" cy="53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Список потенциальных угроз информационным системам банка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7095" y="1825625"/>
            <a:ext cx="11389894" cy="4351338"/>
          </a:xfrm>
        </p:spPr>
        <p:txBody>
          <a:bodyPr/>
          <a:lstStyle/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несанкционированный доступ к базам данных банковской фирмы;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модификация программного обеспечения банковских терминалов, информационно-справочных систем банка;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модификация процедур осуществления денежных транзакций, терминалов безналичного расчёта;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различного рода атаки на банковские серверы;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несанкционированный доступ банковским архивам документов и т.д.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2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Оценка </a:t>
            </a:r>
            <a:r>
              <a:rPr lang="ru-RU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рисков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475874"/>
            <a:ext cx="11405936" cy="484471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Ценность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информационных ресурсов банка характеризуется возможным вредом финансовому положению банковской фирмы, а также понижением её репутационных характеристик. </a:t>
            </a:r>
            <a:endParaRPr lang="ru-RU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Особой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ценностью обладают информационных объекты, содержащие информацию о клиентах банка, их счетах и проводимых между ними операциях. Не меньшей ценностью обладают договоры, ценные бумаги, расписки, их бумажные и электронные копии.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7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Оценка </a:t>
            </a:r>
            <a:r>
              <a:rPr lang="ru-RU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рисков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443790"/>
            <a:ext cx="11405936" cy="48447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Оценка </a:t>
            </a: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рисков предполагает анализ средств, при помощи которых злоумышленник может навредить информационной системе банка, или стихийных бедствий, который могут сдать причиной уничтожения физических носителей информации: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специально ПО для доступа к банковским серверам;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вирусы, «трояны», «черви» и другое вредоносное программное обеспечение, способные нанести вред банковскому ПО и информационным системам;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средства взлома сигнализации и различных других защитных систем здания банка;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ПО для подбора паролей и взлома защищённых информационных объектов и т.д.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4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573</Words>
  <Application>Microsoft Office PowerPoint</Application>
  <PresentationFormat>Широкоэкранный</PresentationFormat>
  <Paragraphs>145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Samsung Sharp Sans</vt:lpstr>
      <vt:lpstr>SamsungOne 400</vt:lpstr>
      <vt:lpstr>Symbol</vt:lpstr>
      <vt:lpstr>Times New Roman</vt:lpstr>
      <vt:lpstr>Office Theme</vt:lpstr>
      <vt:lpstr>Проект политики информационной безопасности Банка</vt:lpstr>
      <vt:lpstr>Цели и задачи политики информационной безопасности</vt:lpstr>
      <vt:lpstr>Цели и задачи политики информационной безопасности</vt:lpstr>
      <vt:lpstr>Структура банка</vt:lpstr>
      <vt:lpstr>Структура банка</vt:lpstr>
      <vt:lpstr>Структура банка</vt:lpstr>
      <vt:lpstr>Список потенциальных угроз информационным системам банка</vt:lpstr>
      <vt:lpstr>Оценка рисков</vt:lpstr>
      <vt:lpstr>Оценка рисков</vt:lpstr>
      <vt:lpstr>Численная шкала для оценки ущерба</vt:lpstr>
      <vt:lpstr>Вероятностно-временная шкала реализации несанкционированного доступа к информационным ресурсам</vt:lpstr>
      <vt:lpstr>Оценка рисков</vt:lpstr>
      <vt:lpstr>Разработка мер защиты</vt:lpstr>
      <vt:lpstr>Разработка мер защиты</vt:lpstr>
      <vt:lpstr>Разработка мер защиты</vt:lpstr>
      <vt:lpstr>Разработка мер защиты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Александр Ковалёв</cp:lastModifiedBy>
  <cp:revision>13</cp:revision>
  <dcterms:created xsi:type="dcterms:W3CDTF">2022-01-31T14:23:10Z</dcterms:created>
  <dcterms:modified xsi:type="dcterms:W3CDTF">2022-02-17T05:20:37Z</dcterms:modified>
</cp:coreProperties>
</file>