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0B52"/>
    <a:srgbClr val="FF0B54"/>
    <a:srgbClr val="00F0EA"/>
    <a:srgbClr val="FF0B53"/>
    <a:srgbClr val="262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75" d="100"/>
          <a:sy n="75" d="100"/>
        </p:scale>
        <p:origin x="115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4551" y="1810233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B53"/>
                </a:solidFill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KAA-2020</a:t>
            </a:r>
            <a:endParaRPr lang="en-US" sz="8800" b="1" dirty="0">
              <a:solidFill>
                <a:srgbClr val="FF0B53"/>
              </a:solidFill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864" y="4082875"/>
            <a:ext cx="6380672" cy="1655762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Ковалев Александр </a:t>
            </a:r>
          </a:p>
          <a:p>
            <a:pPr algn="l">
              <a:spcBef>
                <a:spcPts val="0"/>
              </a:spcBef>
            </a:pP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ПОИТ-4 </a:t>
            </a:r>
          </a:p>
          <a:p>
            <a:pPr algn="l">
              <a:spcBef>
                <a:spcPts val="0"/>
              </a:spcBef>
            </a:pP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2 курс</a:t>
            </a:r>
            <a:endParaRPr lang="en-US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889" y="589915"/>
            <a:ext cx="3724275" cy="476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233487"/>
            <a:ext cx="87153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Манипуляторы вывода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1182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Язык поддерживает вывод значений в соответствии с используемыми манипуляторами вывода. Всего в языке присутствует 7 манипуляторов вывода:</a:t>
            </a:r>
          </a:p>
          <a:p>
            <a:pPr marL="0" indent="0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52328"/>
              </p:ext>
            </p:extLst>
          </p:nvPr>
        </p:nvGraphicFramePr>
        <p:xfrm>
          <a:off x="1011820" y="2974342"/>
          <a:ext cx="9398000" cy="36293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0741">
                  <a:extLst>
                    <a:ext uri="{9D8B030D-6E8A-4147-A177-3AD203B41FA5}">
                      <a16:colId xmlns:a16="http://schemas.microsoft.com/office/drawing/2014/main" val="3126083552"/>
                    </a:ext>
                  </a:extLst>
                </a:gridCol>
                <a:gridCol w="7497259">
                  <a:extLst>
                    <a:ext uri="{9D8B030D-6E8A-4147-A177-3AD203B41FA5}">
                      <a16:colId xmlns:a16="http://schemas.microsoft.com/office/drawing/2014/main" val="2640204838"/>
                    </a:ext>
                  </a:extLst>
                </a:gridCol>
              </a:tblGrid>
              <a:tr h="3236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 Sharp Sans" pitchFamily="2" charset="-52"/>
                          <a:ea typeface="Samsung Sharp Sans" pitchFamily="2" charset="-52"/>
                          <a:cs typeface="Samsung Sharp Sans" pitchFamily="2" charset="-52"/>
                        </a:rPr>
                        <a:t>Манипулятор</a:t>
                      </a: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 Sharp Sans" pitchFamily="2" charset="-52"/>
                          <a:ea typeface="Samsung Sharp Sans" pitchFamily="2" charset="-52"/>
                          <a:cs typeface="Samsung Sharp Sans" pitchFamily="2" charset="-52"/>
                        </a:rPr>
                        <a:t>Описание</a:t>
                      </a: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70019"/>
                  </a:ext>
                </a:extLst>
              </a:tr>
              <a:tr h="3021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|e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Постановка символа перевода на строку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38842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|d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Установка режима вывода целочисленных значений: десятичный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61479"/>
                  </a:ext>
                </a:extLst>
              </a:tr>
              <a:tr h="3021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|t</a:t>
                      </a:r>
                      <a:endParaRPr lang="ru-RU" sz="18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Постановка символа табуляции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94562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|b</a:t>
                      </a:r>
                      <a:endParaRPr lang="ru-RU" sz="18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Установка режима вывода целочисленных значений: двоичный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51653"/>
                  </a:ext>
                </a:extLst>
              </a:tr>
              <a:tr h="604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|h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Установка режима вывода целочисленных значений: шестнадцатеричный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78826"/>
                  </a:ext>
                </a:extLst>
              </a:tr>
              <a:tr h="3021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|f</a:t>
                      </a:r>
                      <a:endParaRPr lang="ru-RU" sz="18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Постановка разделителя строк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39009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|o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Установка режима вывода целочисленных значений: восьмеричный</a:t>
                      </a:r>
                      <a:endParaRPr lang="ru-RU" sz="18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39" marR="66940" marT="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07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639" t="42329" r="80521" b="55641"/>
          <a:stretch/>
        </p:blipFill>
        <p:spPr>
          <a:xfrm>
            <a:off x="193401" y="685520"/>
            <a:ext cx="3257011" cy="2347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491" t="43976" r="80669" b="53994"/>
          <a:stretch/>
        </p:blipFill>
        <p:spPr>
          <a:xfrm>
            <a:off x="4388227" y="685520"/>
            <a:ext cx="3257011" cy="2347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3751" t="45821" r="80409" b="52149"/>
          <a:stretch/>
        </p:blipFill>
        <p:spPr>
          <a:xfrm>
            <a:off x="8583054" y="685520"/>
            <a:ext cx="3257011" cy="2347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566" t="47797" r="80594" b="50173"/>
          <a:stretch/>
        </p:blipFill>
        <p:spPr>
          <a:xfrm>
            <a:off x="4388227" y="1803243"/>
            <a:ext cx="3257011" cy="23478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3651" t="57123" r="56964" b="35046"/>
          <a:stretch/>
        </p:blipFill>
        <p:spPr>
          <a:xfrm>
            <a:off x="1967574" y="3013865"/>
            <a:ext cx="8098312" cy="90571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3"/>
          <a:srcRect t="4639" r="93215" b="93526"/>
          <a:stretch/>
        </p:blipFill>
        <p:spPr>
          <a:xfrm>
            <a:off x="926147" y="1231899"/>
            <a:ext cx="1820079" cy="281941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 rotWithShape="1">
          <a:blip r:embed="rId3"/>
          <a:srcRect l="-23" t="6504" r="91866" b="91661"/>
          <a:stretch/>
        </p:blipFill>
        <p:spPr>
          <a:xfrm>
            <a:off x="4922658" y="1209526"/>
            <a:ext cx="2188147" cy="281941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 rotWithShape="1">
          <a:blip r:embed="rId3"/>
          <a:srcRect l="66" t="8244" r="93149" b="89921"/>
          <a:stretch/>
        </p:blipFill>
        <p:spPr>
          <a:xfrm>
            <a:off x="5106691" y="2236864"/>
            <a:ext cx="1820079" cy="281941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 rotWithShape="1">
          <a:blip r:embed="rId3"/>
          <a:srcRect l="33" t="10132" r="93182" b="88033"/>
          <a:stretch/>
        </p:blipFill>
        <p:spPr>
          <a:xfrm>
            <a:off x="9287237" y="1188310"/>
            <a:ext cx="1820079" cy="281941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 rotWithShape="1">
          <a:blip r:embed="rId3"/>
          <a:srcRect t="23660" r="69522" b="61973"/>
          <a:stretch/>
        </p:blipFill>
        <p:spPr>
          <a:xfrm>
            <a:off x="2921534" y="4334187"/>
            <a:ext cx="6190392" cy="16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756" t="66537" r="51830" b="11120"/>
          <a:stretch/>
        </p:blipFill>
        <p:spPr>
          <a:xfrm>
            <a:off x="1417898" y="386111"/>
            <a:ext cx="9132425" cy="2584045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 rotWithShape="1">
          <a:blip r:embed="rId3"/>
          <a:srcRect l="285" t="37945" r="84637" b="34361"/>
          <a:stretch/>
        </p:blipFill>
        <p:spPr>
          <a:xfrm>
            <a:off x="4310496" y="3236874"/>
            <a:ext cx="3062577" cy="31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Директива препроцессора </a:t>
            </a:r>
            <a:r>
              <a:rPr lang="en-US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import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880" y="15614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 языке присутствует возможность использования директивы препроцессора 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import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, позволяющая ещё до стадии лексического анализа «вставить» в исходных код программы текст из другого файла с кодом.</a:t>
            </a:r>
          </a:p>
          <a:p>
            <a:pPr marL="0" indent="0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Синтаксис данной директивы следующий:</a:t>
            </a:r>
          </a:p>
          <a:p>
            <a:pPr marL="0" indent="0" algn="ctr">
              <a:buNone/>
            </a:pPr>
            <a:r>
              <a:rPr lang="en-US" sz="24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i</a:t>
            </a:r>
            <a:r>
              <a:rPr lang="en-US" sz="24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mport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en-US" sz="24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&lt;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&lt;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имя текстового файла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&gt; </a:t>
            </a:r>
            <a:r>
              <a:rPr lang="en-US" sz="24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&gt;</a:t>
            </a:r>
            <a:endParaRPr lang="ru-RU" sz="2400" b="1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14" t="10944" r="88712" b="87223"/>
          <a:stretch/>
        </p:blipFill>
        <p:spPr>
          <a:xfrm>
            <a:off x="939800" y="4886961"/>
            <a:ext cx="3872296" cy="520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4480" y="3971136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Содержимое файла «</a:t>
            </a:r>
            <a:r>
              <a:rPr lang="en-US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math.txt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»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833" t="10889" r="73833" b="71334"/>
          <a:stretch/>
        </p:blipFill>
        <p:spPr>
          <a:xfrm>
            <a:off x="5781877" y="4375351"/>
            <a:ext cx="5688764" cy="22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5310" y="1341762"/>
            <a:ext cx="4568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 итоге содержимое файла </a:t>
            </a:r>
            <a:r>
              <a:rPr lang="ru-RU" sz="2800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«</a:t>
            </a:r>
            <a:r>
              <a:rPr lang="en-US" sz="2800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math.txt</a:t>
            </a:r>
            <a:r>
              <a:rPr lang="ru-RU" sz="28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» было помещено в начало файла с исходным кодом. При этом директива </a:t>
            </a:r>
            <a:r>
              <a:rPr lang="en-US" sz="28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import </a:t>
            </a:r>
            <a:r>
              <a:rPr lang="ru-RU" sz="28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может быть употреблена в любом месте текста исходного кода.</a:t>
            </a:r>
            <a:endParaRPr lang="ru-RU" sz="28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  <a:p>
            <a:endParaRPr lang="ru-RU" sz="28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46991" y="593688"/>
            <a:ext cx="0" cy="5382883"/>
          </a:xfrm>
          <a:prstGeom prst="line">
            <a:avLst/>
          </a:prstGeom>
          <a:ln w="57150">
            <a:solidFill>
              <a:srgbClr val="FF0B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52101" y="700081"/>
            <a:ext cx="0" cy="5382883"/>
          </a:xfrm>
          <a:prstGeom prst="line">
            <a:avLst/>
          </a:prstGeom>
          <a:ln w="57150">
            <a:solidFill>
              <a:srgbClr val="262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777" r="63833" b="13111"/>
          <a:stretch/>
        </p:blipFill>
        <p:spPr>
          <a:xfrm>
            <a:off x="353922" y="139365"/>
            <a:ext cx="5304751" cy="65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Преобразование типов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Язык 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KAA-2020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поддерживает два оператора преобразования типов: 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4611"/>
              </p:ext>
            </p:extLst>
          </p:nvPr>
        </p:nvGraphicFramePr>
        <p:xfrm>
          <a:off x="1158240" y="2743201"/>
          <a:ext cx="9621520" cy="3446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3570">
                  <a:extLst>
                    <a:ext uri="{9D8B030D-6E8A-4147-A177-3AD203B41FA5}">
                      <a16:colId xmlns:a16="http://schemas.microsoft.com/office/drawing/2014/main" val="847049391"/>
                    </a:ext>
                  </a:extLst>
                </a:gridCol>
                <a:gridCol w="4312125">
                  <a:extLst>
                    <a:ext uri="{9D8B030D-6E8A-4147-A177-3AD203B41FA5}">
                      <a16:colId xmlns:a16="http://schemas.microsoft.com/office/drawing/2014/main" val="4150832826"/>
                    </a:ext>
                  </a:extLst>
                </a:gridCol>
                <a:gridCol w="3315825">
                  <a:extLst>
                    <a:ext uri="{9D8B030D-6E8A-4147-A177-3AD203B41FA5}">
                      <a16:colId xmlns:a16="http://schemas.microsoft.com/office/drawing/2014/main" val="1542065709"/>
                    </a:ext>
                  </a:extLst>
                </a:gridCol>
              </a:tblGrid>
              <a:tr h="465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amsung Sharp Sans" pitchFamily="2" charset="-52"/>
                          <a:ea typeface="Samsung Sharp Sans" pitchFamily="2" charset="-52"/>
                          <a:cs typeface="Samsung Sharp Sans" pitchFamily="2" charset="-52"/>
                        </a:rPr>
                        <a:t>Оператор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amsung Sharp Sans" pitchFamily="2" charset="-52"/>
                          <a:ea typeface="Samsung Sharp Sans" pitchFamily="2" charset="-52"/>
                          <a:cs typeface="Samsung Sharp Sans" pitchFamily="2" charset="-52"/>
                        </a:rPr>
                        <a:t>Характеристика преобразования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amsung Sharp Sans" pitchFamily="2" charset="-52"/>
                          <a:ea typeface="Samsung Sharp Sans" pitchFamily="2" charset="-52"/>
                          <a:cs typeface="Samsung Sharp Sans" pitchFamily="2" charset="-52"/>
                        </a:rPr>
                        <a:t>Логика преобразования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44831"/>
                  </a:ext>
                </a:extLst>
              </a:tr>
              <a:tr h="1862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uint</a:t>
                      </a:r>
                      <a:r>
                        <a:rPr lang="en-US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) &lt;</a:t>
                      </a:r>
                      <a:r>
                        <a:rPr lang="en-US" sz="2000" dirty="0" err="1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&gt;</a:t>
                      </a:r>
                      <a:endParaRPr lang="ru-RU" sz="20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Явное преобразование </a:t>
                      </a:r>
                      <a:r>
                        <a:rPr lang="en-US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int </a:t>
                      </a:r>
                      <a:r>
                        <a:rPr lang="ru-RU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в </a:t>
                      </a:r>
                      <a:r>
                        <a:rPr lang="en-US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uint </a:t>
                      </a:r>
                      <a:endParaRPr lang="ru-RU" sz="20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число со знаком '-' -&gt; беззнаковое число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число со знаком '+' -&gt; беззнаковое число</a:t>
                      </a:r>
                      <a:endParaRPr lang="ru-RU" sz="20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492112"/>
                  </a:ext>
                </a:extLst>
              </a:tr>
              <a:tr h="9741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) &lt;</a:t>
                      </a:r>
                      <a:r>
                        <a:rPr lang="en-US" sz="2000" dirty="0" err="1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uint</a:t>
                      </a:r>
                      <a:r>
                        <a:rPr lang="en-US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&gt;</a:t>
                      </a:r>
                      <a:endParaRPr lang="ru-RU" sz="20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Явное преобразование </a:t>
                      </a:r>
                      <a:r>
                        <a:rPr lang="en-US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uint</a:t>
                      </a:r>
                      <a:r>
                        <a:rPr lang="ru-RU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 в </a:t>
                      </a:r>
                      <a:r>
                        <a:rPr lang="en-US" sz="20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int </a:t>
                      </a:r>
                      <a:endParaRPr lang="ru-RU" sz="20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Положительное число -&gt;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число со знаком '+'</a:t>
                      </a:r>
                      <a:endParaRPr lang="ru-RU" sz="20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29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3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265" t="46643" r="68341" b="48422"/>
          <a:stretch/>
        </p:blipFill>
        <p:spPr>
          <a:xfrm>
            <a:off x="1669000" y="556741"/>
            <a:ext cx="8394023" cy="8206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65" t="54764" r="68341" b="40301"/>
          <a:stretch/>
        </p:blipFill>
        <p:spPr>
          <a:xfrm>
            <a:off x="1874532" y="3139468"/>
            <a:ext cx="8188491" cy="8005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4878"/>
          <a:stretch/>
        </p:blipFill>
        <p:spPr>
          <a:xfrm>
            <a:off x="3675165" y="1595575"/>
            <a:ext cx="4257675" cy="12593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173" y="4378126"/>
            <a:ext cx="4257675" cy="1323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2178" t="35764" r="83567" b="32364"/>
          <a:stretch/>
        </p:blipFill>
        <p:spPr>
          <a:xfrm>
            <a:off x="4439038" y="4847844"/>
            <a:ext cx="181155" cy="4219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85434" r="11298" b="79578"/>
          <a:stretch/>
        </p:blipFill>
        <p:spPr>
          <a:xfrm>
            <a:off x="4255008" y="4835326"/>
            <a:ext cx="187626" cy="3645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2748" t="57317" r="87027" b="40583"/>
          <a:stretch/>
        </p:blipFill>
        <p:spPr>
          <a:xfrm>
            <a:off x="4739640" y="3558540"/>
            <a:ext cx="89534" cy="34061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13098" t="55673" r="86677" b="42227"/>
          <a:stretch/>
        </p:blipFill>
        <p:spPr>
          <a:xfrm>
            <a:off x="4585335" y="3539744"/>
            <a:ext cx="154305" cy="3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802" y="2720051"/>
            <a:ext cx="9029780" cy="115951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Спасибо за внимание!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646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Язык </a:t>
            </a:r>
            <a:r>
              <a:rPr lang="en-US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KAA-2020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0227" y="1690688"/>
            <a:ext cx="98614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KAA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-2020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- компилируемый язык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программирования высокого уровня со статической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типизацией,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который поддерживает следующие парадигмы программирования: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процедурное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, модульное, структурное программирование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ctr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Язык может быть использован в следующих целях: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Как инструмент обучения построению примитивных алгоритмов;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Для выполнения простых математических вычислений.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96219" y="3519577"/>
            <a:ext cx="8384876" cy="0"/>
          </a:xfrm>
          <a:prstGeom prst="line">
            <a:avLst/>
          </a:prstGeom>
          <a:ln w="28575">
            <a:solidFill>
              <a:srgbClr val="FF0B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Основные особенности </a:t>
            </a:r>
            <a:r>
              <a:rPr lang="en-US" sz="40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KAA-2020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1114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✅Возможность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подсветки синтаксиса в приложении 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Notepad++</a:t>
            </a:r>
            <a:endParaRPr lang="ru-RU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✅Управление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выводом отладочной информации транслятора </a:t>
            </a:r>
            <a:endParaRPr lang="en-US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KAA-2020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при помощи ключей</a:t>
            </a:r>
            <a:endParaRPr lang="en-US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✅Наличие манипуляторов вывода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✅Возможность корректного выполнения вложенных циклов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✅Наличие одной директивы препроцессора</a:t>
            </a:r>
            <a:endParaRPr lang="ru-RU" dirty="0" smtClean="0"/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✅Трансляция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на язык ассемблера</a:t>
            </a:r>
            <a:endParaRPr lang="en-US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✅Наличие двух операторов преобразования типа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3732" y="366097"/>
            <a:ext cx="4167996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Пример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837871" y="756248"/>
            <a:ext cx="0" cy="5382883"/>
          </a:xfrm>
          <a:prstGeom prst="line">
            <a:avLst/>
          </a:prstGeom>
          <a:ln w="57150">
            <a:solidFill>
              <a:srgbClr val="FF0B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00026" y="2755191"/>
            <a:ext cx="4055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Продемонстрируем особенности языка на данном примере </a:t>
            </a:r>
            <a:endParaRPr lang="ru-RU" sz="28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742981" y="862641"/>
            <a:ext cx="0" cy="5382883"/>
          </a:xfrm>
          <a:prstGeom prst="line">
            <a:avLst/>
          </a:prstGeom>
          <a:ln w="57150">
            <a:solidFill>
              <a:srgbClr val="262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 rot="10800000">
            <a:off x="8509822" y="1833165"/>
            <a:ext cx="1285721" cy="558331"/>
            <a:chOff x="7556740" y="1980712"/>
            <a:chExt cx="1285721" cy="558331"/>
          </a:xfrm>
        </p:grpSpPr>
        <p:sp>
          <p:nvSpPr>
            <p:cNvPr id="11" name="Овал 10"/>
            <p:cNvSpPr/>
            <p:nvPr/>
          </p:nvSpPr>
          <p:spPr>
            <a:xfrm>
              <a:off x="7556740" y="2139351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140" y="2291751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7861540" y="2139350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8007231" y="2291752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59631" y="2444152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12031" y="2291751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992279" y="1980713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144679" y="2133113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8297079" y="1980712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8442770" y="2133114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5170" y="2285514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8747570" y="2133113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8549791" y="4529516"/>
            <a:ext cx="1285721" cy="558331"/>
            <a:chOff x="7556740" y="1980712"/>
            <a:chExt cx="1285721" cy="558331"/>
          </a:xfrm>
        </p:grpSpPr>
        <p:sp>
          <p:nvSpPr>
            <p:cNvPr id="25" name="Овал 24"/>
            <p:cNvSpPr/>
            <p:nvPr/>
          </p:nvSpPr>
          <p:spPr>
            <a:xfrm>
              <a:off x="7556740" y="2139351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7709140" y="2291751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7861540" y="2139350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007231" y="2291752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8159631" y="2444152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8312031" y="2291751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7992279" y="1980713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8144679" y="2133113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8297079" y="1980712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8442770" y="2133114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8595170" y="2285514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8747570" y="2133113"/>
              <a:ext cx="94891" cy="94891"/>
            </a:xfrm>
            <a:prstGeom prst="ellipse">
              <a:avLst/>
            </a:prstGeom>
            <a:solidFill>
              <a:srgbClr val="FF0B52"/>
            </a:solidFill>
            <a:ln>
              <a:solidFill>
                <a:srgbClr val="FF0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6296" r="57556" b="9556"/>
          <a:stretch/>
        </p:blipFill>
        <p:spPr>
          <a:xfrm>
            <a:off x="514980" y="205676"/>
            <a:ext cx="5805922" cy="64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585" y="-10066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Подсветка синтаксиса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44857" y="1245219"/>
            <a:ext cx="44953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При написании кода на языке </a:t>
            </a:r>
            <a:r>
              <a:rPr lang="en-US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KAA-2020 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в приложении </a:t>
            </a:r>
            <a:r>
              <a:rPr lang="en-US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Notepad++ 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присутствует возможность включения подсветки синтаксиса языка.</a:t>
            </a:r>
          </a:p>
          <a:p>
            <a:endParaRPr lang="ru-RU" sz="2000" dirty="0" smtClean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  <a:p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Это осуществляется путём перехода по вкладке «Синтаксисы»</a:t>
            </a:r>
            <a:r>
              <a:rPr lang="en-US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,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 пункт «Задать свой синтаксис». </a:t>
            </a:r>
            <a:r>
              <a:rPr lang="en-US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 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В открытом окне необходимо выбрать кнопку «Импортировать». Далее, необходимо выбрать файл </a:t>
            </a:r>
          </a:p>
          <a:p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«</a:t>
            </a:r>
            <a:r>
              <a:rPr lang="en-US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KAA-2020_sint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.</a:t>
            </a:r>
            <a:r>
              <a:rPr lang="en-US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xml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»</a:t>
            </a:r>
            <a:r>
              <a:rPr lang="en-US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, 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который является дополнением к основному приложению транслятора.</a:t>
            </a:r>
            <a:endParaRPr lang="ru-RU" sz="20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591073" y="1090807"/>
            <a:ext cx="0" cy="5382883"/>
          </a:xfrm>
          <a:prstGeom prst="line">
            <a:avLst/>
          </a:prstGeom>
          <a:ln w="57150">
            <a:solidFill>
              <a:srgbClr val="00F0E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679063" y="977733"/>
            <a:ext cx="0" cy="5382883"/>
          </a:xfrm>
          <a:prstGeom prst="line">
            <a:avLst/>
          </a:prstGeom>
          <a:ln w="57150">
            <a:solidFill>
              <a:srgbClr val="262C3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1266" r="49030" b="14810"/>
          <a:stretch/>
        </p:blipFill>
        <p:spPr>
          <a:xfrm>
            <a:off x="56709" y="1107235"/>
            <a:ext cx="6439457" cy="52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Ключи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6105"/>
            <a:ext cx="1094482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Транслятор языка 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KAA-2020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поддерживает приём в качестве параметров трёх ключей, влияющих на объём отладочной информации, выводимой на консоль и в текстовые файлы:</a:t>
            </a:r>
          </a:p>
          <a:p>
            <a:pPr marL="0" indent="0">
              <a:buNone/>
            </a:pPr>
            <a:r>
              <a:rPr lang="en-US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/SIN 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–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вывод трассировки синтаксического разбора и правил в консоль (по умолчанию – только в протокол);</a:t>
            </a:r>
          </a:p>
          <a:p>
            <a:pPr marL="0" indent="0">
              <a:buNone/>
            </a:pPr>
            <a:r>
              <a:rPr lang="en-US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/PN 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–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вывод в два текстовых файла результата работы преобразователя выражений в польскую нотацию;</a:t>
            </a:r>
          </a:p>
          <a:p>
            <a:pPr marL="0" indent="0">
              <a:buNone/>
            </a:pP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/С</a:t>
            </a:r>
            <a:r>
              <a:rPr lang="en-US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T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– вывод в консоль времени выполнения отдельных стадий работы транслятора.</a:t>
            </a:r>
          </a:p>
          <a:p>
            <a:pPr marL="0" indent="0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41"/>
          <a:stretch/>
        </p:blipFill>
        <p:spPr>
          <a:xfrm>
            <a:off x="156130" y="2116572"/>
            <a:ext cx="5362767" cy="29052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00" y="1468017"/>
            <a:ext cx="6398810" cy="42023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945" y="717160"/>
            <a:ext cx="3676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86" y="326913"/>
            <a:ext cx="4762500" cy="7905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3"/>
          <a:stretch/>
        </p:blipFill>
        <p:spPr>
          <a:xfrm>
            <a:off x="2291715" y="1001741"/>
            <a:ext cx="7520082" cy="2679008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2277087" y="3680749"/>
            <a:ext cx="7354203" cy="3032567"/>
            <a:chOff x="2392834" y="3472404"/>
            <a:chExt cx="7354203" cy="3032567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4"/>
            <a:srcRect l="9934" t="13179" r="49853" b="57342"/>
            <a:stretch/>
          </p:blipFill>
          <p:spPr>
            <a:xfrm>
              <a:off x="2392834" y="3472404"/>
              <a:ext cx="7354203" cy="3032567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2442258" y="4815069"/>
              <a:ext cx="2141317" cy="532436"/>
            </a:xfrm>
            <a:prstGeom prst="rect">
              <a:avLst/>
            </a:prstGeom>
            <a:noFill/>
            <a:ln w="19050">
              <a:solidFill>
                <a:srgbClr val="FF0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453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127" t="53383" r="90281" b="39959"/>
          <a:stretch/>
        </p:blipFill>
        <p:spPr>
          <a:xfrm>
            <a:off x="3761966" y="1340091"/>
            <a:ext cx="3993072" cy="15188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61259" r="90833" b="30748"/>
          <a:stretch/>
        </p:blipFill>
        <p:spPr>
          <a:xfrm>
            <a:off x="3761966" y="3943171"/>
            <a:ext cx="3985404" cy="19547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4389" y="608971"/>
            <a:ext cx="6857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</a:t>
            </a:r>
            <a:r>
              <a:rPr lang="ru-RU" sz="20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одержимое файла  «</a:t>
            </a:r>
            <a:r>
              <a:rPr lang="en-US" sz="20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in2.txt.lex_PN.txt</a:t>
            </a:r>
            <a:r>
              <a:rPr lang="ru-RU" sz="20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» (фрагмент)</a:t>
            </a:r>
            <a:endParaRPr lang="ru-RU" sz="2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5580" y="3390012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Содержимое файла «</a:t>
            </a:r>
            <a:r>
              <a:rPr lang="en-US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in2.txt.lex_PN_CONTROL.txt</a:t>
            </a:r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» (фрагмент)</a:t>
            </a:r>
          </a:p>
          <a:p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 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1816498" y="3241784"/>
            <a:ext cx="8384876" cy="0"/>
          </a:xfrm>
          <a:prstGeom prst="line">
            <a:avLst/>
          </a:prstGeom>
          <a:ln w="28575">
            <a:solidFill>
              <a:srgbClr val="FF0B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481</Words>
  <Application>Microsoft Office PowerPoint</Application>
  <PresentationFormat>Широкоэкранный</PresentationFormat>
  <Paragraphs>72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Samsung Sharp Sans</vt:lpstr>
      <vt:lpstr>SamsungOne 400</vt:lpstr>
      <vt:lpstr>Times New Roman</vt:lpstr>
      <vt:lpstr>Office Theme</vt:lpstr>
      <vt:lpstr>KAA-2020</vt:lpstr>
      <vt:lpstr>Язык KAA-2020</vt:lpstr>
      <vt:lpstr>Основные особенности KAA-2020</vt:lpstr>
      <vt:lpstr>Пример</vt:lpstr>
      <vt:lpstr>Подсветка синтаксиса</vt:lpstr>
      <vt:lpstr>Ключи</vt:lpstr>
      <vt:lpstr>Презентация PowerPoint</vt:lpstr>
      <vt:lpstr>Презентация PowerPoint</vt:lpstr>
      <vt:lpstr>Презентация PowerPoint</vt:lpstr>
      <vt:lpstr>Презентация PowerPoint</vt:lpstr>
      <vt:lpstr>Манипуляторы вывода</vt:lpstr>
      <vt:lpstr>Презентация PowerPoint</vt:lpstr>
      <vt:lpstr>Презентация PowerPoint</vt:lpstr>
      <vt:lpstr>Директива препроцессора import</vt:lpstr>
      <vt:lpstr>Презентация PowerPoint</vt:lpstr>
      <vt:lpstr>Преобразование типов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Александр Ковалёв</cp:lastModifiedBy>
  <cp:revision>24</cp:revision>
  <dcterms:created xsi:type="dcterms:W3CDTF">2020-05-18T13:32:58Z</dcterms:created>
  <dcterms:modified xsi:type="dcterms:W3CDTF">2020-12-15T11:06:08Z</dcterms:modified>
</cp:coreProperties>
</file>