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2"/>
  </p:notesMasterIdLst>
  <p:sldIdLst>
    <p:sldId id="256" r:id="rId3"/>
    <p:sldId id="257" r:id="rId4"/>
    <p:sldId id="293" r:id="rId5"/>
    <p:sldId id="294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292" r:id="rId23"/>
    <p:sldId id="338" r:id="rId24"/>
    <p:sldId id="339" r:id="rId25"/>
    <p:sldId id="337" r:id="rId26"/>
    <p:sldId id="335" r:id="rId27"/>
    <p:sldId id="336" r:id="rId28"/>
    <p:sldId id="333" r:id="rId29"/>
    <p:sldId id="334" r:id="rId30"/>
    <p:sldId id="340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仲恩 鄧" initials="仲恩" lastIdx="2" clrIdx="0">
    <p:extLst>
      <p:ext uri="{19B8F6BF-5375-455C-9EA6-DF929625EA0E}">
        <p15:presenceInfo xmlns:p15="http://schemas.microsoft.com/office/powerpoint/2012/main" userId="a30019152af3c3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91ED80-3A7E-4E86-B0CE-8725FF3B483F}">
  <a:tblStyle styleId="{0C91ED80-3A7E-4E86-B0CE-8725FF3B48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77635" autoAdjust="0"/>
  </p:normalViewPr>
  <p:slideViewPr>
    <p:cSldViewPr snapToGrid="0">
      <p:cViewPr varScale="1">
        <p:scale>
          <a:sx n="117" d="100"/>
          <a:sy n="117" d="100"/>
        </p:scale>
        <p:origin x="1542" y="84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4437607e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144437607e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g1144437607e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dirty="0" err="1"/>
              <a:t>deepAug</a:t>
            </a:r>
            <a:r>
              <a:rPr lang="zh-TW" altLang="en-US" dirty="0"/>
              <a:t>與</a:t>
            </a:r>
            <a:r>
              <a:rPr lang="en-US" altLang="zh-TW" dirty="0"/>
              <a:t>Ant</a:t>
            </a:r>
            <a:r>
              <a:rPr lang="zh-TW" altLang="en-US" dirty="0"/>
              <a:t>確實有保持魯棒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dirty="0" err="1"/>
              <a:t>Swin</a:t>
            </a:r>
            <a:r>
              <a:rPr lang="zh-TW" altLang="en-US" dirty="0"/>
              <a:t>可媲美上兩個模型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8756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7500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Transformer architectures might be more effective than CNNs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Swin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- T high than other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downstream image classification seems to be harder to transfer than object detection and semantic segmentation.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952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836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dirty="0"/>
              <a:t>Down score SMALL&lt; BASE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1576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4480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dirty="0"/>
              <a:t>x</a:t>
            </a:r>
            <a:r>
              <a:rPr lang="zh-TW" altLang="en-US" dirty="0"/>
              <a:t> 樣本 </a:t>
            </a:r>
            <a:r>
              <a:rPr lang="el-GR" altLang="zh-TW" b="0" i="0" dirty="0">
                <a:effectLst/>
                <a:latin typeface="Arial" panose="020B0604020202020204" pitchFamily="34" charset="0"/>
              </a:rPr>
              <a:t>δ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(</a:t>
            </a:r>
            <a:r>
              <a:rPr lang="en-US" altLang="zh-TW" b="0" i="0" dirty="0">
                <a:solidFill>
                  <a:srgbClr val="B5AEA4"/>
                </a:solidFill>
                <a:effectLst/>
                <a:latin typeface="arial" panose="020B0604020202020204" pitchFamily="34" charset="0"/>
              </a:rPr>
              <a:t>Delta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)</a:t>
            </a:r>
            <a:r>
              <a:rPr lang="el-GR" altLang="zh-TW" b="0" i="0" dirty="0">
                <a:effectLst/>
                <a:latin typeface="Arial" panose="020B0604020202020204" pitchFamily="34" charset="0"/>
              </a:rPr>
              <a:t>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干擾訊號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S(epsilon)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干擾訊號範圍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y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label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zh-TW" altLang="en-US" dirty="0"/>
              <a:t>最小化 最大的干擾樣本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zh-TW" altLang="en-US" dirty="0"/>
              <a:t>先前研究 </a:t>
            </a: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/>
              <a:t>better in clear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zh-TW" altLang="en-US" dirty="0"/>
              <a:t>只有在</a:t>
            </a:r>
            <a:r>
              <a:rPr lang="en-US" altLang="zh-TW" dirty="0" err="1"/>
              <a:t>resnet</a:t>
            </a:r>
            <a:r>
              <a:rPr lang="zh-TW" altLang="en-US" dirty="0"/>
              <a:t>上實作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0.1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最佳 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lang="en-US" altLang="zh-TW"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9652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8400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1.Transfer learning good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/bad in fine-grained classification datasets -&gt; robustness and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downsteam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2. larger Vision Transformers require data to be robust. -&gt;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實驗之一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3. adversarial research/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但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Obj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detect robust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在遮擋問題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/designed architectures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zh-TW" altLang="en-US" b="0" i="0" dirty="0">
                <a:effectLst/>
                <a:latin typeface="Arial" panose="020B0604020202020204" pitchFamily="34" charset="0"/>
              </a:rPr>
              <a:t>   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seg/student-teacher architecture/increasing shape bias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 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-&gt; focus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on using transfer learning to increase robust (robust transfer!!)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4.Old research focus increase robustness in classification / test on noise, blur, and weather change-&gt;same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5.</a:t>
            </a:r>
            <a:r>
              <a:rPr lang="en-US" altLang="zh-TW" sz="1100" dirty="0">
                <a:solidFill>
                  <a:schemeClr val="tx1"/>
                </a:solidFill>
                <a:latin typeface="+mj-lt"/>
              </a:rPr>
              <a:t> ImageNet</a:t>
            </a:r>
            <a:r>
              <a:rPr lang="zh-TW" altLang="en-US" sz="1100" dirty="0">
                <a:solidFill>
                  <a:schemeClr val="tx1"/>
                </a:solidFill>
                <a:latin typeface="+mj-lt"/>
              </a:rPr>
              <a:t>所產生依賴資料 </a:t>
            </a:r>
            <a:r>
              <a:rPr lang="en-US" altLang="zh-TW" sz="1100" dirty="0">
                <a:solidFill>
                  <a:schemeClr val="tx1"/>
                </a:solidFill>
                <a:latin typeface="+mj-lt"/>
              </a:rPr>
              <a:t>/</a:t>
            </a:r>
            <a:r>
              <a:rPr lang="zh-TW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100" dirty="0">
                <a:solidFill>
                  <a:schemeClr val="tx1"/>
                </a:solidFill>
                <a:latin typeface="+mj-lt"/>
              </a:rPr>
              <a:t>video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420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666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1.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有轉移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2.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很清楚有轉移，另外也觀察到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Transformer architecture </a:t>
            </a: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3243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44437607e_2_3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g1144437607e_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2237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0555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5801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47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393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sz="11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</a:t>
            </a:r>
            <a:r>
              <a:rPr lang="en-US" altLang="zh-TW" sz="110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zh-TW" altLang="en-US" sz="1100" b="1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對比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653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sz="1100" b="0" i="0" dirty="0">
                <a:effectLst/>
                <a:latin typeface="Arial" panose="020B0604020202020204" pitchFamily="34" charset="0"/>
              </a:rPr>
              <a:t>Robustness</a:t>
            </a:r>
            <a:r>
              <a:rPr lang="zh-TW" altLang="en-US" sz="1100" b="0" i="0" dirty="0">
                <a:effectLst/>
                <a:latin typeface="Arial" panose="020B0604020202020204" pitchFamily="34" charset="0"/>
              </a:rPr>
              <a:t> 破壞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8210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9283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sz="1100" b="0" i="0" dirty="0">
                <a:effectLst/>
                <a:latin typeface="Arial" panose="020B0604020202020204" pitchFamily="34" charset="0"/>
              </a:rPr>
              <a:t>1.</a:t>
            </a:r>
            <a:r>
              <a:rPr lang="zh-TW" altLang="en-US" sz="1100" b="0" i="0" dirty="0">
                <a:effectLst/>
                <a:latin typeface="Arial" panose="020B0604020202020204" pitchFamily="34" charset="0"/>
              </a:rPr>
              <a:t>自駕車 易受干擾 不佳 </a:t>
            </a:r>
            <a:r>
              <a:rPr lang="en-US" altLang="zh-TW" sz="1100" dirty="0">
                <a:solidFill>
                  <a:schemeClr val="tx1"/>
                </a:solidFill>
              </a:rPr>
              <a:t>classification -&gt; ensure robustness -&gt; downstream tasks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100" dirty="0">
                <a:solidFill>
                  <a:schemeClr val="tx1"/>
                </a:solidFill>
              </a:rPr>
              <a:t>2.</a:t>
            </a:r>
            <a:r>
              <a:rPr lang="zh-TW" altLang="en-US" sz="1100" dirty="0">
                <a:solidFill>
                  <a:schemeClr val="tx1"/>
                </a:solidFill>
              </a:rPr>
              <a:t>但是下游任務通常較為複雜 需融合更多的</a:t>
            </a:r>
            <a:r>
              <a:rPr lang="en-US" altLang="zh-TW" sz="1100" dirty="0">
                <a:solidFill>
                  <a:schemeClr val="tx1"/>
                </a:solidFill>
              </a:rPr>
              <a:t>Data augmentation</a:t>
            </a:r>
            <a:r>
              <a:rPr lang="zh-TW" altLang="en-US" sz="1100" dirty="0">
                <a:solidFill>
                  <a:schemeClr val="tx1"/>
                </a:solidFill>
              </a:rPr>
              <a:t> ，者也導致失去主幹的</a:t>
            </a:r>
            <a:r>
              <a:rPr lang="en-US" altLang="zh-TW" sz="1100" dirty="0">
                <a:solidFill>
                  <a:schemeClr val="tx1"/>
                </a:solidFill>
              </a:rPr>
              <a:t>robust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100" dirty="0">
                <a:solidFill>
                  <a:schemeClr val="tx1"/>
                </a:solidFill>
              </a:rPr>
              <a:t>4.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Vanilla CNNs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易受圖片破壞干擾，即使是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imagenet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大型資料集上也如此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1397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5906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n-US" dirty="0"/>
              <a:t>Why </a:t>
            </a:r>
            <a:r>
              <a:rPr lang="en-US" altLang="zh-TW" sz="11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Fixed-Feature Transfer Learning</a:t>
            </a:r>
            <a:endParaRPr lang="zh-TW" altLang="en-US" sz="10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architecture vs. data augmentation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710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0" y="1681046"/>
            <a:ext cx="9144000" cy="1781407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924954" y="1799020"/>
            <a:ext cx="6993179" cy="105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Does Robustness on ImageNet Transfer to Downstream Tasks</a:t>
            </a:r>
          </a:p>
        </p:txBody>
      </p:sp>
      <p:cxnSp>
        <p:nvCxnSpPr>
          <p:cNvPr id="132" name="Google Shape;132;p25"/>
          <p:cNvCxnSpPr/>
          <p:nvPr/>
        </p:nvCxnSpPr>
        <p:spPr>
          <a:xfrm>
            <a:off x="0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25"/>
          <p:cNvCxnSpPr/>
          <p:nvPr/>
        </p:nvCxnSpPr>
        <p:spPr>
          <a:xfrm>
            <a:off x="7918133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25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9CC3BF4-A668-43E6-BE40-2C5FBAC0440D}"/>
              </a:ext>
            </a:extLst>
          </p:cNvPr>
          <p:cNvSpPr txBox="1"/>
          <p:nvPr/>
        </p:nvSpPr>
        <p:spPr>
          <a:xfrm>
            <a:off x="7891531" y="460666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鄧仲恩</a:t>
            </a: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488387-EF76-400C-9D06-28349ECC7DC9}"/>
              </a:ext>
            </a:extLst>
          </p:cNvPr>
          <p:cNvSpPr txBox="1"/>
          <p:nvPr/>
        </p:nvSpPr>
        <p:spPr>
          <a:xfrm>
            <a:off x="6705108" y="3133446"/>
            <a:ext cx="1213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E8E6E3"/>
                </a:solidFill>
                <a:effectLst/>
                <a:latin typeface="Lucida Grande"/>
              </a:rPr>
              <a:t>CVPR 2022</a:t>
            </a:r>
            <a:endParaRPr lang="en-US" altLang="zh-TW" b="0" i="0" dirty="0">
              <a:solidFill>
                <a:schemeClr val="bg1"/>
              </a:solidFill>
              <a:effectLst/>
              <a:latin typeface="BlinkMacSystemFont"/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10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Fixed-Feature Transfer Learning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CE44C1-F295-99DC-3B59-DA09E3D1A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51853"/>
            <a:ext cx="4298540" cy="166783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7DAF7CF-0334-00E7-E50B-CF0D99E5B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841" y="3007316"/>
            <a:ext cx="4244770" cy="164506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1E6C00A-0C34-BF28-9754-03B0E325DD18}"/>
              </a:ext>
            </a:extLst>
          </p:cNvPr>
          <p:cNvSpPr txBox="1"/>
          <p:nvPr/>
        </p:nvSpPr>
        <p:spPr>
          <a:xfrm>
            <a:off x="6171585" y="770644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Detection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207BB90-4A7C-A3FF-3D3A-AD33A48D13AA}"/>
              </a:ext>
            </a:extLst>
          </p:cNvPr>
          <p:cNvSpPr txBox="1"/>
          <p:nvPr/>
        </p:nvSpPr>
        <p:spPr>
          <a:xfrm>
            <a:off x="6076702" y="271514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Segmentation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6792D50-78A2-D8FD-FCF2-465D21852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222" y="792940"/>
            <a:ext cx="1873155" cy="64616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5D09C5D-9657-DE11-58F1-0E60E86B9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" y="1600381"/>
            <a:ext cx="1873155" cy="736931"/>
          </a:xfrm>
          <a:prstGeom prst="rect">
            <a:avLst/>
          </a:prstGeom>
        </p:spPr>
      </p:pic>
      <p:pic>
        <p:nvPicPr>
          <p:cNvPr id="1026" name="Picture 2" descr="image corruptions">
            <a:extLst>
              <a:ext uri="{FF2B5EF4-FFF2-40B4-BE49-F238E27FC236}">
                <a16:creationId xmlns:a16="http://schemas.microsoft.com/office/drawing/2014/main" id="{158B8C8D-1BAD-8490-7365-710061835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7739"/>
            <a:ext cx="4519841" cy="225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228030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204806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Full-Network Transfer Learning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59974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Full-Network Transfer Learning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7FE2DEE-2A9D-A6D4-0352-84BCD71A3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403" y="770644"/>
            <a:ext cx="6231194" cy="38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38045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204806"/>
            <a:ext cx="4835400" cy="77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Do Larger Models Transfer Robustness Better?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05656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14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599" y="246125"/>
            <a:ext cx="8045355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Do Larger Models Transfer Robustness Better?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2CD697-6612-723D-864A-9CEFD5534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5" y="1406452"/>
            <a:ext cx="3574806" cy="143593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BAA9626-FF97-DA05-FA1B-A21388851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670" y="909215"/>
            <a:ext cx="5642937" cy="36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62528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204806"/>
            <a:ext cx="4835400" cy="1131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 err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Adversarially</a:t>
            </a: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-trained Networks   do not Transfer Robustness to Downstream Tasks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97871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16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-77485" y="234155"/>
            <a:ext cx="9298969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Adversarially</a:t>
            </a:r>
            <a:r>
              <a:rPr lang="en-US" sz="18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-trained Networks do not Transfer Robustness to Downstream Tasks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58946" y="873194"/>
            <a:ext cx="2757996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0" i="0">
                <a:effectLst/>
                <a:latin typeface="Arial" panose="020B0604020202020204" pitchFamily="34" charset="0"/>
              </a:rPr>
              <a:t>robust optimization objective</a:t>
            </a: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96F65C1-F774-3EF4-B96F-673EA599E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41" y="1241463"/>
            <a:ext cx="2684206" cy="52565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285BC88-EAF8-2A32-9BDC-23A4037B4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942" y="780614"/>
            <a:ext cx="6014067" cy="38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95071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204806"/>
            <a:ext cx="4835400" cy="42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Works and Discussions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77358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18</a:t>
            </a:fld>
            <a:endParaRPr sz="1100"/>
          </a:p>
        </p:txBody>
      </p:sp>
      <p:sp>
        <p:nvSpPr>
          <p:cNvPr id="2" name="Google Shape;144;p26">
            <a:extLst>
              <a:ext uri="{FF2B5EF4-FFF2-40B4-BE49-F238E27FC236}">
                <a16:creationId xmlns:a16="http://schemas.microsoft.com/office/drawing/2014/main" id="{A3B0841E-3B28-04DA-3AA1-724BDFFD2D21}"/>
              </a:ext>
            </a:extLst>
          </p:cNvPr>
          <p:cNvSpPr txBox="1"/>
          <p:nvPr/>
        </p:nvSpPr>
        <p:spPr>
          <a:xfrm>
            <a:off x="368599" y="246125"/>
            <a:ext cx="8045355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Works and Discussions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E58FF95-9061-E340-3212-7DFA53283374}"/>
              </a:ext>
            </a:extLst>
          </p:cNvPr>
          <p:cNvSpPr txBox="1"/>
          <p:nvPr/>
        </p:nvSpPr>
        <p:spPr>
          <a:xfrm>
            <a:off x="368600" y="1025767"/>
            <a:ext cx="8288008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Transfer learning to image classification tasks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Robustness of Vision Transformer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Robust object detection and segmentation</a:t>
            </a:r>
            <a:br>
              <a:rPr lang="en-US" altLang="zh-TW" sz="1800" dirty="0">
                <a:solidFill>
                  <a:schemeClr val="tx1"/>
                </a:solidFill>
                <a:latin typeface="+mj-lt"/>
              </a:rPr>
            </a:b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Detection : adversarial</a:t>
            </a:r>
            <a:r>
              <a:rPr lang="zh-TW" altLang="en-US" sz="1800" dirty="0">
                <a:solidFill>
                  <a:schemeClr val="tx1"/>
                </a:solidFill>
                <a:latin typeface="+mj-lt"/>
              </a:rPr>
              <a:t>、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designed architectures</a:t>
            </a:r>
            <a:br>
              <a:rPr lang="en-US" altLang="zh-TW" sz="1800" dirty="0">
                <a:solidFill>
                  <a:schemeClr val="tx1"/>
                </a:solidFill>
                <a:latin typeface="+mj-lt"/>
              </a:rPr>
            </a:b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segmentation : student-teacher architecture</a:t>
            </a:r>
            <a:r>
              <a:rPr lang="zh-TW" altLang="en-US" sz="1800" dirty="0">
                <a:solidFill>
                  <a:schemeClr val="tx1"/>
                </a:solidFill>
                <a:latin typeface="+mj-lt"/>
              </a:rPr>
              <a:t>、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increasing shape bias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Robustness Transfer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Overfitting to ImageNet</a:t>
            </a:r>
          </a:p>
        </p:txBody>
      </p:sp>
    </p:spTree>
    <p:extLst>
      <p:ext uri="{BB962C8B-B14F-4D97-AF65-F5344CB8AC3E}">
        <p14:creationId xmlns:p14="http://schemas.microsoft.com/office/powerpoint/2010/main" val="2009194236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204806"/>
            <a:ext cx="4835400" cy="42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Conclusions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4520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Outline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899" y="886850"/>
            <a:ext cx="8611519" cy="369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Introduction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Background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1600" dirty="0">
                <a:latin typeface="Arial" panose="020B0604020202020204" pitchFamily="34" charset="0"/>
              </a:rPr>
              <a:t>Fixed-Feature Transfer Learning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Full-Network Transfer Learning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Do Larger Models Transfer Robustness Better?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sz="1600" dirty="0" err="1">
                <a:latin typeface="Arial" panose="020B0604020202020204" pitchFamily="34" charset="0"/>
                <a:sym typeface="Microsoft JhengHei"/>
              </a:rPr>
              <a:t>Adversarially</a:t>
            </a:r>
            <a:r>
              <a:rPr lang="en-US" sz="1600" dirty="0">
                <a:latin typeface="Arial" panose="020B0604020202020204" pitchFamily="34" charset="0"/>
                <a:sym typeface="Microsoft JhengHei"/>
              </a:rPr>
              <a:t>-trained Networks do not Transfer Robustness to Downstream Tasks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sz="1600" dirty="0">
                <a:latin typeface="Arial" panose="020B0604020202020204" pitchFamily="34" charset="0"/>
                <a:sym typeface="Microsoft JhengHei"/>
              </a:rPr>
              <a:t>Related Works and Discussions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sz="1600" dirty="0">
                <a:latin typeface="Arial" panose="020B0604020202020204" pitchFamily="34" charset="0"/>
                <a:sym typeface="Microsoft JhengHei"/>
              </a:rPr>
              <a:t>Conclusions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endParaRPr lang="en-US" sz="2400" dirty="0">
              <a:latin typeface="Arial" panose="020B0604020202020204" pitchFamily="34" charset="0"/>
              <a:sym typeface="Microsoft JhengHei"/>
            </a:endParaRP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20</a:t>
            </a:fld>
            <a:endParaRPr sz="1100"/>
          </a:p>
        </p:txBody>
      </p:sp>
      <p:sp>
        <p:nvSpPr>
          <p:cNvPr id="2" name="Google Shape;144;p26">
            <a:extLst>
              <a:ext uri="{FF2B5EF4-FFF2-40B4-BE49-F238E27FC236}">
                <a16:creationId xmlns:a16="http://schemas.microsoft.com/office/drawing/2014/main" id="{A3B0841E-3B28-04DA-3AA1-724BDFFD2D21}"/>
              </a:ext>
            </a:extLst>
          </p:cNvPr>
          <p:cNvSpPr txBox="1"/>
          <p:nvPr/>
        </p:nvSpPr>
        <p:spPr>
          <a:xfrm>
            <a:off x="368599" y="246125"/>
            <a:ext cx="8045355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Conclusions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E58FF95-9061-E340-3212-7DFA53283374}"/>
              </a:ext>
            </a:extLst>
          </p:cNvPr>
          <p:cNvSpPr txBox="1"/>
          <p:nvPr/>
        </p:nvSpPr>
        <p:spPr>
          <a:xfrm>
            <a:off x="368600" y="1025767"/>
            <a:ext cx="8288008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fixed-feature transfer learning 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full-network transfer learning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adversarial 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sz="1800" dirty="0">
                <a:solidFill>
                  <a:srgbClr val="FF0000"/>
                </a:solidFill>
                <a:latin typeface="+mj-lt"/>
              </a:rPr>
              <a:t>We hope that our findings encourage the community to reconsider how we evaluate corruption robustness of vision systems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4300210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1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61"/>
          <p:cNvSpPr txBox="1"/>
          <p:nvPr/>
        </p:nvSpPr>
        <p:spPr>
          <a:xfrm>
            <a:off x="446017" y="295050"/>
            <a:ext cx="8048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報告完畢 </a:t>
            </a:r>
            <a:r>
              <a:rPr lang="zh-TW" sz="27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 END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677" name="Google Shape;677;p61"/>
          <p:cNvCxnSpPr/>
          <p:nvPr/>
        </p:nvCxnSpPr>
        <p:spPr>
          <a:xfrm>
            <a:off x="539036" y="1182847"/>
            <a:ext cx="45864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8" name="Google Shape;678;p61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  <p:sp>
        <p:nvSpPr>
          <p:cNvPr id="679" name="Google Shape;679;p61"/>
          <p:cNvSpPr txBox="1"/>
          <p:nvPr/>
        </p:nvSpPr>
        <p:spPr>
          <a:xfrm>
            <a:off x="1527902" y="2437175"/>
            <a:ext cx="60882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謝謝 Thank You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80" name="Google Shape;680;p61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0F23C-EDD2-8ACD-5A38-2122055E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88B25D-189E-C7AC-8A91-00607C724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 descr="preview">
            <a:extLst>
              <a:ext uri="{FF2B5EF4-FFF2-40B4-BE49-F238E27FC236}">
                <a16:creationId xmlns:a16="http://schemas.microsoft.com/office/drawing/2014/main" id="{D547DEAE-7B41-5DEB-F4FA-0748D50B5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07" y="27467"/>
            <a:ext cx="5397451" cy="304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123A9CA-8DC9-A934-869A-5CC30ACF8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136" y="3118756"/>
            <a:ext cx="5757863" cy="20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46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Vision Transformer Explained | Papers With Code">
            <a:extLst>
              <a:ext uri="{FF2B5EF4-FFF2-40B4-BE49-F238E27FC236}">
                <a16:creationId xmlns:a16="http://schemas.microsoft.com/office/drawing/2014/main" id="{F713E5C6-E3E1-8CF0-9E45-32DC4EA22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32" y="906234"/>
            <a:ext cx="5169867" cy="392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CF3064B-3E91-90A7-0AF0-4ADEA3A61458}"/>
              </a:ext>
            </a:extLst>
          </p:cNvPr>
          <p:cNvCxnSpPr/>
          <p:nvPr/>
        </p:nvCxnSpPr>
        <p:spPr>
          <a:xfrm flipV="1">
            <a:off x="2237014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EE4121C-A6D8-6A18-D993-D73BC3CCDF5D}"/>
              </a:ext>
            </a:extLst>
          </p:cNvPr>
          <p:cNvCxnSpPr/>
          <p:nvPr/>
        </p:nvCxnSpPr>
        <p:spPr>
          <a:xfrm flipV="1">
            <a:off x="2552699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152E00B-9760-5CBD-30BA-6CB0EBE2B492}"/>
              </a:ext>
            </a:extLst>
          </p:cNvPr>
          <p:cNvCxnSpPr/>
          <p:nvPr/>
        </p:nvCxnSpPr>
        <p:spPr>
          <a:xfrm flipV="1">
            <a:off x="2892878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AF045E6-818A-F8ED-3C16-E14CF7D6CCF4}"/>
              </a:ext>
            </a:extLst>
          </p:cNvPr>
          <p:cNvCxnSpPr/>
          <p:nvPr/>
        </p:nvCxnSpPr>
        <p:spPr>
          <a:xfrm flipV="1">
            <a:off x="3249385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7C8F3BA-0500-CE58-407D-02DCDB02D5D8}"/>
              </a:ext>
            </a:extLst>
          </p:cNvPr>
          <p:cNvCxnSpPr/>
          <p:nvPr/>
        </p:nvCxnSpPr>
        <p:spPr>
          <a:xfrm flipV="1">
            <a:off x="3532414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C124F57-CBF1-9479-1B2C-0F248413542A}"/>
              </a:ext>
            </a:extLst>
          </p:cNvPr>
          <p:cNvCxnSpPr/>
          <p:nvPr/>
        </p:nvCxnSpPr>
        <p:spPr>
          <a:xfrm flipV="1">
            <a:off x="3848099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21DAF36-6520-97EF-53F1-9A3A4038E28A}"/>
              </a:ext>
            </a:extLst>
          </p:cNvPr>
          <p:cNvCxnSpPr/>
          <p:nvPr/>
        </p:nvCxnSpPr>
        <p:spPr>
          <a:xfrm flipV="1">
            <a:off x="4188278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B58655D-F94B-C30A-93BD-CF63F3DB3DB7}"/>
              </a:ext>
            </a:extLst>
          </p:cNvPr>
          <p:cNvCxnSpPr/>
          <p:nvPr/>
        </p:nvCxnSpPr>
        <p:spPr>
          <a:xfrm flipV="1">
            <a:off x="4544785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2CBAB5E-5693-49B3-59F9-17206DF91B95}"/>
              </a:ext>
            </a:extLst>
          </p:cNvPr>
          <p:cNvCxnSpPr/>
          <p:nvPr/>
        </p:nvCxnSpPr>
        <p:spPr>
          <a:xfrm flipV="1">
            <a:off x="4917621" y="1436914"/>
            <a:ext cx="0" cy="1036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>
            <a:extLst>
              <a:ext uri="{FF2B5EF4-FFF2-40B4-BE49-F238E27FC236}">
                <a16:creationId xmlns:a16="http://schemas.microsoft.com/office/drawing/2014/main" id="{40B616CF-277D-B901-9DE4-951E8DE78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721" y="374109"/>
            <a:ext cx="2394178" cy="439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70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DB592-40E5-08C3-FB9F-E346002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BCB5AE-6CEF-DF45-5A81-B2B9A69BF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A53131-F47C-D568-5ECD-CC782BAD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452437"/>
            <a:ext cx="78200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44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9595D-144B-5BC2-B688-8C48D471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3025E8-6E9E-C1C1-B318-5A9791852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preview">
            <a:extLst>
              <a:ext uri="{FF2B5EF4-FFF2-40B4-BE49-F238E27FC236}">
                <a16:creationId xmlns:a16="http://schemas.microsoft.com/office/drawing/2014/main" id="{E6EC9849-C809-6EA4-ACD2-BD175430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713"/>
            <a:ext cx="9144000" cy="491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879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AB1BC9-8409-4E07-0404-03C398E2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BBC1C4-97F2-76CD-938E-0D8726C6F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F35699-B995-CE25-86DC-A8607C6F4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38" y="0"/>
            <a:ext cx="83717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24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D194A-D386-A27B-7216-FE58BF6B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97822C-615E-A86C-E523-1CC0A60A8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7D8F32-66A2-A5BC-633B-BCC0B30BB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5" y="510777"/>
            <a:ext cx="8347510" cy="348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825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0590D8-FFAD-835A-3C41-08E963BA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Knowledge Distillation : Simplified | by Prakhar Ganesh ...">
            <a:extLst>
              <a:ext uri="{FF2B5EF4-FFF2-40B4-BE49-F238E27FC236}">
                <a16:creationId xmlns:a16="http://schemas.microsoft.com/office/drawing/2014/main" id="{59D011E7-73D0-303E-DA63-540E19398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42" y="489856"/>
            <a:ext cx="6912090" cy="425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522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29</a:t>
            </a:fld>
            <a:endParaRPr sz="1100"/>
          </a:p>
        </p:txBody>
      </p:sp>
      <p:sp>
        <p:nvSpPr>
          <p:cNvPr id="2" name="Google Shape;144;p26">
            <a:extLst>
              <a:ext uri="{FF2B5EF4-FFF2-40B4-BE49-F238E27FC236}">
                <a16:creationId xmlns:a16="http://schemas.microsoft.com/office/drawing/2014/main" id="{A3B0841E-3B28-04DA-3AA1-724BDFFD2D21}"/>
              </a:ext>
            </a:extLst>
          </p:cNvPr>
          <p:cNvSpPr txBox="1"/>
          <p:nvPr/>
        </p:nvSpPr>
        <p:spPr>
          <a:xfrm>
            <a:off x="368599" y="246125"/>
            <a:ext cx="8045355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碩論預期方向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E58FF95-9061-E340-3212-7DFA53283374}"/>
              </a:ext>
            </a:extLst>
          </p:cNvPr>
          <p:cNvSpPr txBox="1"/>
          <p:nvPr/>
        </p:nvSpPr>
        <p:spPr>
          <a:xfrm>
            <a:off x="168986" y="1096156"/>
            <a:ext cx="8288008" cy="37805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397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1.Slot </a:t>
            </a:r>
            <a:r>
              <a:rPr lang="zh-TW" altLang="en-US" sz="1800" dirty="0">
                <a:solidFill>
                  <a:schemeClr val="tx1"/>
                </a:solidFill>
                <a:latin typeface="+mj-lt"/>
              </a:rPr>
              <a:t>影片辨識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139700" lvl="1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    a)</a:t>
            </a:r>
            <a:r>
              <a:rPr lang="zh-TW" altLang="en-US" sz="1800" dirty="0">
                <a:solidFill>
                  <a:schemeClr val="tx1"/>
                </a:solidFill>
                <a:latin typeface="+mj-lt"/>
              </a:rPr>
              <a:t>辨識流程與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UI</a:t>
            </a:r>
            <a:r>
              <a:rPr lang="zh-TW" altLang="en-US" sz="1800" dirty="0">
                <a:solidFill>
                  <a:schemeClr val="tx1"/>
                </a:solidFill>
                <a:latin typeface="+mj-lt"/>
              </a:rPr>
              <a:t>系統建置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139700" lvl="1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    b)</a:t>
            </a:r>
            <a:r>
              <a:rPr lang="zh-TW" altLang="en-US" sz="1800" dirty="0">
                <a:solidFill>
                  <a:schemeClr val="tx1"/>
                </a:solidFill>
                <a:latin typeface="+mj-lt"/>
              </a:rPr>
              <a:t>各項目模型交叉測試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139700" lvl="1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      </a:t>
            </a:r>
            <a:r>
              <a:rPr lang="en-US" altLang="zh-TW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</a:t>
            </a:r>
            <a:r>
              <a:rPr lang="zh-TW" altLang="en-US" sz="1800" dirty="0">
                <a:solidFill>
                  <a:schemeClr val="tx1"/>
                </a:solidFill>
                <a:latin typeface="+mj-lt"/>
              </a:rPr>
              <a:t>找出可自動找出最佳模型組合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139700" lvl="1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zh-TW" altLang="en-US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      </a:t>
            </a:r>
            <a:r>
              <a:rPr lang="en-US" altLang="zh-TW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</a:t>
            </a:r>
            <a:r>
              <a:rPr lang="zh-TW" altLang="en-US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提出新的模型架構</a:t>
            </a:r>
            <a:endParaRPr lang="en-US" altLang="zh-TW" sz="1800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39700" lvl="1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2.</a:t>
            </a:r>
            <a:r>
              <a:rPr lang="zh-TW" altLang="en-US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分群特徵分析</a:t>
            </a:r>
            <a:endParaRPr lang="en-US" altLang="zh-TW" sz="1800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39700" lvl="1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zh-TW" altLang="en-US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   </a:t>
            </a:r>
            <a:r>
              <a:rPr lang="en-US" altLang="zh-TW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)</a:t>
            </a:r>
            <a:r>
              <a:rPr lang="zh-TW" altLang="en-US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最佳化</a:t>
            </a:r>
            <a:r>
              <a:rPr lang="en-US" altLang="zh-TW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Slot</a:t>
            </a:r>
            <a:r>
              <a:rPr lang="zh-TW" altLang="en-US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altLang="zh-TW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Symbol</a:t>
            </a:r>
            <a:r>
              <a:rPr lang="zh-TW" altLang="en-US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特徵</a:t>
            </a:r>
            <a:endParaRPr lang="en-US" altLang="zh-TW" sz="1800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139700" lvl="1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zh-TW" altLang="en-US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   </a:t>
            </a:r>
            <a:r>
              <a:rPr lang="en-US" altLang="zh-TW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)</a:t>
            </a:r>
            <a:r>
              <a:rPr lang="zh-TW" altLang="en-US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最佳化</a:t>
            </a:r>
            <a:r>
              <a:rPr lang="en-US" altLang="zh-TW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ImageNet</a:t>
            </a:r>
            <a:r>
              <a:rPr lang="zh-TW" altLang="en-US" sz="18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特徵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zh-TW" sz="1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082623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434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4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C36FBFB-8C8C-667E-F81B-168978F6A52B}"/>
              </a:ext>
            </a:extLst>
          </p:cNvPr>
          <p:cNvSpPr txBox="1"/>
          <p:nvPr/>
        </p:nvSpPr>
        <p:spPr>
          <a:xfrm>
            <a:off x="0" y="874138"/>
            <a:ext cx="903551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serves as an important benchmark in the field of  computer vision.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r>
              <a:rPr lang="zh-TW" altLang="en-US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lot of natural noises can significantly degrade the performance  of  models.</a:t>
            </a:r>
            <a:br>
              <a:rPr lang="en-US" altLang="zh-TW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-&gt;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blur, contrast change, and snow</a:t>
            </a:r>
            <a:endParaRPr lang="en-US" altLang="zh-TW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Data augmentation can increase robustness. </a:t>
            </a:r>
            <a:br>
              <a:rPr lang="en-US" altLang="zh-TW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sz="1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-&gt;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ANT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AugMix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DeepAug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+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>
                <a:latin typeface="Arial" panose="020B0604020202020204" pitchFamily="34" charset="0"/>
              </a:rPr>
              <a:t>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here are now a variety of ImageNet-scale robustness benchmark.</a:t>
            </a:r>
            <a:endParaRPr lang="en-US" altLang="zh-TW" dirty="0">
              <a:latin typeface="Arial" panose="020B0604020202020204" pitchFamily="34" charset="0"/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zh-TW" dirty="0">
              <a:solidFill>
                <a:schemeClr val="tx1"/>
              </a:solidFill>
              <a:latin typeface="Arial" panose="020B0604020202020204" pitchFamily="34" charset="0"/>
              <a:ea typeface="Microsoft JhengHei"/>
              <a:cs typeface="Microsoft JhengHei"/>
              <a:sym typeface="Microsoft JhengHei"/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zh-TW" dirty="0">
              <a:solidFill>
                <a:schemeClr val="tx1"/>
              </a:solidFill>
              <a:latin typeface="Arial" panose="020B0604020202020204" pitchFamily="34" charset="0"/>
              <a:ea typeface="Microsoft JhengHei"/>
              <a:cs typeface="Microsoft JhengHei"/>
              <a:sym typeface="Microsoft JhengHei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We use pretrained weights that are made to be robust to ImageNet benchmarks, 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do these models necessarily show robustness for downstream tasks as well? </a:t>
            </a:r>
            <a:endParaRPr lang="en-US" altLang="zh-TW" sz="1800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B4EDBD-4109-3D5D-9575-19FB14FE6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093" y="1652383"/>
            <a:ext cx="3445592" cy="165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811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5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 –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</a:t>
            </a: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ontribution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C36FBFB-8C8C-667E-F81B-168978F6A52B}"/>
              </a:ext>
            </a:extLst>
          </p:cNvPr>
          <p:cNvSpPr txBox="1"/>
          <p:nvPr/>
        </p:nvSpPr>
        <p:spPr>
          <a:xfrm>
            <a:off x="384098" y="1166121"/>
            <a:ext cx="8288008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Freeze the backbone maintain robustness for 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downstream tasks.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b="0" i="0" dirty="0" err="1">
                <a:effectLst/>
                <a:latin typeface="Arial" panose="020B0604020202020204" pitchFamily="34" charset="0"/>
              </a:rPr>
              <a:t>Swin</a:t>
            </a: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 Transformer</a:t>
            </a:r>
            <a:r>
              <a:rPr lang="en-US" altLang="zh-TW" sz="1800" dirty="0">
                <a:solidFill>
                  <a:schemeClr val="tx1"/>
                </a:solidFill>
                <a:latin typeface="Arial" panose="020B0604020202020204" pitchFamily="34" charset="0"/>
              </a:rPr>
              <a:t> on </a:t>
            </a: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dense prediction tasks</a:t>
            </a:r>
            <a:r>
              <a:rPr lang="en-US" altLang="zh-TW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better than CNN.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Arial" panose="020B0604020202020204" pitchFamily="34" charset="0"/>
              </a:rPr>
              <a:t>CNN </a:t>
            </a: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seems difficult to transfer corruption robustness from ImageNet to CIFAR10</a:t>
            </a:r>
            <a:r>
              <a:rPr lang="en-US" altLang="zh-TW" sz="1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7228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Background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6201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7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Background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C36FBFB-8C8C-667E-F81B-168978F6A52B}"/>
              </a:ext>
            </a:extLst>
          </p:cNvPr>
          <p:cNvSpPr txBox="1"/>
          <p:nvPr/>
        </p:nvSpPr>
        <p:spPr>
          <a:xfrm>
            <a:off x="368600" y="1025767"/>
            <a:ext cx="8288008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Real-world applications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Approaches to ensure robustness for downstream task.</a:t>
            </a:r>
            <a:br>
              <a:rPr lang="en-US" altLang="zh-TW" sz="1800" dirty="0">
                <a:solidFill>
                  <a:schemeClr val="tx1"/>
                </a:solidFill>
              </a:rPr>
            </a:br>
            <a:r>
              <a:rPr lang="en-US" altLang="zh-TW" sz="1800" dirty="0">
                <a:solidFill>
                  <a:schemeClr val="tx1"/>
                </a:solidFill>
              </a:rPr>
              <a:t>a. </a:t>
            </a:r>
            <a:r>
              <a:rPr lang="en-US" altLang="zh-TW" sz="1800" dirty="0">
                <a:solidFill>
                  <a:srgbClr val="FF0000"/>
                </a:solidFill>
              </a:rPr>
              <a:t>Transfer learning</a:t>
            </a:r>
            <a:br>
              <a:rPr lang="en-US" altLang="zh-TW" sz="1800" dirty="0">
                <a:solidFill>
                  <a:schemeClr val="tx1"/>
                </a:solidFill>
              </a:rPr>
            </a:br>
            <a:r>
              <a:rPr lang="en-US" altLang="zh-TW" sz="1800" dirty="0">
                <a:solidFill>
                  <a:schemeClr val="tx1"/>
                </a:solidFill>
              </a:rPr>
              <a:t>b. Data augmentation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Vision Transformer for Dense Prediction Tasks</a:t>
            </a:r>
            <a:br>
              <a:rPr lang="en-US" altLang="zh-TW" sz="1800" dirty="0">
                <a:solidFill>
                  <a:schemeClr val="tx1"/>
                </a:solidFill>
              </a:rPr>
            </a:br>
            <a:r>
              <a:rPr lang="en-US" altLang="zh-TW" sz="1800" dirty="0">
                <a:solidFill>
                  <a:schemeClr val="tx1"/>
                </a:solidFill>
              </a:rPr>
              <a:t>CNN(Hierarchical) -&gt; </a:t>
            </a:r>
            <a:r>
              <a:rPr lang="en-US" altLang="zh-TW" sz="1800" dirty="0" err="1">
                <a:solidFill>
                  <a:schemeClr val="tx1"/>
                </a:solidFill>
              </a:rPr>
              <a:t>ViT</a:t>
            </a:r>
            <a:r>
              <a:rPr lang="en-US" altLang="zh-TW" sz="1800" dirty="0">
                <a:solidFill>
                  <a:schemeClr val="tx1"/>
                </a:solidFill>
              </a:rPr>
              <a:t>(Low-resolution) -&gt; </a:t>
            </a:r>
            <a:r>
              <a:rPr lang="en-US" altLang="zh-TW" sz="1800" dirty="0" err="1">
                <a:solidFill>
                  <a:schemeClr val="tx1"/>
                </a:solidFill>
              </a:rPr>
              <a:t>Swin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Source of Robustness: Data augmentation and Architecture 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19681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204806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Fixed-Feature Transfer Learning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215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9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Fixed-Feature Transfer Learning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C36FBFB-8C8C-667E-F81B-168978F6A52B}"/>
              </a:ext>
            </a:extLst>
          </p:cNvPr>
          <p:cNvSpPr txBox="1"/>
          <p:nvPr/>
        </p:nvSpPr>
        <p:spPr>
          <a:xfrm>
            <a:off x="368600" y="1025767"/>
            <a:ext cx="828800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Pretrain on ImageNet-1k.</a:t>
            </a:r>
            <a:br>
              <a:rPr lang="en-US" altLang="zh-TW" sz="1800" dirty="0">
                <a:solidFill>
                  <a:schemeClr val="tx1"/>
                </a:solidFill>
              </a:rPr>
            </a:br>
            <a:r>
              <a:rPr lang="en-US" altLang="zh-TW" sz="1800" dirty="0">
                <a:solidFill>
                  <a:schemeClr val="tx1"/>
                </a:solidFill>
              </a:rPr>
              <a:t>CNN(ResNet50) -&gt;ANT </a:t>
            </a:r>
            <a:r>
              <a:rPr lang="zh-TW" altLang="en-US" sz="1800" dirty="0">
                <a:solidFill>
                  <a:schemeClr val="tx1"/>
                </a:solidFill>
              </a:rPr>
              <a:t>、</a:t>
            </a:r>
            <a:r>
              <a:rPr lang="en-US" altLang="zh-TW" sz="1800" dirty="0" err="1">
                <a:solidFill>
                  <a:schemeClr val="tx1"/>
                </a:solidFill>
              </a:rPr>
              <a:t>DeepAug</a:t>
            </a:r>
            <a:r>
              <a:rPr lang="en-US" altLang="zh-TW" sz="1800" dirty="0">
                <a:solidFill>
                  <a:schemeClr val="tx1"/>
                </a:solidFill>
              </a:rPr>
              <a:t>+</a:t>
            </a:r>
            <a:br>
              <a:rPr lang="en-US" altLang="zh-TW" sz="1800" dirty="0">
                <a:solidFill>
                  <a:schemeClr val="tx1"/>
                </a:solidFill>
              </a:rPr>
            </a:br>
            <a:r>
              <a:rPr lang="en-US" altLang="zh-TW" sz="1800" dirty="0" err="1">
                <a:solidFill>
                  <a:schemeClr val="tx1"/>
                </a:solidFill>
              </a:rPr>
              <a:t>Swin</a:t>
            </a:r>
            <a:r>
              <a:rPr lang="en-US" altLang="zh-TW" sz="1800" dirty="0">
                <a:solidFill>
                  <a:schemeClr val="tx1"/>
                </a:solidFill>
              </a:rPr>
              <a:t> Transformer(</a:t>
            </a:r>
            <a:r>
              <a:rPr lang="en-US" altLang="zh-TW" sz="1800" dirty="0" err="1">
                <a:solidFill>
                  <a:schemeClr val="tx1"/>
                </a:solidFill>
              </a:rPr>
              <a:t>Swin</a:t>
            </a:r>
            <a:r>
              <a:rPr lang="en-US" altLang="zh-TW" sz="1800" dirty="0">
                <a:solidFill>
                  <a:schemeClr val="tx1"/>
                </a:solidFill>
              </a:rPr>
              <a:t>-T)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-&gt;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 without any robustification technique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</a:rPr>
              <a:t>Downstream task</a:t>
            </a:r>
            <a:br>
              <a:rPr lang="en-US" altLang="zh-TW" sz="1800" dirty="0">
                <a:solidFill>
                  <a:schemeClr val="tx1"/>
                </a:solidFill>
              </a:rPr>
            </a:br>
            <a:r>
              <a:rPr lang="en-US" altLang="zh-TW" sz="1800" dirty="0">
                <a:solidFill>
                  <a:schemeClr val="tx1"/>
                </a:solidFill>
              </a:rPr>
              <a:t>object detection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-&gt;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Mask-RCNN -&gt;  COCO 2017 validation set -&gt; AP</a:t>
            </a:r>
            <a:br>
              <a:rPr lang="en-US" altLang="zh-TW" sz="1800" dirty="0">
                <a:solidFill>
                  <a:schemeClr val="tx1"/>
                </a:solidFill>
              </a:rPr>
            </a:br>
            <a:r>
              <a:rPr lang="en-US" altLang="zh-TW" sz="1800" dirty="0">
                <a:solidFill>
                  <a:schemeClr val="tx1"/>
                </a:solidFill>
              </a:rPr>
              <a:t>semantic segmentation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>
                <a:solidFill>
                  <a:schemeClr val="tx1"/>
                </a:solidFill>
              </a:rPr>
              <a:t>-&gt;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</a:rPr>
              <a:t>UperNet</a:t>
            </a:r>
            <a:r>
              <a:rPr lang="en-US" altLang="zh-TW" sz="1800" dirty="0">
                <a:solidFill>
                  <a:schemeClr val="tx1"/>
                </a:solidFill>
              </a:rPr>
              <a:t> -&gt; ADE20K -&gt; mean </a:t>
            </a:r>
            <a:r>
              <a:rPr lang="en-US" altLang="zh-TW" sz="1800" dirty="0" err="1">
                <a:solidFill>
                  <a:schemeClr val="tx1"/>
                </a:solidFill>
              </a:rPr>
              <a:t>IoU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3702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6169</TotalTime>
  <Words>801</Words>
  <Application>Microsoft Office PowerPoint</Application>
  <PresentationFormat>如螢幕大小 (16:9)</PresentationFormat>
  <Paragraphs>157</Paragraphs>
  <Slides>29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BlinkMacSystemFont</vt:lpstr>
      <vt:lpstr>Lucida Grande</vt:lpstr>
      <vt:lpstr>Microsoft JhengHei</vt:lpstr>
      <vt:lpstr>Arial</vt:lpstr>
      <vt:lpstr>Arial</vt:lpstr>
      <vt:lpstr>Calibri</vt:lpstr>
      <vt:lpstr>Consolas</vt:lpstr>
      <vt:lpstr>Simple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仲恩 鄧</cp:lastModifiedBy>
  <cp:revision>206</cp:revision>
  <dcterms:modified xsi:type="dcterms:W3CDTF">2022-09-05T08:20:19Z</dcterms:modified>
</cp:coreProperties>
</file>