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2"/>
  </p:notesMasterIdLst>
  <p:sldIdLst>
    <p:sldId id="256" r:id="rId3"/>
    <p:sldId id="257" r:id="rId4"/>
    <p:sldId id="293" r:id="rId5"/>
    <p:sldId id="302" r:id="rId6"/>
    <p:sldId id="301" r:id="rId7"/>
    <p:sldId id="303" r:id="rId8"/>
    <p:sldId id="304" r:id="rId9"/>
    <p:sldId id="305" r:id="rId10"/>
    <p:sldId id="260" r:id="rId11"/>
    <p:sldId id="299" r:id="rId12"/>
    <p:sldId id="306" r:id="rId13"/>
    <p:sldId id="307" r:id="rId14"/>
    <p:sldId id="300" r:id="rId15"/>
    <p:sldId id="309" r:id="rId16"/>
    <p:sldId id="310" r:id="rId17"/>
    <p:sldId id="312" r:id="rId18"/>
    <p:sldId id="313" r:id="rId19"/>
    <p:sldId id="314" r:id="rId20"/>
    <p:sldId id="315" r:id="rId21"/>
    <p:sldId id="316" r:id="rId22"/>
    <p:sldId id="317" r:id="rId23"/>
    <p:sldId id="319" r:id="rId24"/>
    <p:sldId id="320" r:id="rId25"/>
    <p:sldId id="318" r:id="rId26"/>
    <p:sldId id="321" r:id="rId27"/>
    <p:sldId id="322" r:id="rId28"/>
    <p:sldId id="324" r:id="rId29"/>
    <p:sldId id="323"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仲恩 鄧" initials="仲恩" lastIdx="1" clrIdx="0">
    <p:extLst>
      <p:ext uri="{19B8F6BF-5375-455C-9EA6-DF929625EA0E}">
        <p15:presenceInfo xmlns:p15="http://schemas.microsoft.com/office/powerpoint/2012/main" userId="a30019152af3c3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91ED80-3A7E-4E86-B0CE-8725FF3B483F}">
  <a:tblStyle styleId="{0C91ED80-3A7E-4E86-B0CE-8725FF3B48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77752" autoAdjust="0"/>
  </p:normalViewPr>
  <p:slideViewPr>
    <p:cSldViewPr snapToGrid="0">
      <p:cViewPr varScale="1">
        <p:scale>
          <a:sx n="89" d="100"/>
          <a:sy n="89" d="100"/>
        </p:scale>
        <p:origin x="1368" y="53"/>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44437607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44437607e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44437607e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4.</a:t>
            </a:r>
            <a:r>
              <a:rPr lang="zh-TW" altLang="en-US" dirty="0"/>
              <a:t>作者認為以</a:t>
            </a:r>
            <a:r>
              <a:rPr lang="en-US" altLang="zh-TW" dirty="0"/>
              <a:t>Vit</a:t>
            </a:r>
            <a:r>
              <a:rPr lang="zh-TW" altLang="en-US" dirty="0"/>
              <a:t>去取代</a:t>
            </a:r>
            <a:r>
              <a:rPr lang="zh-TW" altLang="en-US" sz="1100" b="1" dirty="0">
                <a:solidFill>
                  <a:srgbClr val="08244A"/>
                </a:solidFill>
                <a:latin typeface="Microsoft JhengHei"/>
                <a:ea typeface="Microsoft JhengHei"/>
                <a:cs typeface="Microsoft JhengHei"/>
                <a:sym typeface="Microsoft JhengHei"/>
              </a:rPr>
              <a:t>主幹是可以輕易實現的</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10</a:t>
            </a:fld>
            <a:endParaRPr/>
          </a:p>
        </p:txBody>
      </p:sp>
    </p:spTree>
    <p:extLst>
      <p:ext uri="{BB962C8B-B14F-4D97-AF65-F5344CB8AC3E}">
        <p14:creationId xmlns:p14="http://schemas.microsoft.com/office/powerpoint/2010/main" val="168965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dirty="0"/>
              <a:t>本文著重研究再不調整主幹的狀況下去分析結果</a:t>
            </a:r>
            <a:r>
              <a:rPr lang="en-US" altLang="zh-TW" dirty="0"/>
              <a:t>. </a:t>
            </a:r>
            <a:r>
              <a:rPr lang="zh-TW" altLang="en-US" dirty="0"/>
              <a:t>並保持主幹與偵測頭的完整性</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380165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93854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342170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effectLst/>
                <a:latin typeface="Arial" panose="020B0604020202020204" pitchFamily="34" charset="0"/>
              </a:rPr>
              <a:t>想法來自</a:t>
            </a:r>
            <a:r>
              <a:rPr lang="en-US" altLang="zh-TW" b="0" i="0" dirty="0">
                <a:effectLst/>
                <a:latin typeface="Arial" panose="020B0604020202020204" pitchFamily="34" charset="0"/>
              </a:rPr>
              <a:t>SSD</a:t>
            </a:r>
            <a:r>
              <a:rPr lang="zh-TW" altLang="en-US" b="0" i="0" dirty="0">
                <a:effectLst/>
                <a:latin typeface="Arial" panose="020B0604020202020204" pitchFamily="34" charset="0"/>
              </a:rPr>
              <a:t> 但不一樣 只使用高層特徵</a:t>
            </a:r>
            <a:endParaRPr lang="en-US" altLang="zh-TW"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FPN</a:t>
            </a:r>
            <a:r>
              <a:rPr lang="zh-TW" altLang="en-US" dirty="0"/>
              <a:t>通常由側邊連接 但使用</a:t>
            </a:r>
            <a:r>
              <a:rPr lang="en-US" altLang="zh-TW" b="0" i="0" dirty="0" err="1">
                <a:effectLst/>
                <a:latin typeface="Arial" panose="020B0604020202020204" pitchFamily="34" charset="0"/>
              </a:rPr>
              <a:t>ViT</a:t>
            </a:r>
            <a:r>
              <a:rPr lang="zh-TW" altLang="en-US" b="0" i="0" dirty="0">
                <a:effectLst/>
                <a:latin typeface="Arial" panose="020B0604020202020204" pitchFamily="34" charset="0"/>
              </a:rPr>
              <a:t>骨架來說 以作者經驗是不必要的 因在</a:t>
            </a:r>
            <a:r>
              <a:rPr lang="en-US" altLang="zh-TW" b="0" i="0" dirty="0" err="1">
                <a:solidFill>
                  <a:srgbClr val="121212"/>
                </a:solidFill>
                <a:effectLst/>
                <a:latin typeface="-apple-system"/>
              </a:rPr>
              <a:t>ViT</a:t>
            </a:r>
            <a:r>
              <a:rPr lang="zh-TW" altLang="en-US" b="0" i="0" dirty="0">
                <a:solidFill>
                  <a:srgbClr val="121212"/>
                </a:solidFill>
                <a:effectLst/>
                <a:latin typeface="-apple-system"/>
              </a:rPr>
              <a:t>中已可保留大部分有必要的特偵</a:t>
            </a:r>
            <a:endParaRPr lang="en-US" altLang="zh-TW"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solidFill>
                  <a:srgbClr val="121212"/>
                </a:solidFill>
                <a:effectLst/>
                <a:latin typeface="-apple-system"/>
              </a:rPr>
              <a:t>作者在實驗是否</a:t>
            </a:r>
            <a:r>
              <a:rPr lang="en-US" altLang="zh-TW" sz="1100" b="1" dirty="0">
                <a:solidFill>
                  <a:srgbClr val="08244A"/>
                </a:solidFill>
                <a:latin typeface="Microsoft JhengHei"/>
                <a:ea typeface="Microsoft JhengHei"/>
                <a:cs typeface="Microsoft JhengHei"/>
                <a:sym typeface="Microsoft JhengHei"/>
              </a:rPr>
              <a:t>Simple  feature  pyramid </a:t>
            </a:r>
            <a:r>
              <a:rPr lang="zh-TW" altLang="en-US" sz="1100" b="1" dirty="0">
                <a:solidFill>
                  <a:srgbClr val="08244A"/>
                </a:solidFill>
                <a:latin typeface="Microsoft JhengHei"/>
                <a:ea typeface="Microsoft JhengHei"/>
                <a:cs typeface="Microsoft JhengHei"/>
                <a:sym typeface="Microsoft JhengHei"/>
              </a:rPr>
              <a:t>表現比較好</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72963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effectLst/>
                <a:latin typeface="Arial" panose="020B0604020202020204" pitchFamily="34" charset="0"/>
              </a:rPr>
              <a:t>將網路分成</a:t>
            </a:r>
            <a:r>
              <a:rPr lang="en-US" altLang="zh-TW" b="0" i="0" dirty="0">
                <a:effectLst/>
                <a:latin typeface="Arial" panose="020B0604020202020204" pitchFamily="34" charset="0"/>
              </a:rPr>
              <a:t>4</a:t>
            </a:r>
            <a:r>
              <a:rPr lang="zh-TW" altLang="en-US" b="0" i="0" dirty="0">
                <a:effectLst/>
                <a:latin typeface="Arial" panose="020B0604020202020204" pitchFamily="34" charset="0"/>
              </a:rPr>
              <a:t>個</a:t>
            </a:r>
            <a:r>
              <a:rPr lang="en-US" altLang="zh-TW" b="0" i="0" dirty="0">
                <a:effectLst/>
                <a:latin typeface="Arial" panose="020B0604020202020204" pitchFamily="34" charset="0"/>
              </a:rPr>
              <a:t>subset</a:t>
            </a:r>
            <a:r>
              <a:rPr lang="zh-TW" altLang="en-US" b="0" i="0" dirty="0">
                <a:effectLst/>
                <a:latin typeface="Arial" panose="020B0604020202020204" pitchFamily="34" charset="0"/>
              </a:rPr>
              <a:t> 取最後一層執行傳播策略</a:t>
            </a:r>
            <a:r>
              <a:rPr lang="en-US" altLang="zh-TW" b="0" i="0" dirty="0">
                <a:effectLst/>
                <a:latin typeface="Arial" panose="020B0604020202020204" pitchFamily="34" charset="0"/>
              </a:rPr>
              <a:t> </a:t>
            </a:r>
            <a:r>
              <a:rPr lang="zh-TW" altLang="en-US" b="0" i="0" dirty="0">
                <a:effectLst/>
                <a:latin typeface="Arial" panose="020B0604020202020204" pitchFamily="34" charset="0"/>
              </a:rPr>
              <a:t> 就如 </a:t>
            </a:r>
            <a:r>
              <a:rPr lang="en-US" altLang="zh-TW" b="0" i="0" dirty="0" err="1">
                <a:effectLst/>
                <a:latin typeface="Arial" panose="020B0604020202020204" pitchFamily="34" charset="0"/>
              </a:rPr>
              <a:t>ViT</a:t>
            </a:r>
            <a:r>
              <a:rPr lang="en-US" altLang="zh-TW" b="0" i="0" dirty="0">
                <a:effectLst/>
                <a:latin typeface="Arial" panose="020B0604020202020204" pitchFamily="34" charset="0"/>
              </a:rPr>
              <a:t>-L</a:t>
            </a:r>
            <a:r>
              <a:rPr lang="zh-TW" altLang="en-US" b="0" i="0" dirty="0">
                <a:effectLst/>
                <a:latin typeface="Arial" panose="020B0604020202020204" pitchFamily="34" charset="0"/>
              </a:rPr>
              <a:t>就包含</a:t>
            </a:r>
            <a:r>
              <a:rPr lang="en-US" altLang="zh-TW" b="0" i="0" dirty="0">
                <a:effectLst/>
                <a:latin typeface="Arial" panose="020B0604020202020204" pitchFamily="34" charset="0"/>
              </a:rPr>
              <a:t>24-block</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155894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201110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lang="en-US"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1968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3414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1" i="0" dirty="0">
                <a:solidFill>
                  <a:srgbClr val="3D3D3D"/>
                </a:solidFill>
                <a:effectLst/>
                <a:latin typeface="-apple-system"/>
              </a:rPr>
              <a:t>組件的對比實驗</a:t>
            </a:r>
            <a:r>
              <a:rPr lang="en-US" altLang="zh-TW" b="1" i="0" dirty="0">
                <a:solidFill>
                  <a:srgbClr val="3D3D3D"/>
                </a:solidFill>
                <a:effectLst/>
                <a:latin typeface="-apple-system"/>
              </a:rPr>
              <a:t>/</a:t>
            </a:r>
            <a:r>
              <a:rPr lang="zh-TW" altLang="en-US" b="1" i="0" dirty="0">
                <a:solidFill>
                  <a:srgbClr val="3D3D3D"/>
                </a:solidFill>
                <a:effectLst/>
                <a:latin typeface="-apple-system"/>
              </a:rPr>
              <a:t>性能分析</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Both &gt; base line 2.4</a:t>
            </a:r>
            <a:r>
              <a:rPr lang="en-US" altLang="zh-TW" b="0" i="0" dirty="0">
                <a:effectLst/>
                <a:latin typeface="Arial" panose="020B0604020202020204" pitchFamily="34" charset="0"/>
              </a:rPr>
              <a:t> points </a:t>
            </a:r>
            <a:r>
              <a:rPr lang="zh-TW" altLang="en-US" b="0" i="0" dirty="0">
                <a:effectLst/>
                <a:latin typeface="Arial" panose="020B0604020202020204" pitchFamily="34" charset="0"/>
              </a:rPr>
              <a:t>與</a:t>
            </a:r>
            <a:r>
              <a:rPr lang="en-US" altLang="zh-TW" b="0" i="0" dirty="0">
                <a:effectLst/>
                <a:latin typeface="Arial" panose="020B0604020202020204" pitchFamily="34" charset="0"/>
              </a:rPr>
              <a:t>FPN</a:t>
            </a:r>
            <a:r>
              <a:rPr lang="zh-TW" altLang="en-US" b="0" i="0" dirty="0">
                <a:effectLst/>
                <a:latin typeface="Arial" panose="020B0604020202020204" pitchFamily="34" charset="0"/>
              </a:rPr>
              <a:t>論文觀察是一至的</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作者認為不需要 </a:t>
            </a:r>
            <a:r>
              <a:rPr lang="en-US" altLang="zh-TW" dirty="0"/>
              <a:t>FPN </a:t>
            </a:r>
            <a:r>
              <a:rPr lang="zh-TW" altLang="en-US" dirty="0"/>
              <a:t>設計，簡單的特徵金字塔足以使</a:t>
            </a:r>
            <a:r>
              <a:rPr lang="en-US" altLang="zh-TW" dirty="0" err="1"/>
              <a:t>ViT</a:t>
            </a:r>
            <a:r>
              <a:rPr lang="en-US" altLang="zh-TW" dirty="0"/>
              <a:t> </a:t>
            </a:r>
            <a:r>
              <a:rPr lang="zh-TW" altLang="en-US" dirty="0"/>
              <a:t>主幹享受金字塔的好處。</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第一次簡化結果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第二次簡化結果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solidFill>
                  <a:srgbClr val="333333"/>
                </a:solidFill>
                <a:effectLst/>
                <a:latin typeface="Helvetica Neue"/>
              </a:rPr>
              <a:t>一個簡單的特徵金字塔就足夠了</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284335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44437607e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1144437607e_2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8" name="Google Shape;138;g1144437607e_2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None </a:t>
            </a:r>
            <a:r>
              <a:rPr lang="zh-TW" altLang="en-US" dirty="0"/>
              <a:t>表示沒有傳播區塊 直接進入特偵金字塔</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結論是不管怎樣的傳播區塊設計都比沒有傳播區塊好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en-US" altLang="zh-TW" dirty="0"/>
              <a:t>Global </a:t>
            </a:r>
            <a:r>
              <a:rPr lang="en-US" altLang="zh-TW" b="0" i="0" dirty="0">
                <a:effectLst/>
                <a:latin typeface="Arial" panose="020B0604020202020204" pitchFamily="34" charset="0"/>
              </a:rPr>
              <a:t>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zh-TW" altLang="en-US" b="0" i="0" dirty="0">
                <a:effectLst/>
                <a:latin typeface="Arial" panose="020B0604020202020204" pitchFamily="34" charset="0"/>
              </a:rPr>
              <a:t>即使不用</a:t>
            </a:r>
            <a:r>
              <a:rPr lang="en-US" altLang="zh-TW" b="0" i="0" dirty="0">
                <a:effectLst/>
                <a:latin typeface="Arial" panose="020B0604020202020204" pitchFamily="34" charset="0"/>
              </a:rPr>
              <a:t>shifted windows, conv</a:t>
            </a:r>
            <a:r>
              <a:rPr lang="zh-TW" altLang="en-US" b="0" i="0" dirty="0">
                <a:effectLst/>
                <a:latin typeface="Arial" panose="020B0604020202020204" pitchFamily="34" charset="0"/>
              </a:rPr>
              <a:t>可以有更佳的結果</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B)</a:t>
            </a:r>
            <a:r>
              <a:rPr lang="zh-TW" altLang="en-US" b="0" i="0" dirty="0">
                <a:effectLst/>
                <a:latin typeface="Arial" panose="020B0604020202020204" pitchFamily="34" charset="0"/>
              </a:rPr>
              <a:t>儘管捲機是局部的特偵抽取，但對於兩個窗口的連接已足以</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都比</a:t>
            </a:r>
            <a:r>
              <a:rPr lang="en-US" altLang="zh-TW" dirty="0"/>
              <a:t>baseline</a:t>
            </a:r>
            <a:r>
              <a:rPr lang="zh-TW" altLang="en-US" dirty="0"/>
              <a:t>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均勻插入四個</a:t>
            </a:r>
            <a:r>
              <a:rPr lang="en-US" altLang="zh-TW" dirty="0"/>
              <a:t>block</a:t>
            </a:r>
            <a:r>
              <a:rPr lang="zh-TW" altLang="en-US" dirty="0"/>
              <a:t> 結果是好的</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D)24</a:t>
            </a:r>
            <a:r>
              <a:rPr lang="zh-TW" altLang="en-US" b="0" i="0" dirty="0">
                <a:effectLst/>
                <a:latin typeface="Arial" panose="020B0604020202020204" pitchFamily="34" charset="0"/>
              </a:rPr>
              <a:t>層參數量會太多，導致</a:t>
            </a:r>
            <a:r>
              <a:rPr lang="en-US" altLang="zh-TW" b="0" i="0" dirty="0" err="1">
                <a:effectLst/>
                <a:latin typeface="Arial" panose="020B0604020202020204" pitchFamily="34" charset="0"/>
              </a:rPr>
              <a:t>momery</a:t>
            </a:r>
            <a:r>
              <a:rPr lang="zh-TW" altLang="en-US" b="0" i="0" dirty="0">
                <a:effectLst/>
                <a:latin typeface="Arial" panose="020B0604020202020204" pitchFamily="34" charset="0"/>
              </a:rPr>
              <a:t>與時間都大幅上升，不符合成本效益</a:t>
            </a:r>
            <a:endParaRPr lang="en-US" altLang="zh-TW"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184534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4</a:t>
            </a:r>
            <a:r>
              <a:rPr lang="zh-TW" altLang="en-US" dirty="0"/>
              <a:t> </a:t>
            </a:r>
            <a:r>
              <a:rPr lang="en-US" altLang="zh-TW" dirty="0"/>
              <a:t>conv </a:t>
            </a:r>
            <a:r>
              <a:rPr lang="zh-TW" altLang="en-US" dirty="0"/>
              <a:t>只比 </a:t>
            </a:r>
            <a:r>
              <a:rPr lang="en-US" altLang="zh-TW" dirty="0"/>
              <a:t>none </a:t>
            </a:r>
            <a:r>
              <a:rPr lang="zh-TW" altLang="en-US" dirty="0"/>
              <a:t>大</a:t>
            </a:r>
            <a:r>
              <a:rPr lang="en-US" altLang="zh-TW" dirty="0"/>
              <a:t>4%</a:t>
            </a:r>
            <a:r>
              <a:rPr lang="zh-TW" altLang="en-US" dirty="0"/>
              <a:t> </a:t>
            </a:r>
            <a:r>
              <a:rPr lang="en-US" altLang="zh-TW" dirty="0"/>
              <a:t>5%</a:t>
            </a:r>
            <a:r>
              <a:rPr lang="zh-TW" altLang="en-US" dirty="0"/>
              <a:t> </a:t>
            </a:r>
            <a:r>
              <a:rPr lang="en-US" altLang="zh-TW" dirty="0"/>
              <a:t>4%</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24global </a:t>
            </a:r>
            <a:r>
              <a:rPr lang="zh-TW" altLang="en-US" dirty="0"/>
              <a:t>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121997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IN = </a:t>
            </a:r>
            <a:r>
              <a:rPr lang="en-US" altLang="zh-TW" b="0" i="0" dirty="0">
                <a:solidFill>
                  <a:srgbClr val="B5AEA4"/>
                </a:solidFill>
                <a:effectLst/>
                <a:latin typeface="arial" panose="020B0604020202020204" pitchFamily="34" charset="0"/>
              </a:rPr>
              <a:t>ImageNet</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MAE pretrain</a:t>
            </a:r>
            <a:r>
              <a:rPr lang="zh-TW" altLang="en-US" b="0" i="0" dirty="0">
                <a:effectLst/>
                <a:latin typeface="Arial" panose="020B0604020202020204" pitchFamily="34" charset="0"/>
              </a:rPr>
              <a:t>可用於緩解 </a:t>
            </a:r>
            <a:r>
              <a:rPr lang="en-US" altLang="zh-TW" b="0" i="0" dirty="0">
                <a:effectLst/>
                <a:latin typeface="Arial" panose="020B0604020202020204" pitchFamily="34" charset="0"/>
              </a:rPr>
              <a:t>overfitting</a:t>
            </a:r>
            <a:r>
              <a:rPr lang="zh-TW" altLang="en-US" b="0" i="0" dirty="0">
                <a:effectLst/>
                <a:latin typeface="Arial" panose="020B0604020202020204" pitchFamily="34" charset="0"/>
              </a:rPr>
              <a:t>的問題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46547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relative position biases </a:t>
            </a:r>
            <a:r>
              <a:rPr lang="zh-TW" altLang="en-US" b="0" i="0" dirty="0">
                <a:effectLst/>
                <a:latin typeface="Arial" panose="020B0604020202020204" pitchFamily="34" charset="0"/>
              </a:rPr>
              <a:t>加上約多</a:t>
            </a:r>
            <a:r>
              <a:rPr lang="en-US" altLang="zh-TW" b="0" i="0" dirty="0">
                <a:effectLst/>
                <a:latin typeface="Arial" panose="020B0604020202020204" pitchFamily="34" charset="0"/>
              </a:rPr>
              <a:t>AP</a:t>
            </a:r>
            <a:r>
              <a:rPr lang="zh-TW" altLang="en-US" b="0" i="0" dirty="0">
                <a:effectLst/>
                <a:latin typeface="Arial" panose="020B0604020202020204" pitchFamily="34" charset="0"/>
              </a:rPr>
              <a:t> 多一 </a:t>
            </a:r>
            <a:r>
              <a:rPr lang="en-US" altLang="zh-TW" b="0" i="0" dirty="0">
                <a:effectLst/>
                <a:latin typeface="Arial" panose="020B0604020202020204" pitchFamily="34" charset="0"/>
              </a:rPr>
              <a:t>point</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plain-backbone </a:t>
            </a:r>
            <a:r>
              <a:rPr lang="en-US" altLang="zh-TW" b="0" i="0" dirty="0" err="1">
                <a:effectLst/>
                <a:latin typeface="Arial" panose="020B0604020202020204" pitchFamily="34" charset="0"/>
              </a:rPr>
              <a:t>detector+MAE</a:t>
            </a:r>
            <a:r>
              <a:rPr lang="en-US" altLang="zh-TW" b="0" i="0" dirty="0">
                <a:effectLst/>
                <a:latin typeface="Arial" panose="020B0604020202020204" pitchFamily="34" charset="0"/>
              </a:rPr>
              <a:t> </a:t>
            </a:r>
            <a:r>
              <a:rPr lang="zh-TW" altLang="en-US" b="0" i="0" dirty="0">
                <a:effectLst/>
                <a:latin typeface="Arial" panose="020B0604020202020204" pitchFamily="34" charset="0"/>
              </a:rPr>
              <a:t>有最佳</a:t>
            </a:r>
            <a:r>
              <a:rPr lang="en-US" altLang="zh-TW" b="0" i="0" dirty="0" err="1">
                <a:effectLst/>
                <a:latin typeface="Arial" panose="020B0604020202020204" pitchFamily="34" charset="0"/>
              </a:rPr>
              <a:t>APbox</a:t>
            </a:r>
            <a:r>
              <a:rPr lang="zh-TW" altLang="en-US" b="0" i="0" dirty="0">
                <a:effectLst/>
                <a:latin typeface="Arial" panose="020B0604020202020204" pitchFamily="34" charset="0"/>
              </a:rPr>
              <a:t> 與 </a:t>
            </a:r>
            <a:r>
              <a:rPr lang="en-US" altLang="zh-TW" b="0" i="0" dirty="0" err="1">
                <a:effectLst/>
                <a:latin typeface="Arial" panose="020B0604020202020204" pitchFamily="34" charset="0"/>
              </a:rPr>
              <a:t>APmask</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176880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1406718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err="1">
                <a:effectLst/>
                <a:latin typeface="Arial" panose="020B0604020202020204" pitchFamily="34" charset="0"/>
              </a:rPr>
              <a:t>UViT</a:t>
            </a:r>
            <a:r>
              <a:rPr lang="en-US" altLang="zh-TW" b="0" i="0" dirty="0">
                <a:effectLst/>
                <a:latin typeface="Arial" panose="020B0604020202020204" pitchFamily="34" charset="0"/>
              </a:rPr>
              <a:t> </a:t>
            </a:r>
            <a:r>
              <a:rPr lang="zh-TW" altLang="en-US" b="0" i="0" dirty="0">
                <a:effectLst/>
                <a:latin typeface="Arial" panose="020B0604020202020204" pitchFamily="34" charset="0"/>
              </a:rPr>
              <a:t>也是</a:t>
            </a:r>
            <a:r>
              <a:rPr lang="en-US" altLang="zh-TW" b="0" i="0" dirty="0">
                <a:effectLst/>
                <a:latin typeface="Arial" panose="020B0604020202020204" pitchFamily="34" charset="0"/>
              </a:rPr>
              <a:t>plain-backbone detection method.</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328569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長尾分布 資料極度不平衡 </a:t>
            </a:r>
            <a:r>
              <a:rPr lang="en-US" altLang="zh-TW" b="0" i="0" dirty="0">
                <a:effectLst/>
                <a:latin typeface="Arial" panose="020B0604020202020204" pitchFamily="34" charset="0"/>
              </a:rPr>
              <a:t>&lt;10</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err="1"/>
              <a:t>ViTDet</a:t>
            </a:r>
            <a:r>
              <a:rPr lang="zh-TW" altLang="en-US" dirty="0"/>
              <a:t>呈現了具有競爭力的性能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 2021 competition winner‘s</a:t>
            </a:r>
            <a:r>
              <a:rPr lang="zh-TW" altLang="en-US" dirty="0"/>
              <a:t> 結合</a:t>
            </a:r>
            <a:r>
              <a:rPr lang="en-US" altLang="zh-TW" dirty="0"/>
              <a:t>HTC </a:t>
            </a:r>
            <a:r>
              <a:rPr lang="zh-TW" altLang="en-US" dirty="0"/>
              <a:t>和 </a:t>
            </a:r>
            <a:r>
              <a:rPr lang="en-US" altLang="zh-TW" dirty="0"/>
              <a:t>CBNetV2</a:t>
            </a:r>
            <a:r>
              <a:rPr lang="zh-TW" altLang="en-US" dirty="0"/>
              <a:t>，結合了兩個 </a:t>
            </a:r>
            <a:r>
              <a:rPr lang="en-US" altLang="zh-TW" dirty="0" err="1"/>
              <a:t>Swin</a:t>
            </a:r>
            <a:r>
              <a:rPr lang="en-US" altLang="zh-TW" dirty="0"/>
              <a:t>-L </a:t>
            </a:r>
            <a:r>
              <a:rPr lang="zh-TW" altLang="en-US" dirty="0"/>
              <a:t>主幹</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1067694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27</a:t>
            </a:fld>
            <a:endParaRPr/>
          </a:p>
        </p:txBody>
      </p:sp>
    </p:spTree>
    <p:extLst>
      <p:ext uri="{BB962C8B-B14F-4D97-AF65-F5344CB8AC3E}">
        <p14:creationId xmlns:p14="http://schemas.microsoft.com/office/powerpoint/2010/main" val="261516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plain-backbone </a:t>
            </a:r>
            <a:r>
              <a:rPr lang="zh-TW" altLang="en-US" dirty="0"/>
              <a:t>檢測是一個很有前途的研究方向。</a:t>
            </a:r>
            <a:br>
              <a:rPr lang="en-US" altLang="zh-TW" dirty="0"/>
            </a:br>
            <a:r>
              <a:rPr lang="zh-TW" altLang="en-US" dirty="0"/>
              <a:t>這種方法在很大程度上保持了通用主幹網和下游任務特定設計的獨立性。</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我們希望將預訓練與微調分離是一種普遍有益於社區的方法。</a:t>
            </a:r>
            <a:br>
              <a:rPr lang="en-US" altLang="zh-TW" dirty="0"/>
            </a:br>
            <a:r>
              <a:rPr lang="zh-TW" altLang="en-US" dirty="0"/>
              <a:t>例如，在自然語言處理中，通用預訓練極大地推動了該領域的發展，並一直支持各種下游任務。</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在這項研究中，我們的普通骨幹檢測器受益於 </a:t>
            </a:r>
            <a:r>
              <a:rPr lang="en-US" altLang="zh-TW" dirty="0"/>
              <a:t>MAE </a:t>
            </a:r>
            <a:r>
              <a:rPr lang="zh-TW" altLang="en-US" dirty="0"/>
              <a:t>提供的現成的預訓練模型。</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lang="zh-TW" alt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我們希望這種方法也有助於拉近計算機視覺和 </a:t>
            </a:r>
            <a:r>
              <a:rPr lang="en-US" altLang="zh-TW" dirty="0"/>
              <a:t>NLP </a:t>
            </a:r>
            <a:r>
              <a:rPr lang="zh-TW" altLang="en-US" dirty="0"/>
              <a:t>領域的距離。</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28</a:t>
            </a:fld>
            <a:endParaRPr/>
          </a:p>
        </p:txBody>
      </p:sp>
    </p:spTree>
    <p:extLst>
      <p:ext uri="{BB962C8B-B14F-4D97-AF65-F5344CB8AC3E}">
        <p14:creationId xmlns:p14="http://schemas.microsoft.com/office/powerpoint/2010/main" val="179165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144437607e_2_3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1144437607e_2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3850393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1" i="0" dirty="0">
                <a:solidFill>
                  <a:srgbClr val="4F4F4F"/>
                </a:solidFill>
                <a:effectLst/>
                <a:latin typeface="PingFang SC"/>
              </a:rPr>
              <a:t>ROI Pooling </a:t>
            </a:r>
            <a:r>
              <a:rPr lang="zh-TW" altLang="en-US" b="1" i="0" dirty="0">
                <a:solidFill>
                  <a:srgbClr val="4F4F4F"/>
                </a:solidFill>
                <a:effectLst/>
                <a:latin typeface="PingFang SC"/>
              </a:rPr>
              <a:t>統一</a:t>
            </a:r>
            <a:r>
              <a:rPr lang="en-US" altLang="zh-TW" b="0" i="0" dirty="0">
                <a:effectLst/>
                <a:latin typeface="Arial" panose="020B0604020202020204" pitchFamily="34" charset="0"/>
              </a:rPr>
              <a:t>anchor box </a:t>
            </a:r>
            <a:r>
              <a:rPr lang="zh-TW" altLang="en-US" b="0" i="0" dirty="0">
                <a:effectLst/>
                <a:latin typeface="Arial" panose="020B0604020202020204" pitchFamily="34" charset="0"/>
              </a:rPr>
              <a:t>的尺度</a:t>
            </a: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44029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5</a:t>
            </a:fld>
            <a:endParaRPr/>
          </a:p>
        </p:txBody>
      </p:sp>
    </p:spTree>
    <p:extLst>
      <p:ext uri="{BB962C8B-B14F-4D97-AF65-F5344CB8AC3E}">
        <p14:creationId xmlns:p14="http://schemas.microsoft.com/office/powerpoint/2010/main" val="185951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non-hierarchical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effectLst/>
                <a:latin typeface="Arial" panose="020B0604020202020204" pitchFamily="34" charset="0"/>
              </a:rPr>
              <a:t>如何將</a:t>
            </a:r>
            <a:r>
              <a:rPr lang="en-US" altLang="zh-TW" b="0" i="0" dirty="0">
                <a:effectLst/>
                <a:latin typeface="Arial" panose="020B0604020202020204" pitchFamily="34" charset="0"/>
              </a:rPr>
              <a:t>Vit</a:t>
            </a:r>
            <a:r>
              <a:rPr lang="zh-TW" altLang="en-US" b="0" i="0" dirty="0">
                <a:effectLst/>
                <a:latin typeface="Arial" panose="020B0604020202020204" pitchFamily="34" charset="0"/>
              </a:rPr>
              <a:t>結合</a:t>
            </a:r>
            <a:r>
              <a:rPr lang="en-US" altLang="zh-TW" b="0" i="0" dirty="0">
                <a:effectLst/>
                <a:latin typeface="Arial" panose="020B0604020202020204" pitchFamily="34" charset="0"/>
              </a:rPr>
              <a:t>FPN</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6</a:t>
            </a:fld>
            <a:endParaRPr/>
          </a:p>
        </p:txBody>
      </p:sp>
    </p:spTree>
    <p:extLst>
      <p:ext uri="{BB962C8B-B14F-4D97-AF65-F5344CB8AC3E}">
        <p14:creationId xmlns:p14="http://schemas.microsoft.com/office/powerpoint/2010/main" val="294120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extLst>
      <p:ext uri="{BB962C8B-B14F-4D97-AF65-F5344CB8AC3E}">
        <p14:creationId xmlns:p14="http://schemas.microsoft.com/office/powerpoint/2010/main" val="312389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2. Like </a:t>
            </a:r>
            <a:r>
              <a:rPr lang="en-US" altLang="zh-TW" b="0" i="0" dirty="0" err="1">
                <a:effectLst/>
                <a:latin typeface="Arial" panose="020B0604020202020204" pitchFamily="34" charset="0"/>
              </a:rPr>
              <a:t>ConvNet</a:t>
            </a:r>
            <a:r>
              <a:rPr lang="en-US" altLang="zh-TW" b="0" i="0" dirty="0">
                <a:effectLst/>
                <a:latin typeface="Arial" panose="020B0604020202020204" pitchFamily="34" charset="0"/>
              </a:rPr>
              <a:t>-based research</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extLst>
      <p:ext uri="{BB962C8B-B14F-4D97-AF65-F5344CB8AC3E}">
        <p14:creationId xmlns:p14="http://schemas.microsoft.com/office/powerpoint/2010/main" val="12823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3543300" y="4904660"/>
            <a:ext cx="2057400" cy="273844"/>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1200" b="1">
                <a:solidFill>
                  <a:schemeClr val="lt1"/>
                </a:solidFill>
                <a:latin typeface="Arial"/>
                <a:ea typeface="Arial"/>
                <a:cs typeface="Arial"/>
                <a:sym typeface="Arial"/>
              </a:defRPr>
            </a:lvl1pPr>
            <a:lvl2pPr marL="0" lvl="1" indent="0" algn="ctr">
              <a:spcBef>
                <a:spcPts val="0"/>
              </a:spcBef>
              <a:buNone/>
              <a:defRPr sz="1200" b="1">
                <a:solidFill>
                  <a:schemeClr val="lt1"/>
                </a:solidFill>
                <a:latin typeface="Arial"/>
                <a:ea typeface="Arial"/>
                <a:cs typeface="Arial"/>
                <a:sym typeface="Arial"/>
              </a:defRPr>
            </a:lvl2pPr>
            <a:lvl3pPr marL="0" lvl="2" indent="0" algn="ctr">
              <a:spcBef>
                <a:spcPts val="0"/>
              </a:spcBef>
              <a:buNone/>
              <a:defRPr sz="1200" b="1">
                <a:solidFill>
                  <a:schemeClr val="lt1"/>
                </a:solidFill>
                <a:latin typeface="Arial"/>
                <a:ea typeface="Arial"/>
                <a:cs typeface="Arial"/>
                <a:sym typeface="Arial"/>
              </a:defRPr>
            </a:lvl3pPr>
            <a:lvl4pPr marL="0" lvl="3" indent="0" algn="ctr">
              <a:spcBef>
                <a:spcPts val="0"/>
              </a:spcBef>
              <a:buNone/>
              <a:defRPr sz="1200" b="1">
                <a:solidFill>
                  <a:schemeClr val="lt1"/>
                </a:solidFill>
                <a:latin typeface="Arial"/>
                <a:ea typeface="Arial"/>
                <a:cs typeface="Arial"/>
                <a:sym typeface="Arial"/>
              </a:defRPr>
            </a:lvl4pPr>
            <a:lvl5pPr marL="0" lvl="4" indent="0" algn="ctr">
              <a:spcBef>
                <a:spcPts val="0"/>
              </a:spcBef>
              <a:buNone/>
              <a:defRPr sz="1200" b="1">
                <a:solidFill>
                  <a:schemeClr val="lt1"/>
                </a:solidFill>
                <a:latin typeface="Arial"/>
                <a:ea typeface="Arial"/>
                <a:cs typeface="Arial"/>
                <a:sym typeface="Arial"/>
              </a:defRPr>
            </a:lvl5pPr>
            <a:lvl6pPr marL="0" lvl="5" indent="0" algn="ctr">
              <a:spcBef>
                <a:spcPts val="0"/>
              </a:spcBef>
              <a:buNone/>
              <a:defRPr sz="1200" b="1">
                <a:solidFill>
                  <a:schemeClr val="lt1"/>
                </a:solidFill>
                <a:latin typeface="Arial"/>
                <a:ea typeface="Arial"/>
                <a:cs typeface="Arial"/>
                <a:sym typeface="Arial"/>
              </a:defRPr>
            </a:lvl6pPr>
            <a:lvl7pPr marL="0" lvl="6" indent="0" algn="ctr">
              <a:spcBef>
                <a:spcPts val="0"/>
              </a:spcBef>
              <a:buNone/>
              <a:defRPr sz="1200" b="1">
                <a:solidFill>
                  <a:schemeClr val="lt1"/>
                </a:solidFill>
                <a:latin typeface="Arial"/>
                <a:ea typeface="Arial"/>
                <a:cs typeface="Arial"/>
                <a:sym typeface="Arial"/>
              </a:defRPr>
            </a:lvl7pPr>
            <a:lvl8pPr marL="0" lvl="7" indent="0" algn="ctr">
              <a:spcBef>
                <a:spcPts val="0"/>
              </a:spcBef>
              <a:buNone/>
              <a:defRPr sz="1200" b="1">
                <a:solidFill>
                  <a:schemeClr val="lt1"/>
                </a:solidFill>
                <a:latin typeface="Arial"/>
                <a:ea typeface="Arial"/>
                <a:cs typeface="Arial"/>
                <a:sym typeface="Arial"/>
              </a:defRPr>
            </a:lvl8pPr>
            <a:lvl9pPr marL="0" lvl="8" indent="0" algn="ctr">
              <a:spcBef>
                <a:spcPts val="0"/>
              </a:spcBef>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1681046"/>
            <a:ext cx="9144000" cy="1781407"/>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25"/>
          <p:cNvSpPr txBox="1"/>
          <p:nvPr/>
        </p:nvSpPr>
        <p:spPr>
          <a:xfrm>
            <a:off x="1494218" y="1731240"/>
            <a:ext cx="5763832" cy="15465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3200" b="1" dirty="0">
                <a:solidFill>
                  <a:schemeClr val="lt1"/>
                </a:solidFill>
                <a:latin typeface="Microsoft JhengHei"/>
                <a:ea typeface="Microsoft JhengHei"/>
                <a:cs typeface="Microsoft JhengHei"/>
                <a:sym typeface="Microsoft JhengHei"/>
              </a:rPr>
              <a:t>Exploring Plain Vision Transformer Backbones for Object Detection</a:t>
            </a:r>
            <a:endParaRPr lang="en-US" altLang="zh-TW" sz="2400" b="1" dirty="0">
              <a:solidFill>
                <a:schemeClr val="lt1"/>
              </a:solidFill>
              <a:latin typeface="Microsoft JhengHei"/>
              <a:ea typeface="Microsoft JhengHei"/>
              <a:cs typeface="Microsoft JhengHei"/>
              <a:sym typeface="Microsoft JhengHei"/>
            </a:endParaRPr>
          </a:p>
        </p:txBody>
      </p:sp>
      <p:cxnSp>
        <p:nvCxnSpPr>
          <p:cNvPr id="132" name="Google Shape;132;p25"/>
          <p:cNvCxnSpPr/>
          <p:nvPr/>
        </p:nvCxnSpPr>
        <p:spPr>
          <a:xfrm>
            <a:off x="0" y="2326072"/>
            <a:ext cx="1225868" cy="0"/>
          </a:xfrm>
          <a:prstGeom prst="straightConnector1">
            <a:avLst/>
          </a:prstGeom>
          <a:noFill/>
          <a:ln w="12700" cap="flat" cmpd="sng">
            <a:solidFill>
              <a:schemeClr val="lt1"/>
            </a:solidFill>
            <a:prstDash val="solid"/>
            <a:miter lim="800000"/>
            <a:headEnd type="none" w="sm" len="sm"/>
            <a:tailEnd type="none" w="sm" len="sm"/>
          </a:ln>
        </p:spPr>
      </p:cxnSp>
      <p:cxnSp>
        <p:nvCxnSpPr>
          <p:cNvPr id="133" name="Google Shape;133;p25"/>
          <p:cNvCxnSpPr/>
          <p:nvPr/>
        </p:nvCxnSpPr>
        <p:spPr>
          <a:xfrm>
            <a:off x="7918133" y="2326072"/>
            <a:ext cx="1225868" cy="0"/>
          </a:xfrm>
          <a:prstGeom prst="straightConnector1">
            <a:avLst/>
          </a:prstGeom>
          <a:noFill/>
          <a:ln w="12700" cap="flat" cmpd="sng">
            <a:solidFill>
              <a:schemeClr val="lt1"/>
            </a:solidFill>
            <a:prstDash val="solid"/>
            <a:miter lim="800000"/>
            <a:headEnd type="none" w="sm" len="sm"/>
            <a:tailEnd type="none" w="sm" len="sm"/>
          </a:ln>
        </p:spPr>
      </p:cxnSp>
      <p:sp>
        <p:nvSpPr>
          <p:cNvPr id="134" name="Google Shape;134;p25"/>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2" name="文字方塊 1">
            <a:extLst>
              <a:ext uri="{FF2B5EF4-FFF2-40B4-BE49-F238E27FC236}">
                <a16:creationId xmlns:a16="http://schemas.microsoft.com/office/drawing/2014/main" id="{19CC3BF4-A668-43E6-BE40-2C5FBAC0440D}"/>
              </a:ext>
            </a:extLst>
          </p:cNvPr>
          <p:cNvSpPr txBox="1"/>
          <p:nvPr/>
        </p:nvSpPr>
        <p:spPr>
          <a:xfrm>
            <a:off x="7891531" y="4606665"/>
            <a:ext cx="723275" cy="523220"/>
          </a:xfrm>
          <a:prstGeom prst="rect">
            <a:avLst/>
          </a:prstGeom>
          <a:noFill/>
        </p:spPr>
        <p:txBody>
          <a:bodyPr wrap="none" rtlCol="0">
            <a:spAutoFit/>
          </a:bodyPr>
          <a:lstStyle/>
          <a:p>
            <a:r>
              <a:rPr lang="zh-TW" altLang="en-US" dirty="0"/>
              <a:t>鄧仲恩</a:t>
            </a:r>
          </a:p>
          <a:p>
            <a:endParaRPr lang="zh-TW" altLang="en-US" dirty="0"/>
          </a:p>
        </p:txBody>
      </p:sp>
      <p:sp>
        <p:nvSpPr>
          <p:cNvPr id="9" name="文字方塊 8">
            <a:extLst>
              <a:ext uri="{FF2B5EF4-FFF2-40B4-BE49-F238E27FC236}">
                <a16:creationId xmlns:a16="http://schemas.microsoft.com/office/drawing/2014/main" id="{6B488387-EF76-400C-9D06-28349ECC7DC9}"/>
              </a:ext>
            </a:extLst>
          </p:cNvPr>
          <p:cNvSpPr txBox="1"/>
          <p:nvPr/>
        </p:nvSpPr>
        <p:spPr>
          <a:xfrm>
            <a:off x="6705108" y="3133446"/>
            <a:ext cx="1213025" cy="307777"/>
          </a:xfrm>
          <a:prstGeom prst="rect">
            <a:avLst/>
          </a:prstGeom>
          <a:noFill/>
        </p:spPr>
        <p:txBody>
          <a:bodyPr wrap="square">
            <a:spAutoFit/>
          </a:bodyPr>
          <a:lstStyle/>
          <a:p>
            <a:r>
              <a:rPr lang="en-US" altLang="zh-TW" b="0" i="0" dirty="0">
                <a:solidFill>
                  <a:schemeClr val="bg1"/>
                </a:solidFill>
                <a:effectLst/>
                <a:latin typeface="BlinkMacSystemFont"/>
              </a:rPr>
              <a:t>2022 Mar 30</a:t>
            </a:r>
            <a:endParaRPr lang="zh-TW"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detector backbones</a:t>
            </a:r>
          </a:p>
        </p:txBody>
      </p:sp>
      <p:sp>
        <p:nvSpPr>
          <p:cNvPr id="14" name="Google Shape;170;p28">
            <a:extLst>
              <a:ext uri="{FF2B5EF4-FFF2-40B4-BE49-F238E27FC236}">
                <a16:creationId xmlns:a16="http://schemas.microsoft.com/office/drawing/2014/main" id="{049A94CC-0886-4DEB-BF94-880751E441FE}"/>
              </a:ext>
            </a:extLst>
          </p:cNvPr>
          <p:cNvSpPr txBox="1"/>
          <p:nvPr/>
        </p:nvSpPr>
        <p:spPr>
          <a:xfrm>
            <a:off x="446000" y="917225"/>
            <a:ext cx="8420414" cy="3093124"/>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Pioneered by the work of R-CNN.</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SSD is the first works that leverage the hierarchical nature of the </a:t>
            </a:r>
            <a:r>
              <a:rPr lang="en-US" altLang="zh-TW" sz="1800" b="0" i="0" dirty="0" err="1">
                <a:effectLst/>
                <a:latin typeface="Arial" panose="020B0604020202020204" pitchFamily="34" charset="0"/>
              </a:rPr>
              <a:t>ConvNet</a:t>
            </a:r>
            <a:r>
              <a:rPr lang="en-US" altLang="zh-TW" sz="1800" b="0" i="0" dirty="0">
                <a:effectLst/>
                <a:latin typeface="Arial" panose="020B0604020202020204" pitchFamily="34" charset="0"/>
              </a:rPr>
              <a:t> backbones</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FPN pushes this direction further by using all stages of a hierarchical backbone, approached by lateral and top-down connections.</a:t>
            </a:r>
          </a:p>
          <a:p>
            <a:pPr marL="342900" lvl="0" indent="-342900" algn="l" rtl="0">
              <a:lnSpc>
                <a:spcPct val="150000"/>
              </a:lnSpc>
              <a:spcBef>
                <a:spcPts val="0"/>
              </a:spcBef>
              <a:spcAft>
                <a:spcPts val="0"/>
              </a:spcAft>
              <a:buFont typeface="+mj-lt"/>
              <a:buAutoNum type="arabicPeriod"/>
            </a:pPr>
            <a:r>
              <a:rPr lang="en-US" altLang="zh-TW" sz="1800" b="0" i="0" dirty="0" err="1">
                <a:effectLst/>
                <a:latin typeface="Arial" panose="020B0604020202020204" pitchFamily="34" charset="0"/>
              </a:rPr>
              <a:t>ViT</a:t>
            </a:r>
            <a:r>
              <a:rPr lang="en-US" altLang="zh-TW" sz="1800" b="0" i="0" dirty="0">
                <a:effectLst/>
                <a:latin typeface="Arial" panose="020B0604020202020204" pitchFamily="34" charset="0"/>
              </a:rPr>
              <a:t> is a powerful alternative to standard </a:t>
            </a:r>
            <a:r>
              <a:rPr lang="en-US" altLang="zh-TW" sz="1800" b="0" i="0" dirty="0" err="1">
                <a:effectLst/>
                <a:latin typeface="Arial" panose="020B0604020202020204" pitchFamily="34" charset="0"/>
              </a:rPr>
              <a:t>ConvNets</a:t>
            </a:r>
            <a:r>
              <a:rPr lang="en-US" altLang="zh-TW" sz="1800" b="0" i="0" dirty="0">
                <a:effectLst/>
                <a:latin typeface="Arial" panose="020B0604020202020204" pitchFamily="34" charset="0"/>
              </a:rPr>
              <a:t> for image classification.</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 , PVT , </a:t>
            </a:r>
            <a:r>
              <a:rPr lang="en-US" altLang="zh-TW" sz="1800" b="0" i="0" dirty="0" err="1">
                <a:effectLst/>
                <a:latin typeface="Arial" panose="020B0604020202020204" pitchFamily="34" charset="0"/>
              </a:rPr>
              <a:t>PiT</a:t>
            </a:r>
            <a:r>
              <a:rPr lang="en-US" altLang="zh-TW" sz="1800" b="0" i="0" dirty="0">
                <a:effectLst/>
                <a:latin typeface="Arial" panose="020B0604020202020204" pitchFamily="34" charset="0"/>
              </a:rPr>
              <a:t>)</a:t>
            </a:r>
          </a:p>
        </p:txBody>
      </p:sp>
    </p:spTree>
    <p:extLst>
      <p:ext uri="{BB962C8B-B14F-4D97-AF65-F5344CB8AC3E}">
        <p14:creationId xmlns:p14="http://schemas.microsoft.com/office/powerpoint/2010/main" val="401828506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11</a:t>
            </a:fld>
            <a:endParaRPr sz="1100" dirty="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Plain-backbone detectors</a:t>
            </a:r>
          </a:p>
        </p:txBody>
      </p:sp>
      <p:sp>
        <p:nvSpPr>
          <p:cNvPr id="8" name="Google Shape;170;p28">
            <a:extLst>
              <a:ext uri="{FF2B5EF4-FFF2-40B4-BE49-F238E27FC236}">
                <a16:creationId xmlns:a16="http://schemas.microsoft.com/office/drawing/2014/main" id="{4E0BE12B-14FD-4D57-8E8E-F6C8F361CC81}"/>
              </a:ext>
            </a:extLst>
          </p:cNvPr>
          <p:cNvSpPr txBox="1"/>
          <p:nvPr/>
        </p:nvSpPr>
        <p:spPr>
          <a:xfrm>
            <a:off x="446000" y="917225"/>
            <a:ext cx="8420414" cy="3046958"/>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err="1"/>
              <a:t>ViT</a:t>
            </a:r>
            <a:r>
              <a:rPr lang="en-US" altLang="zh-TW" sz="2000" dirty="0"/>
              <a:t> has inspired people to push the frontier of plain backbones for object detection.</a:t>
            </a:r>
          </a:p>
          <a:p>
            <a:pPr marL="342900" lvl="0" indent="-342900">
              <a:lnSpc>
                <a:spcPct val="150000"/>
              </a:lnSpc>
              <a:buFont typeface="+mj-lt"/>
              <a:buAutoNum type="arabicPeriod"/>
            </a:pPr>
            <a:r>
              <a:rPr lang="en-US" altLang="zh-TW" sz="2000" dirty="0" err="1"/>
              <a:t>UViT</a:t>
            </a:r>
            <a:r>
              <a:rPr lang="en-US" altLang="zh-TW" sz="2000" dirty="0"/>
              <a:t> is presented as a single-scale Transformer for object detection.</a:t>
            </a:r>
          </a:p>
          <a:p>
            <a:pPr lvl="2">
              <a:lnSpc>
                <a:spcPct val="150000"/>
              </a:lnSpc>
            </a:pPr>
            <a:r>
              <a:rPr lang="en-US" altLang="zh-TW" sz="2000" dirty="0">
                <a:latin typeface="Arial" panose="020B0604020202020204" pitchFamily="34" charset="0"/>
              </a:rPr>
              <a:t>      1. depth, width, input resolution.</a:t>
            </a:r>
          </a:p>
          <a:p>
            <a:pPr lvl="2">
              <a:lnSpc>
                <a:spcPct val="150000"/>
              </a:lnSpc>
            </a:pPr>
            <a:r>
              <a:rPr lang="en-US" altLang="zh-TW" sz="2000" dirty="0">
                <a:latin typeface="Arial" panose="020B0604020202020204" pitchFamily="34" charset="0"/>
              </a:rPr>
              <a:t>      2. </a:t>
            </a:r>
            <a:r>
              <a:rPr lang="en-US" altLang="zh-TW" sz="2000" dirty="0"/>
              <a:t>window attention strategy </a:t>
            </a:r>
          </a:p>
          <a:p>
            <a:pPr lvl="2">
              <a:lnSpc>
                <a:spcPct val="150000"/>
              </a:lnSpc>
            </a:pPr>
            <a:endParaRPr lang="en-US" altLang="zh-TW" sz="2400" b="0" i="0" dirty="0">
              <a:effectLst/>
              <a:latin typeface="Arial" panose="020B0604020202020204" pitchFamily="34" charset="0"/>
            </a:endParaRPr>
          </a:p>
        </p:txBody>
      </p:sp>
    </p:spTree>
    <p:extLst>
      <p:ext uri="{BB962C8B-B14F-4D97-AF65-F5344CB8AC3E}">
        <p14:creationId xmlns:p14="http://schemas.microsoft.com/office/powerpoint/2010/main" val="216811371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detection methodologies</a:t>
            </a:r>
          </a:p>
        </p:txBody>
      </p:sp>
      <p:sp>
        <p:nvSpPr>
          <p:cNvPr id="10" name="Google Shape;170;p28">
            <a:extLst>
              <a:ext uri="{FF2B5EF4-FFF2-40B4-BE49-F238E27FC236}">
                <a16:creationId xmlns:a16="http://schemas.microsoft.com/office/drawing/2014/main" id="{BA6964AE-081A-473E-93EA-B3609A505C4F}"/>
              </a:ext>
            </a:extLst>
          </p:cNvPr>
          <p:cNvSpPr txBox="1"/>
          <p:nvPr/>
        </p:nvSpPr>
        <p:spPr>
          <a:xfrm>
            <a:off x="446000" y="917225"/>
            <a:ext cx="8420414" cy="2031295"/>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1600" dirty="0"/>
              <a:t>two-stage (R-CNN, Fast R-CNN, Faster R-CNN, SPP-Net) vs. one-stage (YOLO, SSD, </a:t>
            </a:r>
            <a:r>
              <a:rPr lang="en-US" altLang="zh-TW" sz="1600" dirty="0" err="1"/>
              <a:t>RetinaNet</a:t>
            </a:r>
            <a:r>
              <a:rPr lang="en-US" altLang="zh-TW" sz="1600" dirty="0"/>
              <a:t>)</a:t>
            </a:r>
          </a:p>
          <a:p>
            <a:pPr marL="342900" lvl="0" indent="-342900">
              <a:lnSpc>
                <a:spcPct val="150000"/>
              </a:lnSpc>
              <a:buFont typeface="+mj-lt"/>
              <a:buAutoNum type="arabicPeriod"/>
            </a:pPr>
            <a:r>
              <a:rPr lang="en-US" altLang="zh-TW" sz="1600" dirty="0"/>
              <a:t>anchor-based (Faster R-CNN)</a:t>
            </a:r>
            <a:r>
              <a:rPr lang="zh-TW" altLang="en-US" sz="1600" dirty="0"/>
              <a:t> </a:t>
            </a:r>
            <a:r>
              <a:rPr lang="en-US" altLang="zh-TW" sz="1600" dirty="0"/>
              <a:t>vs. anchor-free (FCOS, </a:t>
            </a:r>
            <a:r>
              <a:rPr lang="en-US" altLang="zh-TW" sz="1600" dirty="0" err="1"/>
              <a:t>CenterNet</a:t>
            </a:r>
            <a:r>
              <a:rPr lang="en-US" altLang="zh-TW" sz="1600" dirty="0"/>
              <a:t>, </a:t>
            </a:r>
            <a:r>
              <a:rPr lang="en-US" altLang="zh-TW" sz="1600" dirty="0" err="1"/>
              <a:t>CornerNet</a:t>
            </a:r>
            <a:r>
              <a:rPr lang="en-US" altLang="zh-TW" sz="1600" dirty="0"/>
              <a:t>)</a:t>
            </a:r>
          </a:p>
          <a:p>
            <a:pPr marL="342900" lvl="0" indent="-342900">
              <a:lnSpc>
                <a:spcPct val="150000"/>
              </a:lnSpc>
              <a:buFont typeface="+mj-lt"/>
              <a:buAutoNum type="arabicPeriod"/>
            </a:pPr>
            <a:r>
              <a:rPr lang="en-US" altLang="zh-TW" sz="1600" dirty="0"/>
              <a:t>region-based (R-CNN, Fast R-CNN, Faster R-CNN, SPP-Net) vs. query-based (DETR)</a:t>
            </a:r>
          </a:p>
          <a:p>
            <a:pPr marL="342900" lvl="0" indent="-342900">
              <a:lnSpc>
                <a:spcPct val="150000"/>
              </a:lnSpc>
              <a:buFont typeface="+mj-lt"/>
              <a:buAutoNum type="arabicPeriod"/>
            </a:pPr>
            <a:r>
              <a:rPr lang="en-US" altLang="zh-TW" sz="1600" b="1" dirty="0">
                <a:solidFill>
                  <a:srgbClr val="FF0000"/>
                </a:solidFill>
              </a:rPr>
              <a:t>Plain</a:t>
            </a:r>
            <a:r>
              <a:rPr lang="zh-TW" altLang="en-US" sz="1600" b="1" dirty="0">
                <a:solidFill>
                  <a:srgbClr val="FF0000"/>
                </a:solidFill>
              </a:rPr>
              <a:t> </a:t>
            </a:r>
            <a:r>
              <a:rPr lang="en-US" altLang="zh-TW" sz="1600" b="1" dirty="0">
                <a:solidFill>
                  <a:srgbClr val="FF0000"/>
                </a:solidFill>
              </a:rPr>
              <a:t>vs. Hierarchical</a:t>
            </a:r>
            <a:endParaRPr lang="en-US" altLang="zh-TW" sz="2000" b="1"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99736612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Method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55059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Simple  feature  pyramid </a:t>
            </a:r>
          </a:p>
        </p:txBody>
      </p:sp>
      <p:grpSp>
        <p:nvGrpSpPr>
          <p:cNvPr id="22" name="群組 21">
            <a:extLst>
              <a:ext uri="{FF2B5EF4-FFF2-40B4-BE49-F238E27FC236}">
                <a16:creationId xmlns:a16="http://schemas.microsoft.com/office/drawing/2014/main" id="{58E36DB4-2DE8-4894-9EF9-5B76FCDE99EA}"/>
              </a:ext>
            </a:extLst>
          </p:cNvPr>
          <p:cNvGrpSpPr/>
          <p:nvPr/>
        </p:nvGrpSpPr>
        <p:grpSpPr>
          <a:xfrm>
            <a:off x="352830" y="1005038"/>
            <a:ext cx="5833580" cy="3063471"/>
            <a:chOff x="0" y="1107071"/>
            <a:chExt cx="6558645" cy="3363471"/>
          </a:xfrm>
        </p:grpSpPr>
        <p:pic>
          <p:nvPicPr>
            <p:cNvPr id="5" name="圖片 4">
              <a:extLst>
                <a:ext uri="{FF2B5EF4-FFF2-40B4-BE49-F238E27FC236}">
                  <a16:creationId xmlns:a16="http://schemas.microsoft.com/office/drawing/2014/main" id="{2D0DE587-E355-4187-9287-E538B9347A71}"/>
                </a:ext>
              </a:extLst>
            </p:cNvPr>
            <p:cNvPicPr>
              <a:picLocks noChangeAspect="1"/>
            </p:cNvPicPr>
            <p:nvPr/>
          </p:nvPicPr>
          <p:blipFill>
            <a:blip r:embed="rId3"/>
            <a:stretch>
              <a:fillRect/>
            </a:stretch>
          </p:blipFill>
          <p:spPr>
            <a:xfrm>
              <a:off x="0" y="1784882"/>
              <a:ext cx="5468437" cy="2685660"/>
            </a:xfrm>
            <a:prstGeom prst="rect">
              <a:avLst/>
            </a:prstGeom>
          </p:spPr>
        </p:pic>
        <p:cxnSp>
          <p:nvCxnSpPr>
            <p:cNvPr id="11" name="直線接點 10">
              <a:extLst>
                <a:ext uri="{FF2B5EF4-FFF2-40B4-BE49-F238E27FC236}">
                  <a16:creationId xmlns:a16="http://schemas.microsoft.com/office/drawing/2014/main" id="{39EE8C1A-F20F-4796-8597-6CBEAF29B667}"/>
                </a:ext>
              </a:extLst>
            </p:cNvPr>
            <p:cNvCxnSpPr/>
            <p:nvPr/>
          </p:nvCxnSpPr>
          <p:spPr>
            <a:xfrm flipV="1">
              <a:off x="2465614" y="1338943"/>
              <a:ext cx="0" cy="22941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65180E50-9600-4820-B5CC-5E4A0038E6AF}"/>
                </a:ext>
              </a:extLst>
            </p:cNvPr>
            <p:cNvCxnSpPr>
              <a:cxnSpLocks/>
            </p:cNvCxnSpPr>
            <p:nvPr/>
          </p:nvCxnSpPr>
          <p:spPr>
            <a:xfrm>
              <a:off x="2465614" y="1338943"/>
              <a:ext cx="71029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379EBBD0-7168-4EDF-89B0-F9666FBFEB9A}"/>
                </a:ext>
              </a:extLst>
            </p:cNvPr>
            <p:cNvCxnSpPr>
              <a:cxnSpLocks/>
            </p:cNvCxnSpPr>
            <p:nvPr/>
          </p:nvCxnSpPr>
          <p:spPr>
            <a:xfrm flipV="1">
              <a:off x="2585356" y="1338943"/>
              <a:ext cx="0" cy="17887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19B722BB-8D40-45D4-A955-577148E1E544}"/>
                </a:ext>
              </a:extLst>
            </p:cNvPr>
            <p:cNvCxnSpPr>
              <a:cxnSpLocks/>
            </p:cNvCxnSpPr>
            <p:nvPr/>
          </p:nvCxnSpPr>
          <p:spPr>
            <a:xfrm flipV="1">
              <a:off x="2734218" y="1338942"/>
              <a:ext cx="0" cy="12328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407DD584-FC54-4A15-8AFF-AA1C35210D11}"/>
                </a:ext>
              </a:extLst>
            </p:cNvPr>
            <p:cNvCxnSpPr>
              <a:cxnSpLocks/>
            </p:cNvCxnSpPr>
            <p:nvPr/>
          </p:nvCxnSpPr>
          <p:spPr>
            <a:xfrm flipV="1">
              <a:off x="2862125" y="1338942"/>
              <a:ext cx="0" cy="7021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Google Shape;170;p28">
              <a:extLst>
                <a:ext uri="{FF2B5EF4-FFF2-40B4-BE49-F238E27FC236}">
                  <a16:creationId xmlns:a16="http://schemas.microsoft.com/office/drawing/2014/main" id="{0DE4E50C-D82B-450F-88D2-C304EC0D3A8D}"/>
                </a:ext>
              </a:extLst>
            </p:cNvPr>
            <p:cNvSpPr txBox="1"/>
            <p:nvPr/>
          </p:nvSpPr>
          <p:spPr>
            <a:xfrm>
              <a:off x="3219454" y="1107071"/>
              <a:ext cx="3339191" cy="557529"/>
            </a:xfrm>
            <a:prstGeom prst="rect">
              <a:avLst/>
            </a:prstGeom>
            <a:noFill/>
            <a:ln>
              <a:noFill/>
            </a:ln>
          </p:spPr>
          <p:txBody>
            <a:bodyPr spcFirstLastPara="1" wrap="square" lIns="91425" tIns="91425" rIns="91425" bIns="91425" anchor="t" anchorCtr="0">
              <a:spAutoFit/>
            </a:bodyPr>
            <a:lstStyle/>
            <a:p>
              <a:pPr lvl="0" algn="l" rtl="0">
                <a:lnSpc>
                  <a:spcPct val="150000"/>
                </a:lnSpc>
                <a:spcBef>
                  <a:spcPts val="0"/>
                </a:spcBef>
                <a:spcAft>
                  <a:spcPts val="0"/>
                </a:spcAft>
              </a:pPr>
              <a:r>
                <a:rPr lang="en-US" altLang="zh-TW" b="0" i="0" dirty="0">
                  <a:effectLst/>
                  <a:latin typeface="Arial" panose="020B0604020202020204" pitchFamily="34" charset="0"/>
                </a:rPr>
                <a:t>Convolution</a:t>
              </a:r>
            </a:p>
          </p:txBody>
        </p:sp>
      </p:grpSp>
      <p:pic>
        <p:nvPicPr>
          <p:cNvPr id="33" name="圖片 32">
            <a:extLst>
              <a:ext uri="{FF2B5EF4-FFF2-40B4-BE49-F238E27FC236}">
                <a16:creationId xmlns:a16="http://schemas.microsoft.com/office/drawing/2014/main" id="{E0C12833-C27C-44CD-9C91-5574781BD57B}"/>
              </a:ext>
            </a:extLst>
          </p:cNvPr>
          <p:cNvPicPr>
            <a:picLocks noChangeAspect="1"/>
          </p:cNvPicPr>
          <p:nvPr/>
        </p:nvPicPr>
        <p:blipFill>
          <a:blip r:embed="rId4"/>
          <a:stretch>
            <a:fillRect/>
          </a:stretch>
        </p:blipFill>
        <p:spPr>
          <a:xfrm>
            <a:off x="5691777" y="2189903"/>
            <a:ext cx="3462284" cy="1564439"/>
          </a:xfrm>
          <a:prstGeom prst="rect">
            <a:avLst/>
          </a:prstGeom>
        </p:spPr>
      </p:pic>
    </p:spTree>
    <p:extLst>
      <p:ext uri="{BB962C8B-B14F-4D97-AF65-F5344CB8AC3E}">
        <p14:creationId xmlns:p14="http://schemas.microsoft.com/office/powerpoint/2010/main" val="4314104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575084" y="817154"/>
            <a:ext cx="4119380" cy="1292631"/>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Global propagation</a:t>
            </a:r>
          </a:p>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Convolutional propagation</a:t>
            </a:r>
          </a:p>
        </p:txBody>
      </p:sp>
      <p:pic>
        <p:nvPicPr>
          <p:cNvPr id="2050" name="Picture 2" descr="ResNet網絡詳細解析（超詳細哦） - 每日頭條">
            <a:extLst>
              <a:ext uri="{FF2B5EF4-FFF2-40B4-BE49-F238E27FC236}">
                <a16:creationId xmlns:a16="http://schemas.microsoft.com/office/drawing/2014/main" id="{7C5DF109-AD25-4C24-BCF2-C11337FF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157" y="886816"/>
            <a:ext cx="2305949" cy="1216407"/>
          </a:xfrm>
          <a:prstGeom prst="rect">
            <a:avLst/>
          </a:prstGeom>
          <a:noFill/>
          <a:extLst>
            <a:ext uri="{909E8E84-426E-40DD-AFC4-6F175D3DCCD1}">
              <a14:hiddenFill xmlns:a14="http://schemas.microsoft.com/office/drawing/2010/main">
                <a:solidFill>
                  <a:srgbClr val="FFFFFF"/>
                </a:solidFill>
              </a14:hiddenFill>
            </a:ext>
          </a:extLst>
        </p:spPr>
      </p:pic>
      <p:pic>
        <p:nvPicPr>
          <p:cNvPr id="26" name="圖片 25">
            <a:extLst>
              <a:ext uri="{FF2B5EF4-FFF2-40B4-BE49-F238E27FC236}">
                <a16:creationId xmlns:a16="http://schemas.microsoft.com/office/drawing/2014/main" id="{7CC33B74-1040-48BA-A24F-80D56B17C81F}"/>
              </a:ext>
            </a:extLst>
          </p:cNvPr>
          <p:cNvPicPr>
            <a:picLocks noChangeAspect="1"/>
          </p:cNvPicPr>
          <p:nvPr/>
        </p:nvPicPr>
        <p:blipFill>
          <a:blip r:embed="rId4"/>
          <a:stretch>
            <a:fillRect/>
          </a:stretch>
        </p:blipFill>
        <p:spPr>
          <a:xfrm>
            <a:off x="699170" y="3034900"/>
            <a:ext cx="2152650" cy="1952625"/>
          </a:xfrm>
          <a:prstGeom prst="rect">
            <a:avLst/>
          </a:prstGeom>
        </p:spPr>
      </p:pic>
      <p:pic>
        <p:nvPicPr>
          <p:cNvPr id="34" name="圖片 33">
            <a:extLst>
              <a:ext uri="{FF2B5EF4-FFF2-40B4-BE49-F238E27FC236}">
                <a16:creationId xmlns:a16="http://schemas.microsoft.com/office/drawing/2014/main" id="{2D27389D-E3CB-460F-A967-C93A95D6EFF0}"/>
              </a:ext>
            </a:extLst>
          </p:cNvPr>
          <p:cNvPicPr>
            <a:picLocks noChangeAspect="1"/>
          </p:cNvPicPr>
          <p:nvPr/>
        </p:nvPicPr>
        <p:blipFill>
          <a:blip r:embed="rId5"/>
          <a:stretch>
            <a:fillRect/>
          </a:stretch>
        </p:blipFill>
        <p:spPr>
          <a:xfrm>
            <a:off x="699170" y="2399275"/>
            <a:ext cx="2152650" cy="635625"/>
          </a:xfrm>
          <a:prstGeom prst="rect">
            <a:avLst/>
          </a:prstGeom>
        </p:spPr>
      </p:pic>
      <p:cxnSp>
        <p:nvCxnSpPr>
          <p:cNvPr id="36" name="直線單箭頭接點 35">
            <a:extLst>
              <a:ext uri="{FF2B5EF4-FFF2-40B4-BE49-F238E27FC236}">
                <a16:creationId xmlns:a16="http://schemas.microsoft.com/office/drawing/2014/main" id="{208377FF-754A-4D92-9E25-4E125EEF7E37}"/>
              </a:ext>
            </a:extLst>
          </p:cNvPr>
          <p:cNvCxnSpPr>
            <a:stCxn id="34" idx="3"/>
          </p:cNvCxnSpPr>
          <p:nvPr/>
        </p:nvCxnSpPr>
        <p:spPr>
          <a:xfrm flipV="1">
            <a:off x="2851820" y="2717087"/>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6CD1C8A7-126D-4DBE-A1DC-71FE742FF754}"/>
              </a:ext>
            </a:extLst>
          </p:cNvPr>
          <p:cNvCxnSpPr/>
          <p:nvPr/>
        </p:nvCxnSpPr>
        <p:spPr>
          <a:xfrm>
            <a:off x="2851820" y="3352712"/>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F8F6E73D-9F1C-4B9E-9FD9-5FC4B6AAF5D4}"/>
              </a:ext>
            </a:extLst>
          </p:cNvPr>
          <p:cNvCxnSpPr>
            <a:stCxn id="26" idx="3"/>
          </p:cNvCxnSpPr>
          <p:nvPr/>
        </p:nvCxnSpPr>
        <p:spPr>
          <a:xfrm flipV="1">
            <a:off x="2851820" y="4011212"/>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C43E188-C9F1-45B0-BA6A-0C920F41C97F}"/>
              </a:ext>
            </a:extLst>
          </p:cNvPr>
          <p:cNvCxnSpPr/>
          <p:nvPr/>
        </p:nvCxnSpPr>
        <p:spPr>
          <a:xfrm>
            <a:off x="2851820" y="4672726"/>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圓角 43">
            <a:extLst>
              <a:ext uri="{FF2B5EF4-FFF2-40B4-BE49-F238E27FC236}">
                <a16:creationId xmlns:a16="http://schemas.microsoft.com/office/drawing/2014/main" id="{21245ACD-C706-48D5-A51B-9D487929E737}"/>
              </a:ext>
            </a:extLst>
          </p:cNvPr>
          <p:cNvSpPr/>
          <p:nvPr/>
        </p:nvSpPr>
        <p:spPr>
          <a:xfrm>
            <a:off x="3853542" y="2456939"/>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1" name="矩形: 圓角 50">
            <a:extLst>
              <a:ext uri="{FF2B5EF4-FFF2-40B4-BE49-F238E27FC236}">
                <a16:creationId xmlns:a16="http://schemas.microsoft.com/office/drawing/2014/main" id="{D8B44131-036C-4126-94C7-2D28D1E60727}"/>
              </a:ext>
            </a:extLst>
          </p:cNvPr>
          <p:cNvSpPr/>
          <p:nvPr/>
        </p:nvSpPr>
        <p:spPr>
          <a:xfrm>
            <a:off x="3853542" y="3092426"/>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2" name="矩形: 圓角 51">
            <a:extLst>
              <a:ext uri="{FF2B5EF4-FFF2-40B4-BE49-F238E27FC236}">
                <a16:creationId xmlns:a16="http://schemas.microsoft.com/office/drawing/2014/main" id="{A8C39CF6-2665-41AD-BD6C-3E40F765C64F}"/>
              </a:ext>
            </a:extLst>
          </p:cNvPr>
          <p:cNvSpPr/>
          <p:nvPr/>
        </p:nvSpPr>
        <p:spPr>
          <a:xfrm>
            <a:off x="3853542" y="3723531"/>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3" name="矩形: 圓角 52">
            <a:extLst>
              <a:ext uri="{FF2B5EF4-FFF2-40B4-BE49-F238E27FC236}">
                <a16:creationId xmlns:a16="http://schemas.microsoft.com/office/drawing/2014/main" id="{82B7D53B-E2AD-42E7-99DE-97380E331CA4}"/>
              </a:ext>
            </a:extLst>
          </p:cNvPr>
          <p:cNvSpPr/>
          <p:nvPr/>
        </p:nvSpPr>
        <p:spPr>
          <a:xfrm>
            <a:off x="3847412" y="4376898"/>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cxnSp>
        <p:nvCxnSpPr>
          <p:cNvPr id="54" name="直線單箭頭接點 53">
            <a:extLst>
              <a:ext uri="{FF2B5EF4-FFF2-40B4-BE49-F238E27FC236}">
                <a16:creationId xmlns:a16="http://schemas.microsoft.com/office/drawing/2014/main" id="{9297F71C-16C3-4F17-8404-7742504FF5A7}"/>
              </a:ext>
            </a:extLst>
          </p:cNvPr>
          <p:cNvCxnSpPr/>
          <p:nvPr/>
        </p:nvCxnSpPr>
        <p:spPr>
          <a:xfrm flipV="1">
            <a:off x="5261866" y="2721598"/>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7EEBE0CE-D280-403A-AC61-4329C6E35882}"/>
              </a:ext>
            </a:extLst>
          </p:cNvPr>
          <p:cNvCxnSpPr/>
          <p:nvPr/>
        </p:nvCxnSpPr>
        <p:spPr>
          <a:xfrm>
            <a:off x="5261866" y="3357223"/>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D71386D-8287-478F-BB0B-D7A1201B2924}"/>
              </a:ext>
            </a:extLst>
          </p:cNvPr>
          <p:cNvCxnSpPr/>
          <p:nvPr/>
        </p:nvCxnSpPr>
        <p:spPr>
          <a:xfrm flipV="1">
            <a:off x="5261866" y="4015723"/>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1F0A1047-7DFD-4FD8-8A8F-7379D8427A22}"/>
              </a:ext>
            </a:extLst>
          </p:cNvPr>
          <p:cNvCxnSpPr/>
          <p:nvPr/>
        </p:nvCxnSpPr>
        <p:spPr>
          <a:xfrm>
            <a:off x="5261866" y="4677237"/>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FF3E5A50-B147-48B5-9115-07EF6FA0E729}"/>
              </a:ext>
            </a:extLst>
          </p:cNvPr>
          <p:cNvSpPr/>
          <p:nvPr/>
        </p:nvSpPr>
        <p:spPr>
          <a:xfrm>
            <a:off x="6263588" y="2461450"/>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2" name="矩形: 圓角 61">
            <a:extLst>
              <a:ext uri="{FF2B5EF4-FFF2-40B4-BE49-F238E27FC236}">
                <a16:creationId xmlns:a16="http://schemas.microsoft.com/office/drawing/2014/main" id="{ED171E19-F21A-4D71-87EF-1FC526652166}"/>
              </a:ext>
            </a:extLst>
          </p:cNvPr>
          <p:cNvSpPr/>
          <p:nvPr/>
        </p:nvSpPr>
        <p:spPr>
          <a:xfrm>
            <a:off x="6263588" y="3092426"/>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3" name="矩形: 圓角 62">
            <a:extLst>
              <a:ext uri="{FF2B5EF4-FFF2-40B4-BE49-F238E27FC236}">
                <a16:creationId xmlns:a16="http://schemas.microsoft.com/office/drawing/2014/main" id="{1D407F6F-CA4A-4AAA-8F96-69E049DEEFED}"/>
              </a:ext>
            </a:extLst>
          </p:cNvPr>
          <p:cNvSpPr/>
          <p:nvPr/>
        </p:nvSpPr>
        <p:spPr>
          <a:xfrm>
            <a:off x="6263588" y="3751064"/>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4" name="矩形: 圓角 63">
            <a:extLst>
              <a:ext uri="{FF2B5EF4-FFF2-40B4-BE49-F238E27FC236}">
                <a16:creationId xmlns:a16="http://schemas.microsoft.com/office/drawing/2014/main" id="{BB3A0EBF-5BC1-46F1-B9E7-C1E6AEA39D16}"/>
              </a:ext>
            </a:extLst>
          </p:cNvPr>
          <p:cNvSpPr/>
          <p:nvPr/>
        </p:nvSpPr>
        <p:spPr>
          <a:xfrm>
            <a:off x="6263588" y="4376898"/>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Tree>
    <p:extLst>
      <p:ext uri="{BB962C8B-B14F-4D97-AF65-F5344CB8AC3E}">
        <p14:creationId xmlns:p14="http://schemas.microsoft.com/office/powerpoint/2010/main" val="7589008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pic>
        <p:nvPicPr>
          <p:cNvPr id="1026" name="Picture 2">
            <a:extLst>
              <a:ext uri="{FF2B5EF4-FFF2-40B4-BE49-F238E27FC236}">
                <a16:creationId xmlns:a16="http://schemas.microsoft.com/office/drawing/2014/main" id="{F6CE146F-0255-4994-B2FB-3DB61A221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52" y="1110899"/>
            <a:ext cx="5509327" cy="253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1170F1CA-0397-4749-98BE-4B4B6D0DB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84" y="3859798"/>
            <a:ext cx="51625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F6329480-A43E-45C5-8A38-1039F2BA1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691" y="4336048"/>
            <a:ext cx="46196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090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17</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Implementation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471906" y="827563"/>
            <a:ext cx="8200200" cy="3416290"/>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Pretraining backbones :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-B,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-L,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-H with MAE </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Patch size : 16</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Detector heads</a:t>
            </a:r>
            <a:r>
              <a:rPr lang="en-US" altLang="zh-TW" sz="2000" dirty="0">
                <a:latin typeface="Arial" panose="020B0604020202020204" pitchFamily="34" charset="0"/>
              </a:rPr>
              <a:t> : </a:t>
            </a:r>
            <a:r>
              <a:rPr lang="pt-BR" altLang="zh-TW" sz="2000" b="0" i="0" dirty="0">
                <a:effectLst/>
                <a:latin typeface="Arial" panose="020B0604020202020204" pitchFamily="34" charset="0"/>
              </a:rPr>
              <a:t>Mask R-CNN  or Cascade Mask R-CNN</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Input image</a:t>
            </a:r>
            <a:r>
              <a:rPr lang="pt-BR" altLang="zh-TW" sz="2000" dirty="0">
                <a:latin typeface="Arial" panose="020B0604020202020204" pitchFamily="34" charset="0"/>
              </a:rPr>
              <a:t> : </a:t>
            </a:r>
            <a:r>
              <a:rPr lang="en-US" altLang="zh-TW" sz="2000" b="0" i="0" dirty="0">
                <a:effectLst/>
                <a:latin typeface="Arial" panose="020B0604020202020204" pitchFamily="34" charset="0"/>
              </a:rPr>
              <a:t> 1024 X 1024</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Augmente</a:t>
            </a:r>
            <a:r>
              <a:rPr lang="en-US" altLang="zh-TW" sz="2000" dirty="0">
                <a:latin typeface="Arial" panose="020B0604020202020204" pitchFamily="34" charset="0"/>
              </a:rPr>
              <a:t>d :  large-scale jittering</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Dataset : COCO train2017/val2017</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Optimizer : </a:t>
            </a:r>
            <a:r>
              <a:rPr lang="en-US" altLang="zh-TW" sz="2000" b="0" i="0" dirty="0" err="1">
                <a:effectLst/>
                <a:latin typeface="Arial" panose="020B0604020202020204" pitchFamily="34" charset="0"/>
              </a:rPr>
              <a:t>AdamW</a:t>
            </a:r>
            <a:r>
              <a:rPr lang="en-US" altLang="zh-TW" sz="2000" b="0" i="0" dirty="0">
                <a:effectLst/>
                <a:latin typeface="Arial" panose="020B0604020202020204" pitchFamily="34" charset="0"/>
              </a:rPr>
              <a:t> </a:t>
            </a:r>
          </a:p>
        </p:txBody>
      </p:sp>
    </p:spTree>
    <p:extLst>
      <p:ext uri="{BB962C8B-B14F-4D97-AF65-F5344CB8AC3E}">
        <p14:creationId xmlns:p14="http://schemas.microsoft.com/office/powerpoint/2010/main" val="14729259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Experiments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00687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19</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77A94C49-6EAC-42DF-AF08-20778C4EF449}"/>
              </a:ext>
            </a:extLst>
          </p:cNvPr>
          <p:cNvPicPr>
            <a:picLocks noChangeAspect="1"/>
          </p:cNvPicPr>
          <p:nvPr/>
        </p:nvPicPr>
        <p:blipFill>
          <a:blip r:embed="rId3"/>
          <a:stretch>
            <a:fillRect/>
          </a:stretch>
        </p:blipFill>
        <p:spPr>
          <a:xfrm>
            <a:off x="0" y="2739832"/>
            <a:ext cx="9083419" cy="2095330"/>
          </a:xfrm>
          <a:prstGeom prst="rect">
            <a:avLst/>
          </a:prstGeom>
        </p:spPr>
      </p:pic>
      <p:pic>
        <p:nvPicPr>
          <p:cNvPr id="10" name="圖片 9">
            <a:extLst>
              <a:ext uri="{FF2B5EF4-FFF2-40B4-BE49-F238E27FC236}">
                <a16:creationId xmlns:a16="http://schemas.microsoft.com/office/drawing/2014/main" id="{1A439256-DA73-4716-A0F5-7D3B91EAE752}"/>
              </a:ext>
            </a:extLst>
          </p:cNvPr>
          <p:cNvPicPr>
            <a:picLocks noChangeAspect="1"/>
          </p:cNvPicPr>
          <p:nvPr/>
        </p:nvPicPr>
        <p:blipFill>
          <a:blip r:embed="rId4"/>
          <a:stretch>
            <a:fillRect/>
          </a:stretch>
        </p:blipFill>
        <p:spPr>
          <a:xfrm>
            <a:off x="-29073" y="1013304"/>
            <a:ext cx="9144000" cy="1558446"/>
          </a:xfrm>
          <a:prstGeom prst="rect">
            <a:avLst/>
          </a:prstGeom>
        </p:spPr>
      </p:pic>
    </p:spTree>
    <p:extLst>
      <p:ext uri="{BB962C8B-B14F-4D97-AF65-F5344CB8AC3E}">
        <p14:creationId xmlns:p14="http://schemas.microsoft.com/office/powerpoint/2010/main" val="9038700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26"/>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41" name="Google Shape;141;p26"/>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42" name="Google Shape;142;p26"/>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43" name="Google Shape;143;p26"/>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a:t>
            </a:fld>
            <a:endParaRPr sz="1100"/>
          </a:p>
        </p:txBody>
      </p:sp>
      <p:sp>
        <p:nvSpPr>
          <p:cNvPr id="144" name="Google Shape;144;p26"/>
          <p:cNvSpPr txBox="1"/>
          <p:nvPr/>
        </p:nvSpPr>
        <p:spPr>
          <a:xfrm>
            <a:off x="368600" y="246125"/>
            <a:ext cx="5633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Outline</a:t>
            </a:r>
            <a:endParaRPr sz="2100" b="1" dirty="0">
              <a:solidFill>
                <a:srgbClr val="08244A"/>
              </a:solidFill>
              <a:latin typeface="Microsoft JhengHei"/>
              <a:ea typeface="Microsoft JhengHei"/>
              <a:cs typeface="Microsoft JhengHei"/>
              <a:sym typeface="Microsoft JhengHei"/>
            </a:endParaRPr>
          </a:p>
        </p:txBody>
      </p:sp>
      <p:sp>
        <p:nvSpPr>
          <p:cNvPr id="145" name="Google Shape;145;p26"/>
          <p:cNvSpPr txBox="1"/>
          <p:nvPr/>
        </p:nvSpPr>
        <p:spPr>
          <a:xfrm>
            <a:off x="471900" y="736201"/>
            <a:ext cx="74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solidFill>
                <a:schemeClr val="dk1"/>
              </a:solidFill>
              <a:latin typeface="Microsoft JhengHei"/>
              <a:ea typeface="Microsoft JhengHei"/>
              <a:cs typeface="Microsoft JhengHei"/>
              <a:sym typeface="Microsoft JhengHei"/>
            </a:endParaRPr>
          </a:p>
        </p:txBody>
      </p:sp>
      <p:sp>
        <p:nvSpPr>
          <p:cNvPr id="146" name="Google Shape;146;p26"/>
          <p:cNvSpPr txBox="1"/>
          <p:nvPr/>
        </p:nvSpPr>
        <p:spPr>
          <a:xfrm>
            <a:off x="471900" y="886850"/>
            <a:ext cx="8252100" cy="295462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Introduction</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Related Work</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Method</a:t>
            </a:r>
            <a:endParaRPr lang="en-US" altLang="zh-TW" sz="2400" dirty="0">
              <a:latin typeface="Arial" panose="020B0604020202020204" pitchFamily="34" charset="0"/>
            </a:endParaRP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Experiments</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Conclusion</a:t>
            </a:r>
            <a:endParaRPr sz="2400" b="1" dirty="0">
              <a:solidFill>
                <a:srgbClr val="FF0000"/>
              </a:solidFill>
              <a:latin typeface="Microsoft JhengHei"/>
              <a:ea typeface="Microsoft JhengHei"/>
              <a:cs typeface="Microsoft JhengHei"/>
              <a:sym typeface="Microsoft JhengHe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t>
            </a:r>
            <a:r>
              <a:rPr lang="en-US" altLang="zh-TW" sz="2100" b="1" dirty="0">
                <a:solidFill>
                  <a:srgbClr val="08244A"/>
                </a:solidFill>
                <a:latin typeface="Microsoft JhengHei"/>
                <a:ea typeface="Microsoft JhengHei"/>
                <a:cs typeface="Microsoft JhengHei"/>
                <a:sym typeface="Microsoft JhengHei"/>
              </a:rPr>
              <a:t>Ablation Study and Analysis </a:t>
            </a:r>
            <a:endParaRPr lang="en-US" sz="2100" b="1" dirty="0">
              <a:solidFill>
                <a:srgbClr val="08244A"/>
              </a:solidFill>
              <a:latin typeface="Microsoft JhengHei"/>
              <a:ea typeface="Microsoft JhengHei"/>
              <a:cs typeface="Microsoft JhengHei"/>
              <a:sym typeface="Microsoft JhengHei"/>
            </a:endParaRPr>
          </a:p>
        </p:txBody>
      </p:sp>
      <p:pic>
        <p:nvPicPr>
          <p:cNvPr id="4" name="圖片 3">
            <a:extLst>
              <a:ext uri="{FF2B5EF4-FFF2-40B4-BE49-F238E27FC236}">
                <a16:creationId xmlns:a16="http://schemas.microsoft.com/office/drawing/2014/main" id="{EB167E5A-393E-428E-8988-4E3E4446CEBB}"/>
              </a:ext>
            </a:extLst>
          </p:cNvPr>
          <p:cNvPicPr>
            <a:picLocks noChangeAspect="1"/>
          </p:cNvPicPr>
          <p:nvPr/>
        </p:nvPicPr>
        <p:blipFill>
          <a:blip r:embed="rId3"/>
          <a:stretch>
            <a:fillRect/>
          </a:stretch>
        </p:blipFill>
        <p:spPr>
          <a:xfrm>
            <a:off x="177992" y="1187704"/>
            <a:ext cx="5977880" cy="3429931"/>
          </a:xfrm>
          <a:prstGeom prst="rect">
            <a:avLst/>
          </a:prstGeom>
        </p:spPr>
      </p:pic>
      <p:sp>
        <p:nvSpPr>
          <p:cNvPr id="17" name="文字方塊 16">
            <a:extLst>
              <a:ext uri="{FF2B5EF4-FFF2-40B4-BE49-F238E27FC236}">
                <a16:creationId xmlns:a16="http://schemas.microsoft.com/office/drawing/2014/main" id="{C1AE9C0D-9A04-45AC-96DE-6B3C02134148}"/>
              </a:ext>
            </a:extLst>
          </p:cNvPr>
          <p:cNvSpPr txBox="1"/>
          <p:nvPr/>
        </p:nvSpPr>
        <p:spPr>
          <a:xfrm>
            <a:off x="6322678" y="2579216"/>
            <a:ext cx="4698856" cy="830997"/>
          </a:xfrm>
          <a:prstGeom prst="rect">
            <a:avLst/>
          </a:prstGeom>
          <a:noFill/>
        </p:spPr>
        <p:txBody>
          <a:bodyPr wrap="square">
            <a:spAutoFit/>
          </a:bodyPr>
          <a:lstStyle/>
          <a:p>
            <a:r>
              <a:rPr lang="en-US" altLang="zh-TW" sz="1600" b="0" i="0" dirty="0">
                <a:effectLst/>
                <a:latin typeface="Arial" panose="020B0604020202020204" pitchFamily="34" charset="0"/>
              </a:rPr>
              <a:t>Na ̈</a:t>
            </a:r>
            <a:r>
              <a:rPr lang="en-US" altLang="zh-TW" sz="1600" b="0" i="0" dirty="0" err="1">
                <a:effectLst/>
                <a:latin typeface="Arial" panose="020B0604020202020204" pitchFamily="34" charset="0"/>
              </a:rPr>
              <a:t>ıve</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3x3 conv</a:t>
            </a:r>
          </a:p>
          <a:p>
            <a:r>
              <a:rPr lang="en-US" altLang="zh-TW" sz="1600" dirty="0">
                <a:latin typeface="Arial" panose="020B0604020202020204" pitchFamily="34" charset="0"/>
              </a:rPr>
              <a:t>Basic : </a:t>
            </a:r>
            <a:r>
              <a:rPr lang="en-US" altLang="zh-TW" sz="1600" b="0" i="0" dirty="0">
                <a:effectLst/>
                <a:latin typeface="Arial" panose="020B0604020202020204" pitchFamily="34" charset="0"/>
              </a:rPr>
              <a:t>two 3×3 conv</a:t>
            </a:r>
          </a:p>
          <a:p>
            <a:r>
              <a:rPr lang="en-US" altLang="zh-TW" sz="1600" dirty="0">
                <a:latin typeface="Arial" panose="020B0604020202020204" pitchFamily="34" charset="0"/>
              </a:rPr>
              <a:t>Bottleneck : 1x1 -&gt; 3x3 -&gt; 1x1</a:t>
            </a:r>
          </a:p>
        </p:txBody>
      </p:sp>
      <p:pic>
        <p:nvPicPr>
          <p:cNvPr id="8" name="圖片 7">
            <a:extLst>
              <a:ext uri="{FF2B5EF4-FFF2-40B4-BE49-F238E27FC236}">
                <a16:creationId xmlns:a16="http://schemas.microsoft.com/office/drawing/2014/main" id="{6E5C8984-51CA-4E1C-BB4B-A9C6DB8D4379}"/>
              </a:ext>
            </a:extLst>
          </p:cNvPr>
          <p:cNvPicPr>
            <a:picLocks noChangeAspect="1"/>
          </p:cNvPicPr>
          <p:nvPr/>
        </p:nvPicPr>
        <p:blipFill>
          <a:blip r:embed="rId4"/>
          <a:stretch>
            <a:fillRect/>
          </a:stretch>
        </p:blipFill>
        <p:spPr>
          <a:xfrm>
            <a:off x="6210951" y="861698"/>
            <a:ext cx="2872468" cy="1521307"/>
          </a:xfrm>
          <a:prstGeom prst="rect">
            <a:avLst/>
          </a:prstGeom>
        </p:spPr>
      </p:pic>
      <p:sp>
        <p:nvSpPr>
          <p:cNvPr id="9" name="橢圓 8">
            <a:extLst>
              <a:ext uri="{FF2B5EF4-FFF2-40B4-BE49-F238E27FC236}">
                <a16:creationId xmlns:a16="http://schemas.microsoft.com/office/drawing/2014/main" id="{496CB8AF-27C9-40CC-ABFA-D0F0287C6543}"/>
              </a:ext>
            </a:extLst>
          </p:cNvPr>
          <p:cNvSpPr/>
          <p:nvPr/>
        </p:nvSpPr>
        <p:spPr>
          <a:xfrm>
            <a:off x="6098721" y="759279"/>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1" name="橢圓 20">
            <a:extLst>
              <a:ext uri="{FF2B5EF4-FFF2-40B4-BE49-F238E27FC236}">
                <a16:creationId xmlns:a16="http://schemas.microsoft.com/office/drawing/2014/main" id="{8F3BEDB7-787B-41F2-BFDE-668B094734D9}"/>
              </a:ext>
            </a:extLst>
          </p:cNvPr>
          <p:cNvSpPr/>
          <p:nvPr/>
        </p:nvSpPr>
        <p:spPr>
          <a:xfrm>
            <a:off x="6098721" y="2499247"/>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Tree>
    <p:extLst>
      <p:ext uri="{BB962C8B-B14F-4D97-AF65-F5344CB8AC3E}">
        <p14:creationId xmlns:p14="http://schemas.microsoft.com/office/powerpoint/2010/main" val="91292882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21</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4" name="圖片 3">
            <a:extLst>
              <a:ext uri="{FF2B5EF4-FFF2-40B4-BE49-F238E27FC236}">
                <a16:creationId xmlns:a16="http://schemas.microsoft.com/office/drawing/2014/main" id="{44D2732A-D8BD-4C15-A506-A3C5D293F799}"/>
              </a:ext>
            </a:extLst>
          </p:cNvPr>
          <p:cNvPicPr>
            <a:picLocks noChangeAspect="1"/>
          </p:cNvPicPr>
          <p:nvPr/>
        </p:nvPicPr>
        <p:blipFill>
          <a:blip r:embed="rId3"/>
          <a:stretch>
            <a:fillRect/>
          </a:stretch>
        </p:blipFill>
        <p:spPr>
          <a:xfrm>
            <a:off x="575084" y="1151844"/>
            <a:ext cx="7419975" cy="1533525"/>
          </a:xfrm>
          <a:prstGeom prst="rect">
            <a:avLst/>
          </a:prstGeom>
        </p:spPr>
      </p:pic>
    </p:spTree>
    <p:extLst>
      <p:ext uri="{BB962C8B-B14F-4D97-AF65-F5344CB8AC3E}">
        <p14:creationId xmlns:p14="http://schemas.microsoft.com/office/powerpoint/2010/main" val="306407044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18AD2229-9ECF-4041-9544-7BA82F2A8EF3}"/>
              </a:ext>
            </a:extLst>
          </p:cNvPr>
          <p:cNvPicPr>
            <a:picLocks noChangeAspect="1"/>
          </p:cNvPicPr>
          <p:nvPr/>
        </p:nvPicPr>
        <p:blipFill>
          <a:blip r:embed="rId3"/>
          <a:stretch>
            <a:fillRect/>
          </a:stretch>
        </p:blipFill>
        <p:spPr>
          <a:xfrm>
            <a:off x="361476" y="803442"/>
            <a:ext cx="7903028" cy="1922645"/>
          </a:xfrm>
          <a:prstGeom prst="rect">
            <a:avLst/>
          </a:prstGeom>
        </p:spPr>
      </p:pic>
      <p:pic>
        <p:nvPicPr>
          <p:cNvPr id="3074" name="Picture 2" descr="preview">
            <a:extLst>
              <a:ext uri="{FF2B5EF4-FFF2-40B4-BE49-F238E27FC236}">
                <a16:creationId xmlns:a16="http://schemas.microsoft.com/office/drawing/2014/main" id="{EC333580-BEC4-458B-86A8-B54CFB82C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29" y="2739779"/>
            <a:ext cx="3825649" cy="212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9994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23</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05D767C-0008-4E19-9C62-F04CE2B3E007}"/>
              </a:ext>
            </a:extLst>
          </p:cNvPr>
          <p:cNvPicPr>
            <a:picLocks noChangeAspect="1"/>
          </p:cNvPicPr>
          <p:nvPr/>
        </p:nvPicPr>
        <p:blipFill>
          <a:blip r:embed="rId3"/>
          <a:stretch>
            <a:fillRect/>
          </a:stretch>
        </p:blipFill>
        <p:spPr>
          <a:xfrm>
            <a:off x="68035" y="1262621"/>
            <a:ext cx="5973536" cy="3497165"/>
          </a:xfrm>
          <a:prstGeom prst="rect">
            <a:avLst/>
          </a:prstGeom>
        </p:spPr>
      </p:pic>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4"/>
          <a:stretch>
            <a:fillRect/>
          </a:stretch>
        </p:blipFill>
        <p:spPr>
          <a:xfrm>
            <a:off x="6145097" y="3053510"/>
            <a:ext cx="2555644" cy="392386"/>
          </a:xfrm>
          <a:prstGeom prst="rect">
            <a:avLst/>
          </a:prstGeom>
        </p:spPr>
      </p:pic>
      <p:pic>
        <p:nvPicPr>
          <p:cNvPr id="2" name="圖片 1">
            <a:extLst>
              <a:ext uri="{FF2B5EF4-FFF2-40B4-BE49-F238E27FC236}">
                <a16:creationId xmlns:a16="http://schemas.microsoft.com/office/drawing/2014/main" id="{4B36575F-90FF-4F34-80F1-4763B4A39C87}"/>
              </a:ext>
            </a:extLst>
          </p:cNvPr>
          <p:cNvPicPr>
            <a:picLocks noChangeAspect="1"/>
          </p:cNvPicPr>
          <p:nvPr/>
        </p:nvPicPr>
        <p:blipFill>
          <a:blip r:embed="rId5"/>
          <a:stretch>
            <a:fillRect/>
          </a:stretch>
        </p:blipFill>
        <p:spPr>
          <a:xfrm>
            <a:off x="6145097" y="1891971"/>
            <a:ext cx="2555644" cy="493867"/>
          </a:xfrm>
          <a:prstGeom prst="rect">
            <a:avLst/>
          </a:prstGeom>
        </p:spPr>
      </p:pic>
      <p:sp>
        <p:nvSpPr>
          <p:cNvPr id="4" name="箭號: 向下 3">
            <a:extLst>
              <a:ext uri="{FF2B5EF4-FFF2-40B4-BE49-F238E27FC236}">
                <a16:creationId xmlns:a16="http://schemas.microsoft.com/office/drawing/2014/main" id="{7E6966E8-79D5-4F45-B430-B5EE853E6048}"/>
              </a:ext>
            </a:extLst>
          </p:cNvPr>
          <p:cNvSpPr/>
          <p:nvPr/>
        </p:nvSpPr>
        <p:spPr>
          <a:xfrm>
            <a:off x="7177177" y="2467155"/>
            <a:ext cx="155276" cy="493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347039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3"/>
          <a:stretch>
            <a:fillRect/>
          </a:stretch>
        </p:blipFill>
        <p:spPr>
          <a:xfrm>
            <a:off x="6520321" y="2504329"/>
            <a:ext cx="2555644" cy="392386"/>
          </a:xfrm>
          <a:prstGeom prst="rect">
            <a:avLst/>
          </a:prstGeom>
        </p:spPr>
      </p:pic>
      <p:pic>
        <p:nvPicPr>
          <p:cNvPr id="8" name="圖片 7">
            <a:extLst>
              <a:ext uri="{FF2B5EF4-FFF2-40B4-BE49-F238E27FC236}">
                <a16:creationId xmlns:a16="http://schemas.microsoft.com/office/drawing/2014/main" id="{6AA62A42-9899-4B43-A947-D3D4080A35F2}"/>
              </a:ext>
            </a:extLst>
          </p:cNvPr>
          <p:cNvPicPr>
            <a:picLocks noChangeAspect="1"/>
          </p:cNvPicPr>
          <p:nvPr/>
        </p:nvPicPr>
        <p:blipFill>
          <a:blip r:embed="rId4"/>
          <a:stretch>
            <a:fillRect/>
          </a:stretch>
        </p:blipFill>
        <p:spPr>
          <a:xfrm>
            <a:off x="0" y="1087280"/>
            <a:ext cx="9075965" cy="2834098"/>
          </a:xfrm>
          <a:prstGeom prst="rect">
            <a:avLst/>
          </a:prstGeom>
        </p:spPr>
      </p:pic>
    </p:spTree>
    <p:extLst>
      <p:ext uri="{BB962C8B-B14F-4D97-AF65-F5344CB8AC3E}">
        <p14:creationId xmlns:p14="http://schemas.microsoft.com/office/powerpoint/2010/main" val="117006947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20FC632-7514-4385-A4DC-CFA207F9CFF3}"/>
              </a:ext>
            </a:extLst>
          </p:cNvPr>
          <p:cNvPicPr>
            <a:picLocks noChangeAspect="1"/>
          </p:cNvPicPr>
          <p:nvPr/>
        </p:nvPicPr>
        <p:blipFill>
          <a:blip r:embed="rId3"/>
          <a:stretch>
            <a:fillRect/>
          </a:stretch>
        </p:blipFill>
        <p:spPr>
          <a:xfrm>
            <a:off x="48986" y="1001212"/>
            <a:ext cx="6188529" cy="3424720"/>
          </a:xfrm>
          <a:prstGeom prst="rect">
            <a:avLst/>
          </a:prstGeom>
        </p:spPr>
      </p:pic>
      <p:sp>
        <p:nvSpPr>
          <p:cNvPr id="12" name="文字方塊 11">
            <a:extLst>
              <a:ext uri="{FF2B5EF4-FFF2-40B4-BE49-F238E27FC236}">
                <a16:creationId xmlns:a16="http://schemas.microsoft.com/office/drawing/2014/main" id="{D5315CD7-C524-44FA-AD98-87C2D46CC238}"/>
              </a:ext>
            </a:extLst>
          </p:cNvPr>
          <p:cNvSpPr txBox="1"/>
          <p:nvPr/>
        </p:nvSpPr>
        <p:spPr>
          <a:xfrm>
            <a:off x="6237515" y="1393244"/>
            <a:ext cx="2857499" cy="738664"/>
          </a:xfrm>
          <a:prstGeom prst="rect">
            <a:avLst/>
          </a:prstGeom>
          <a:noFill/>
        </p:spPr>
        <p:txBody>
          <a:bodyPr wrap="square">
            <a:spAutoFit/>
          </a:bodyPr>
          <a:lstStyle/>
          <a:p>
            <a:r>
              <a:rPr lang="en-US" altLang="zh-TW" b="0" i="0" dirty="0">
                <a:effectLst/>
                <a:latin typeface="Arial" panose="020B0604020202020204" pitchFamily="34" charset="0"/>
              </a:rPr>
              <a:t>Comparisons on COCO</a:t>
            </a:r>
          </a:p>
          <a:p>
            <a:pPr marL="342900" indent="-342900">
              <a:buAutoNum type="arabicPeriod"/>
            </a:pPr>
            <a:r>
              <a:rPr lang="en-US" altLang="zh-TW" dirty="0"/>
              <a:t>input size 1024-&gt;1080</a:t>
            </a:r>
          </a:p>
          <a:p>
            <a:pPr marL="342900" indent="-342900">
              <a:buAutoNum type="arabicPeriod"/>
            </a:pPr>
            <a:r>
              <a:rPr lang="en-US" altLang="zh-TW" b="0" i="0" dirty="0">
                <a:effectLst/>
                <a:latin typeface="Arial" panose="020B0604020202020204" pitchFamily="34" charset="0"/>
              </a:rPr>
              <a:t>adopt soft-</a:t>
            </a:r>
            <a:r>
              <a:rPr lang="en-US" altLang="zh-TW" b="0" i="0" dirty="0" err="1">
                <a:effectLst/>
                <a:latin typeface="Arial" panose="020B0604020202020204" pitchFamily="34" charset="0"/>
              </a:rPr>
              <a:t>nms</a:t>
            </a:r>
            <a:endParaRPr lang="zh-TW" altLang="en-US" dirty="0"/>
          </a:p>
        </p:txBody>
      </p:sp>
    </p:spTree>
    <p:extLst>
      <p:ext uri="{BB962C8B-B14F-4D97-AF65-F5344CB8AC3E}">
        <p14:creationId xmlns:p14="http://schemas.microsoft.com/office/powerpoint/2010/main" val="343237548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4" name="圖片 3">
            <a:extLst>
              <a:ext uri="{FF2B5EF4-FFF2-40B4-BE49-F238E27FC236}">
                <a16:creationId xmlns:a16="http://schemas.microsoft.com/office/drawing/2014/main" id="{0F9E0E34-6B79-40AA-B7C8-A720231D3796}"/>
              </a:ext>
            </a:extLst>
          </p:cNvPr>
          <p:cNvPicPr>
            <a:picLocks noChangeAspect="1"/>
          </p:cNvPicPr>
          <p:nvPr/>
        </p:nvPicPr>
        <p:blipFill>
          <a:blip r:embed="rId3"/>
          <a:stretch>
            <a:fillRect/>
          </a:stretch>
        </p:blipFill>
        <p:spPr>
          <a:xfrm>
            <a:off x="0" y="1955793"/>
            <a:ext cx="6237515" cy="2021923"/>
          </a:xfrm>
          <a:prstGeom prst="rect">
            <a:avLst/>
          </a:prstGeom>
        </p:spPr>
      </p:pic>
      <p:sp>
        <p:nvSpPr>
          <p:cNvPr id="10" name="文字方塊 9">
            <a:extLst>
              <a:ext uri="{FF2B5EF4-FFF2-40B4-BE49-F238E27FC236}">
                <a16:creationId xmlns:a16="http://schemas.microsoft.com/office/drawing/2014/main" id="{0359777F-B60E-4252-97FA-45F38318D71D}"/>
              </a:ext>
            </a:extLst>
          </p:cNvPr>
          <p:cNvSpPr txBox="1"/>
          <p:nvPr/>
        </p:nvSpPr>
        <p:spPr>
          <a:xfrm>
            <a:off x="6368143" y="1419081"/>
            <a:ext cx="2645228" cy="738664"/>
          </a:xfrm>
          <a:prstGeom prst="rect">
            <a:avLst/>
          </a:prstGeom>
          <a:noFill/>
        </p:spPr>
        <p:txBody>
          <a:bodyPr wrap="square">
            <a:spAutoFit/>
          </a:bodyPr>
          <a:lstStyle/>
          <a:p>
            <a:r>
              <a:rPr lang="en-US" altLang="zh-TW" b="0" i="0" dirty="0">
                <a:effectLst/>
                <a:latin typeface="Arial" panose="020B0604020202020204" pitchFamily="34" charset="0"/>
              </a:rPr>
              <a:t>Comparisons on</a:t>
            </a:r>
            <a:r>
              <a:rPr lang="zh-TW" altLang="en-US" b="0" i="0" dirty="0">
                <a:effectLst/>
                <a:latin typeface="Arial" panose="020B0604020202020204" pitchFamily="34" charset="0"/>
              </a:rPr>
              <a:t> </a:t>
            </a:r>
            <a:r>
              <a:rPr lang="en-US" altLang="zh-TW" b="0" i="0" dirty="0">
                <a:effectLst/>
                <a:latin typeface="Arial" panose="020B0604020202020204" pitchFamily="34" charset="0"/>
              </a:rPr>
              <a:t>LVIS</a:t>
            </a:r>
          </a:p>
          <a:p>
            <a:pPr marL="342900" indent="-342900">
              <a:buAutoNum type="arabicPeriod"/>
            </a:pPr>
            <a:r>
              <a:rPr lang="en-US" altLang="zh-TW" b="0" i="0" dirty="0">
                <a:effectLst/>
                <a:latin typeface="Arial" panose="020B0604020202020204" pitchFamily="34" charset="0"/>
              </a:rPr>
              <a:t>federated loss</a:t>
            </a:r>
          </a:p>
          <a:p>
            <a:pPr marL="342900" indent="-342900">
              <a:buAutoNum type="arabicPeriod"/>
            </a:pPr>
            <a:r>
              <a:rPr lang="en-US" altLang="zh-TW" dirty="0"/>
              <a:t>repeat factor sampling</a:t>
            </a:r>
            <a:endParaRPr lang="zh-TW" altLang="en-US" dirty="0"/>
          </a:p>
        </p:txBody>
      </p:sp>
      <p:sp>
        <p:nvSpPr>
          <p:cNvPr id="11" name="文字方塊 10">
            <a:extLst>
              <a:ext uri="{FF2B5EF4-FFF2-40B4-BE49-F238E27FC236}">
                <a16:creationId xmlns:a16="http://schemas.microsoft.com/office/drawing/2014/main" id="{7E108398-355F-413C-A383-D0B8A334695E}"/>
              </a:ext>
            </a:extLst>
          </p:cNvPr>
          <p:cNvSpPr txBox="1"/>
          <p:nvPr/>
        </p:nvSpPr>
        <p:spPr>
          <a:xfrm>
            <a:off x="6368143" y="680417"/>
            <a:ext cx="2645228" cy="738664"/>
          </a:xfrm>
          <a:prstGeom prst="rect">
            <a:avLst/>
          </a:prstGeom>
          <a:noFill/>
        </p:spPr>
        <p:txBody>
          <a:bodyPr wrap="square">
            <a:spAutoFit/>
          </a:bodyPr>
          <a:lstStyle/>
          <a:p>
            <a:r>
              <a:rPr lang="en-US" altLang="zh-TW" b="0" i="0" dirty="0">
                <a:effectLst/>
                <a:latin typeface="Arial" panose="020B0604020202020204" pitchFamily="34" charset="0"/>
              </a:rPr>
              <a:t>LVIS</a:t>
            </a:r>
          </a:p>
          <a:p>
            <a:r>
              <a:rPr lang="en-US" altLang="zh-TW" b="0" i="0" dirty="0">
                <a:effectLst/>
                <a:latin typeface="Arial" panose="020B0604020202020204" pitchFamily="34" charset="0"/>
              </a:rPr>
              <a:t>1.1203 classes</a:t>
            </a:r>
          </a:p>
          <a:p>
            <a:r>
              <a:rPr lang="en-US" altLang="zh-TW" dirty="0"/>
              <a:t>2.</a:t>
            </a:r>
            <a:r>
              <a:rPr lang="en-US" altLang="zh-TW" b="0" i="0" dirty="0">
                <a:effectLst/>
                <a:latin typeface="Arial" panose="020B0604020202020204" pitchFamily="34" charset="0"/>
              </a:rPr>
              <a:t> long-tailed object distribution</a:t>
            </a:r>
            <a:endParaRPr lang="zh-TW" altLang="en-US" dirty="0"/>
          </a:p>
        </p:txBody>
      </p:sp>
      <p:cxnSp>
        <p:nvCxnSpPr>
          <p:cNvPr id="5" name="直線單箭頭接點 4">
            <a:extLst>
              <a:ext uri="{FF2B5EF4-FFF2-40B4-BE49-F238E27FC236}">
                <a16:creationId xmlns:a16="http://schemas.microsoft.com/office/drawing/2014/main" id="{CB6325FE-E9AA-4B0F-8151-2E942D41211D}"/>
              </a:ext>
            </a:extLst>
          </p:cNvPr>
          <p:cNvCxnSpPr/>
          <p:nvPr/>
        </p:nvCxnSpPr>
        <p:spPr>
          <a:xfrm>
            <a:off x="5437414" y="2966754"/>
            <a:ext cx="122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2E79091-B153-453B-81F7-F591BEEC765D}"/>
              </a:ext>
            </a:extLst>
          </p:cNvPr>
          <p:cNvSpPr txBox="1"/>
          <p:nvPr/>
        </p:nvSpPr>
        <p:spPr>
          <a:xfrm>
            <a:off x="6662057" y="2644819"/>
            <a:ext cx="2351314" cy="307777"/>
          </a:xfrm>
          <a:prstGeom prst="rect">
            <a:avLst/>
          </a:prstGeom>
          <a:noFill/>
        </p:spPr>
        <p:txBody>
          <a:bodyPr wrap="square">
            <a:spAutoFit/>
          </a:bodyPr>
          <a:lstStyle/>
          <a:p>
            <a:r>
              <a:rPr lang="en-US" altLang="zh-TW" dirty="0"/>
              <a:t>HTC+CBNetV2+2*Swim-L</a:t>
            </a:r>
            <a:endParaRPr lang="zh-TW" altLang="en-US" dirty="0"/>
          </a:p>
        </p:txBody>
      </p:sp>
    </p:spTree>
    <p:extLst>
      <p:ext uri="{BB962C8B-B14F-4D97-AF65-F5344CB8AC3E}">
        <p14:creationId xmlns:p14="http://schemas.microsoft.com/office/powerpoint/2010/main" val="398662882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Conclusion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49828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28</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lvl="0"/>
            <a:r>
              <a:rPr lang="en-US" sz="2100" b="1" dirty="0">
                <a:solidFill>
                  <a:srgbClr val="08244A"/>
                </a:solidFill>
                <a:latin typeface="Microsoft JhengHei"/>
                <a:ea typeface="Microsoft JhengHei"/>
                <a:cs typeface="Microsoft JhengHei"/>
                <a:sym typeface="Microsoft JhengHei"/>
              </a:rPr>
              <a:t>Conclusion</a:t>
            </a:r>
          </a:p>
        </p:txBody>
      </p:sp>
      <p:sp>
        <p:nvSpPr>
          <p:cNvPr id="9" name="Google Shape;170;p28">
            <a:extLst>
              <a:ext uri="{FF2B5EF4-FFF2-40B4-BE49-F238E27FC236}">
                <a16:creationId xmlns:a16="http://schemas.microsoft.com/office/drawing/2014/main" id="{13001546-1F9E-45CB-8590-554C7F045D3B}"/>
              </a:ext>
            </a:extLst>
          </p:cNvPr>
          <p:cNvSpPr txBox="1"/>
          <p:nvPr/>
        </p:nvSpPr>
        <p:spPr>
          <a:xfrm>
            <a:off x="471906" y="827563"/>
            <a:ext cx="8200200" cy="3877954"/>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a:latin typeface="Arial" panose="020B0604020202020204" pitchFamily="34" charset="0"/>
              </a:rPr>
              <a:t>Plain-backbone detection is a promising research direction.</a:t>
            </a:r>
          </a:p>
          <a:p>
            <a:pPr marL="342900" lvl="0" indent="-342900">
              <a:lnSpc>
                <a:spcPct val="150000"/>
              </a:lnSpc>
              <a:buFont typeface="+mj-lt"/>
              <a:buAutoNum type="arabicPeriod"/>
            </a:pPr>
            <a:r>
              <a:rPr lang="en-US" altLang="zh-TW" sz="2000" dirty="0">
                <a:latin typeface="Arial" panose="020B0604020202020204" pitchFamily="34" charset="0"/>
              </a:rPr>
              <a:t>Decoupling pretraining from fine-tuning will generally benefit the community. </a:t>
            </a:r>
          </a:p>
          <a:p>
            <a:pPr marL="342900" lvl="0" indent="-342900">
              <a:lnSpc>
                <a:spcPct val="150000"/>
              </a:lnSpc>
              <a:buFont typeface="+mj-lt"/>
              <a:buAutoNum type="arabicPeriod"/>
            </a:pPr>
            <a:r>
              <a:rPr lang="en-US" altLang="zh-TW" sz="2000" dirty="0">
                <a:latin typeface="Arial" panose="020B0604020202020204" pitchFamily="34" charset="0"/>
              </a:rPr>
              <a:t>Plain-backbone detector has benefited from pretrained models from MAE.</a:t>
            </a:r>
          </a:p>
          <a:p>
            <a:pPr lvl="0">
              <a:lnSpc>
                <a:spcPct val="150000"/>
              </a:lnSpc>
            </a:pPr>
            <a:endParaRPr lang="en-US" altLang="zh-TW" sz="2000" dirty="0">
              <a:latin typeface="Arial" panose="020B0604020202020204" pitchFamily="34" charset="0"/>
            </a:endParaRPr>
          </a:p>
          <a:p>
            <a:pPr lvl="0">
              <a:lnSpc>
                <a:spcPct val="150000"/>
              </a:lnSpc>
            </a:pPr>
            <a:r>
              <a:rPr lang="en-US" altLang="zh-TW" sz="2000" dirty="0">
                <a:latin typeface="Arial" panose="020B0604020202020204" pitchFamily="34" charset="0"/>
              </a:rPr>
              <a:t>We hope this methodology will also help bring the fields of computer vision and NLP closer.</a:t>
            </a:r>
            <a:endParaRPr lang="en-US" altLang="zh-TW" sz="2000" b="0" i="0" dirty="0">
              <a:effectLst/>
              <a:latin typeface="Arial" panose="020B0604020202020204" pitchFamily="34" charset="0"/>
            </a:endParaRPr>
          </a:p>
        </p:txBody>
      </p:sp>
    </p:spTree>
    <p:extLst>
      <p:ext uri="{BB962C8B-B14F-4D97-AF65-F5344CB8AC3E}">
        <p14:creationId xmlns:p14="http://schemas.microsoft.com/office/powerpoint/2010/main" val="222320464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1"/>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676" name="Google Shape;676;p61"/>
          <p:cNvSpPr txBox="1"/>
          <p:nvPr/>
        </p:nvSpPr>
        <p:spPr>
          <a:xfrm>
            <a:off x="446017" y="295050"/>
            <a:ext cx="80481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報告完畢 </a:t>
            </a:r>
            <a:r>
              <a:rPr lang="zh-TW" sz="2700" b="1">
                <a:solidFill>
                  <a:srgbClr val="08244A"/>
                </a:solidFill>
                <a:latin typeface="Microsoft JhengHei"/>
                <a:ea typeface="Microsoft JhengHei"/>
                <a:cs typeface="Microsoft JhengHei"/>
                <a:sym typeface="Microsoft JhengHei"/>
              </a:rPr>
              <a:t>THE END</a:t>
            </a:r>
            <a:endParaRPr sz="2700" b="1">
              <a:solidFill>
                <a:srgbClr val="08244A"/>
              </a:solidFill>
              <a:latin typeface="Microsoft JhengHei"/>
              <a:ea typeface="Microsoft JhengHei"/>
              <a:cs typeface="Microsoft JhengHei"/>
              <a:sym typeface="Microsoft JhengHei"/>
            </a:endParaRPr>
          </a:p>
        </p:txBody>
      </p:sp>
      <p:cxnSp>
        <p:nvCxnSpPr>
          <p:cNvPr id="677" name="Google Shape;677;p61"/>
          <p:cNvCxnSpPr/>
          <p:nvPr/>
        </p:nvCxnSpPr>
        <p:spPr>
          <a:xfrm>
            <a:off x="539036" y="1182847"/>
            <a:ext cx="4586400" cy="0"/>
          </a:xfrm>
          <a:prstGeom prst="straightConnector1">
            <a:avLst/>
          </a:prstGeom>
          <a:noFill/>
          <a:ln w="38100" cap="flat" cmpd="sng">
            <a:solidFill>
              <a:srgbClr val="08244A"/>
            </a:solidFill>
            <a:prstDash val="solid"/>
            <a:miter lim="800000"/>
            <a:headEnd type="none" w="sm" len="sm"/>
            <a:tailEnd type="none" w="sm" len="sm"/>
          </a:ln>
        </p:spPr>
      </p:cxnSp>
      <p:sp>
        <p:nvSpPr>
          <p:cNvPr id="678" name="Google Shape;678;p61"/>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tLang="zh-TW"/>
              <a:t>29</a:t>
            </a:fld>
            <a:endParaRPr/>
          </a:p>
        </p:txBody>
      </p:sp>
      <p:sp>
        <p:nvSpPr>
          <p:cNvPr id="679" name="Google Shape;679;p61"/>
          <p:cNvSpPr txBox="1"/>
          <p:nvPr/>
        </p:nvSpPr>
        <p:spPr>
          <a:xfrm>
            <a:off x="1527902" y="2437175"/>
            <a:ext cx="6088200" cy="838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謝謝 Thank You</a:t>
            </a:r>
            <a:endParaRPr sz="2700" b="1">
              <a:solidFill>
                <a:srgbClr val="08244A"/>
              </a:solidFill>
              <a:latin typeface="Microsoft JhengHei"/>
              <a:ea typeface="Microsoft JhengHei"/>
              <a:cs typeface="Microsoft JhengHei"/>
              <a:sym typeface="Microsoft JhengHei"/>
            </a:endParaRPr>
          </a:p>
        </p:txBody>
      </p:sp>
      <p:sp>
        <p:nvSpPr>
          <p:cNvPr id="680" name="Google Shape;680;p61"/>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Introduction</a:t>
            </a:r>
            <a:endParaRPr lang="zh-TW" altLang="en-US"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85434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4</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sp>
        <p:nvSpPr>
          <p:cNvPr id="2" name="矩形: 圓角 1">
            <a:extLst>
              <a:ext uri="{FF2B5EF4-FFF2-40B4-BE49-F238E27FC236}">
                <a16:creationId xmlns:a16="http://schemas.microsoft.com/office/drawing/2014/main" id="{CF685088-2E3C-48D1-B54A-EC0C7A2F2855}"/>
              </a:ext>
            </a:extLst>
          </p:cNvPr>
          <p:cNvSpPr/>
          <p:nvPr/>
        </p:nvSpPr>
        <p:spPr>
          <a:xfrm>
            <a:off x="681222" y="1362289"/>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B</a:t>
            </a:r>
            <a:r>
              <a:rPr lang="en-US" altLang="zh-TW" sz="2000" b="0" i="0" dirty="0">
                <a:effectLst/>
                <a:latin typeface="Arial" panose="020B0604020202020204" pitchFamily="34" charset="0"/>
              </a:rPr>
              <a:t>ackbones </a:t>
            </a:r>
            <a:endParaRPr lang="zh-TW" altLang="en-US" sz="2000" dirty="0"/>
          </a:p>
        </p:txBody>
      </p:sp>
      <p:sp>
        <p:nvSpPr>
          <p:cNvPr id="3" name="箭號: 向右 2">
            <a:extLst>
              <a:ext uri="{FF2B5EF4-FFF2-40B4-BE49-F238E27FC236}">
                <a16:creationId xmlns:a16="http://schemas.microsoft.com/office/drawing/2014/main" id="{1A746654-42D6-4D1E-B03F-1E976309D23B}"/>
              </a:ext>
            </a:extLst>
          </p:cNvPr>
          <p:cNvSpPr/>
          <p:nvPr/>
        </p:nvSpPr>
        <p:spPr>
          <a:xfrm>
            <a:off x="2544968" y="1566410"/>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4C0F3342-D7B9-46CF-B64F-30E8CD8F0B8A}"/>
              </a:ext>
            </a:extLst>
          </p:cNvPr>
          <p:cNvSpPr/>
          <p:nvPr/>
        </p:nvSpPr>
        <p:spPr>
          <a:xfrm>
            <a:off x="3718335" y="135413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Neck</a:t>
            </a:r>
            <a:r>
              <a:rPr lang="en-US" altLang="zh-TW" sz="2000" b="0" i="0" dirty="0">
                <a:effectLst/>
                <a:latin typeface="Arial" panose="020B0604020202020204" pitchFamily="34" charset="0"/>
              </a:rPr>
              <a:t> </a:t>
            </a:r>
            <a:endParaRPr lang="zh-TW" altLang="en-US" sz="2000" dirty="0"/>
          </a:p>
        </p:txBody>
      </p:sp>
      <p:sp>
        <p:nvSpPr>
          <p:cNvPr id="12" name="箭號: 向右 11">
            <a:extLst>
              <a:ext uri="{FF2B5EF4-FFF2-40B4-BE49-F238E27FC236}">
                <a16:creationId xmlns:a16="http://schemas.microsoft.com/office/drawing/2014/main" id="{7ADB6A36-A58E-492E-A75E-979C612FE24B}"/>
              </a:ext>
            </a:extLst>
          </p:cNvPr>
          <p:cNvSpPr/>
          <p:nvPr/>
        </p:nvSpPr>
        <p:spPr>
          <a:xfrm>
            <a:off x="5508603" y="1566408"/>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2CDF46A6-EC9D-4C40-A9DE-F5BE97EE45EA}"/>
              </a:ext>
            </a:extLst>
          </p:cNvPr>
          <p:cNvSpPr/>
          <p:nvPr/>
        </p:nvSpPr>
        <p:spPr>
          <a:xfrm>
            <a:off x="6681970" y="133781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Head</a:t>
            </a:r>
            <a:r>
              <a:rPr lang="en-US" altLang="zh-TW" sz="2000" b="0" i="0" dirty="0">
                <a:effectLst/>
                <a:latin typeface="Arial" panose="020B0604020202020204" pitchFamily="34" charset="0"/>
              </a:rPr>
              <a:t> </a:t>
            </a:r>
            <a:endParaRPr lang="zh-TW" altLang="en-US" sz="2000" dirty="0"/>
          </a:p>
        </p:txBody>
      </p:sp>
      <p:sp>
        <p:nvSpPr>
          <p:cNvPr id="15" name="Google Shape;170;p28">
            <a:extLst>
              <a:ext uri="{FF2B5EF4-FFF2-40B4-BE49-F238E27FC236}">
                <a16:creationId xmlns:a16="http://schemas.microsoft.com/office/drawing/2014/main" id="{D2682BAA-A4B2-4AC9-A88D-CC8144C838E6}"/>
              </a:ext>
            </a:extLst>
          </p:cNvPr>
          <p:cNvSpPr txBox="1"/>
          <p:nvPr/>
        </p:nvSpPr>
        <p:spPr>
          <a:xfrm>
            <a:off x="575085" y="2355131"/>
            <a:ext cx="1784396"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b="0" i="0" dirty="0" err="1">
                <a:effectLst/>
                <a:latin typeface="Arial" panose="020B0604020202020204" pitchFamily="34" charset="0"/>
              </a:rPr>
              <a:t>ResNet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r>
              <a:rPr lang="en-US" altLang="zh-TW" dirty="0" err="1">
                <a:latin typeface="Arial" panose="020B0604020202020204" pitchFamily="34" charset="0"/>
              </a:rPr>
              <a:t>DarkNet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sp>
        <p:nvSpPr>
          <p:cNvPr id="16" name="Google Shape;170;p28">
            <a:extLst>
              <a:ext uri="{FF2B5EF4-FFF2-40B4-BE49-F238E27FC236}">
                <a16:creationId xmlns:a16="http://schemas.microsoft.com/office/drawing/2014/main" id="{2560C13F-B87F-43D8-A8EA-04BDD91A9B51}"/>
              </a:ext>
            </a:extLst>
          </p:cNvPr>
          <p:cNvSpPr txBox="1"/>
          <p:nvPr/>
        </p:nvSpPr>
        <p:spPr>
          <a:xfrm>
            <a:off x="3543300" y="2355130"/>
            <a:ext cx="3437164"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 Proposal Networks (RPN)</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Region-of-Interest (</a:t>
            </a:r>
            <a:r>
              <a:rPr lang="en-US" altLang="zh-TW" b="0" i="0" dirty="0" err="1">
                <a:effectLst/>
                <a:latin typeface="Arial" panose="020B0604020202020204" pitchFamily="34" charset="0"/>
              </a:rPr>
              <a:t>RoI</a:t>
            </a:r>
            <a:r>
              <a:rPr lang="en-US" altLang="zh-TW" b="0" i="0" dirty="0">
                <a:effectLst/>
                <a:latin typeface="Arial" panose="020B0604020202020204" pitchFamily="34" charset="0"/>
              </a:rPr>
              <a:t>)</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Feature Pyramid Networks (FPN)</a:t>
            </a: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pic>
        <p:nvPicPr>
          <p:cNvPr id="3074" name="Picture 2" descr="Face recognition using Transfer learning and VGG16 | by Megha Bansal |  Analytics Vidhya | Medium">
            <a:extLst>
              <a:ext uri="{FF2B5EF4-FFF2-40B4-BE49-F238E27FC236}">
                <a16:creationId xmlns:a16="http://schemas.microsoft.com/office/drawing/2014/main" id="{A599D931-0E5A-4333-922E-EB695C7E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5" y="3557262"/>
            <a:ext cx="3963339" cy="1180744"/>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D97C3AA8-191A-4FA6-BD2B-0A437BAAF427}"/>
              </a:ext>
            </a:extLst>
          </p:cNvPr>
          <p:cNvPicPr>
            <a:picLocks noChangeAspect="1"/>
          </p:cNvPicPr>
          <p:nvPr/>
        </p:nvPicPr>
        <p:blipFill>
          <a:blip r:embed="rId4"/>
          <a:stretch>
            <a:fillRect/>
          </a:stretch>
        </p:blipFill>
        <p:spPr>
          <a:xfrm>
            <a:off x="4312824" y="3416031"/>
            <a:ext cx="3110095" cy="1405302"/>
          </a:xfrm>
          <a:prstGeom prst="rect">
            <a:avLst/>
          </a:prstGeom>
        </p:spPr>
      </p:pic>
    </p:spTree>
    <p:extLst>
      <p:ext uri="{BB962C8B-B14F-4D97-AF65-F5344CB8AC3E}">
        <p14:creationId xmlns:p14="http://schemas.microsoft.com/office/powerpoint/2010/main" val="389423074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5</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pic>
        <p:nvPicPr>
          <p:cNvPr id="13" name="圖片 12">
            <a:extLst>
              <a:ext uri="{FF2B5EF4-FFF2-40B4-BE49-F238E27FC236}">
                <a16:creationId xmlns:a16="http://schemas.microsoft.com/office/drawing/2014/main" id="{7B218A88-D2B8-40C7-ADB9-748919757B28}"/>
              </a:ext>
            </a:extLst>
          </p:cNvPr>
          <p:cNvPicPr>
            <a:picLocks noChangeAspect="1"/>
          </p:cNvPicPr>
          <p:nvPr/>
        </p:nvPicPr>
        <p:blipFill>
          <a:blip r:embed="rId3"/>
          <a:stretch>
            <a:fillRect/>
          </a:stretch>
        </p:blipFill>
        <p:spPr>
          <a:xfrm>
            <a:off x="4831090" y="1187847"/>
            <a:ext cx="3578582" cy="3609273"/>
          </a:xfrm>
          <a:prstGeom prst="rect">
            <a:avLst/>
          </a:prstGeom>
        </p:spPr>
      </p:pic>
    </p:spTree>
    <p:extLst>
      <p:ext uri="{BB962C8B-B14F-4D97-AF65-F5344CB8AC3E}">
        <p14:creationId xmlns:p14="http://schemas.microsoft.com/office/powerpoint/2010/main" val="37456422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6</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Vision Transformers </a:t>
            </a:r>
            <a:endParaRPr lang="en-US" sz="2100" b="1" dirty="0">
              <a:solidFill>
                <a:srgbClr val="08244A"/>
              </a:solidFill>
              <a:latin typeface="Microsoft JhengHei"/>
              <a:ea typeface="Microsoft JhengHei"/>
              <a:cs typeface="Microsoft JhengHei"/>
              <a:sym typeface="Microsoft JhengHei"/>
            </a:endParaRPr>
          </a:p>
        </p:txBody>
      </p:sp>
      <p:grpSp>
        <p:nvGrpSpPr>
          <p:cNvPr id="6" name="群組 5">
            <a:extLst>
              <a:ext uri="{FF2B5EF4-FFF2-40B4-BE49-F238E27FC236}">
                <a16:creationId xmlns:a16="http://schemas.microsoft.com/office/drawing/2014/main" id="{1539F715-6E4A-488B-A307-E4F799DDC262}"/>
              </a:ext>
            </a:extLst>
          </p:cNvPr>
          <p:cNvGrpSpPr/>
          <p:nvPr/>
        </p:nvGrpSpPr>
        <p:grpSpPr>
          <a:xfrm>
            <a:off x="3140015" y="866235"/>
            <a:ext cx="6003985" cy="3216175"/>
            <a:chOff x="471906" y="852083"/>
            <a:chExt cx="7302954" cy="3800677"/>
          </a:xfrm>
        </p:grpSpPr>
        <p:pic>
          <p:nvPicPr>
            <p:cNvPr id="4098" name="Picture 2" descr="結構">
              <a:extLst>
                <a:ext uri="{FF2B5EF4-FFF2-40B4-BE49-F238E27FC236}">
                  <a16:creationId xmlns:a16="http://schemas.microsoft.com/office/drawing/2014/main" id="{2CCBA7B7-13F6-4413-86B2-C225D63AB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06" y="852083"/>
              <a:ext cx="7302954" cy="38006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單箭頭接點 4">
              <a:extLst>
                <a:ext uri="{FF2B5EF4-FFF2-40B4-BE49-F238E27FC236}">
                  <a16:creationId xmlns:a16="http://schemas.microsoft.com/office/drawing/2014/main" id="{B0188845-15EE-49C6-ADE3-853FC7461714}"/>
                </a:ext>
              </a:extLst>
            </p:cNvPr>
            <p:cNvCxnSpPr/>
            <p:nvPr/>
          </p:nvCxnSpPr>
          <p:spPr>
            <a:xfrm flipV="1">
              <a:off x="2375807"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73D90099-F048-4099-BCCC-8AE8A5B11E14}"/>
                </a:ext>
              </a:extLst>
            </p:cNvPr>
            <p:cNvCxnSpPr/>
            <p:nvPr/>
          </p:nvCxnSpPr>
          <p:spPr>
            <a:xfrm flipV="1">
              <a:off x="268332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69729468-54EC-45AD-A1DE-E798BB9397C8}"/>
                </a:ext>
              </a:extLst>
            </p:cNvPr>
            <p:cNvCxnSpPr/>
            <p:nvPr/>
          </p:nvCxnSpPr>
          <p:spPr>
            <a:xfrm flipV="1">
              <a:off x="3039834"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D024A0C-85FE-4B03-909D-FCC36FA361C8}"/>
                </a:ext>
              </a:extLst>
            </p:cNvPr>
            <p:cNvCxnSpPr/>
            <p:nvPr/>
          </p:nvCxnSpPr>
          <p:spPr>
            <a:xfrm flipV="1">
              <a:off x="3377292"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E7E59F0-4897-4EE7-AC0C-D11D628F7832}"/>
                </a:ext>
              </a:extLst>
            </p:cNvPr>
            <p:cNvCxnSpPr/>
            <p:nvPr/>
          </p:nvCxnSpPr>
          <p:spPr>
            <a:xfrm flipV="1">
              <a:off x="3684813"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C118F7C-66DF-4B00-8785-D20C5CE03C30}"/>
                </a:ext>
              </a:extLst>
            </p:cNvPr>
            <p:cNvCxnSpPr/>
            <p:nvPr/>
          </p:nvCxnSpPr>
          <p:spPr>
            <a:xfrm flipV="1">
              <a:off x="400049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4CFFC2-9254-4BA0-B714-919452F4094F}"/>
                </a:ext>
              </a:extLst>
            </p:cNvPr>
            <p:cNvCxnSpPr/>
            <p:nvPr/>
          </p:nvCxnSpPr>
          <p:spPr>
            <a:xfrm flipV="1">
              <a:off x="4400550"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8764228D-596B-413C-B879-21977C910499}"/>
                </a:ext>
              </a:extLst>
            </p:cNvPr>
            <p:cNvCxnSpPr/>
            <p:nvPr/>
          </p:nvCxnSpPr>
          <p:spPr>
            <a:xfrm flipV="1">
              <a:off x="4708071"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850B96CC-87B9-4A94-86EC-7426017EB630}"/>
                </a:ext>
              </a:extLst>
            </p:cNvPr>
            <p:cNvCxnSpPr/>
            <p:nvPr/>
          </p:nvCxnSpPr>
          <p:spPr>
            <a:xfrm flipV="1">
              <a:off x="5023756"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Google Shape;170;p28">
            <a:extLst>
              <a:ext uri="{FF2B5EF4-FFF2-40B4-BE49-F238E27FC236}">
                <a16:creationId xmlns:a16="http://schemas.microsoft.com/office/drawing/2014/main" id="{E4B0EE6D-8A65-407D-BD91-0B57686D7CF9}"/>
              </a:ext>
            </a:extLst>
          </p:cNvPr>
          <p:cNvSpPr txBox="1"/>
          <p:nvPr/>
        </p:nvSpPr>
        <p:spPr>
          <a:xfrm>
            <a:off x="205617" y="1350019"/>
            <a:ext cx="2934398" cy="1107965"/>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Vision Transformers </a:t>
            </a:r>
          </a:p>
          <a:p>
            <a:pPr marL="342900" lvl="0" indent="-342900" algn="l" rtl="0">
              <a:lnSpc>
                <a:spcPct val="150000"/>
              </a:lnSpc>
              <a:spcBef>
                <a:spcPts val="0"/>
              </a:spcBef>
              <a:spcAft>
                <a:spcPts val="0"/>
              </a:spcAft>
              <a:buFont typeface="+mj-lt"/>
              <a:buAutoNum type="arabicPeriod"/>
            </a:pPr>
            <a:r>
              <a:rPr lang="en-US" altLang="zh-TW" sz="2000" b="0" i="0" dirty="0" err="1">
                <a:effectLst/>
                <a:latin typeface="Arial" panose="020B0604020202020204" pitchFamily="34" charset="0"/>
              </a:rPr>
              <a:t>Swin</a:t>
            </a:r>
            <a:r>
              <a:rPr lang="en-US" altLang="zh-TW" sz="2000" b="0" i="0" dirty="0">
                <a:effectLst/>
                <a:latin typeface="Arial" panose="020B0604020202020204" pitchFamily="34" charset="0"/>
              </a:rPr>
              <a:t> Transformers</a:t>
            </a:r>
          </a:p>
        </p:txBody>
      </p:sp>
    </p:spTree>
    <p:extLst>
      <p:ext uri="{BB962C8B-B14F-4D97-AF65-F5344CB8AC3E}">
        <p14:creationId xmlns:p14="http://schemas.microsoft.com/office/powerpoint/2010/main" val="410983414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7</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a:t>
            </a:r>
            <a:r>
              <a:rPr lang="en-US" altLang="zh-TW" sz="2100" b="1" dirty="0" err="1">
                <a:solidFill>
                  <a:srgbClr val="08244A"/>
                </a:solidFill>
                <a:latin typeface="Microsoft JhengHei"/>
                <a:ea typeface="Microsoft JhengHei"/>
                <a:cs typeface="Microsoft JhengHei"/>
                <a:sym typeface="Microsoft JhengHei"/>
              </a:rPr>
              <a:t>Swin</a:t>
            </a:r>
            <a:endParaRPr lang="en-US" sz="2100" b="1" dirty="0">
              <a:solidFill>
                <a:srgbClr val="08244A"/>
              </a:solidFill>
              <a:latin typeface="Microsoft JhengHei"/>
              <a:ea typeface="Microsoft JhengHei"/>
              <a:cs typeface="Microsoft JhengHei"/>
              <a:sym typeface="Microsoft JhengHei"/>
            </a:endParaRPr>
          </a:p>
        </p:txBody>
      </p:sp>
      <p:pic>
        <p:nvPicPr>
          <p:cNvPr id="5124" name="Picture 4" descr="圖片">
            <a:extLst>
              <a:ext uri="{FF2B5EF4-FFF2-40B4-BE49-F238E27FC236}">
                <a16:creationId xmlns:a16="http://schemas.microsoft.com/office/drawing/2014/main" id="{06F0DBC2-B97C-40B5-826F-A98CE11A2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9279"/>
            <a:ext cx="4277404" cy="237292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review">
            <a:extLst>
              <a:ext uri="{FF2B5EF4-FFF2-40B4-BE49-F238E27FC236}">
                <a16:creationId xmlns:a16="http://schemas.microsoft.com/office/drawing/2014/main" id="{1B76B1BE-C3E8-497E-B6DC-AE0EB1778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293" y="2798615"/>
            <a:ext cx="5644110" cy="16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5422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8</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Target</a:t>
            </a:r>
            <a:endParaRPr lang="en-US" sz="2100" b="1" dirty="0">
              <a:solidFill>
                <a:srgbClr val="08244A"/>
              </a:solidFill>
              <a:latin typeface="Microsoft JhengHei"/>
              <a:ea typeface="Microsoft JhengHei"/>
              <a:cs typeface="Microsoft JhengHei"/>
              <a:sym typeface="Microsoft JhengHei"/>
            </a:endParaRPr>
          </a:p>
        </p:txBody>
      </p:sp>
      <p:sp>
        <p:nvSpPr>
          <p:cNvPr id="28" name="Google Shape;170;p28">
            <a:extLst>
              <a:ext uri="{FF2B5EF4-FFF2-40B4-BE49-F238E27FC236}">
                <a16:creationId xmlns:a16="http://schemas.microsoft.com/office/drawing/2014/main" id="{E4B0EE6D-8A65-407D-BD91-0B57686D7CF9}"/>
              </a:ext>
            </a:extLst>
          </p:cNvPr>
          <p:cNvSpPr txBox="1"/>
          <p:nvPr/>
        </p:nvSpPr>
        <p:spPr>
          <a:xfrm>
            <a:off x="471906" y="959133"/>
            <a:ext cx="7178692" cy="226212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dirty="0">
                <a:latin typeface="Arial" panose="020B0604020202020204" pitchFamily="34" charset="0"/>
              </a:rPr>
              <a:t>U</a:t>
            </a:r>
            <a:r>
              <a:rPr lang="en-US" altLang="zh-TW" sz="1800" b="0" i="0" dirty="0">
                <a:effectLst/>
                <a:latin typeface="Arial" panose="020B0604020202020204" pitchFamily="34" charset="0"/>
              </a:rPr>
              <a:t>se plain, non-hierarchical backbones. (Vision Transformers )</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Independence of upstream vs. downstream tasks.</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a simple feature pyramid.</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Masked Autoencoder (MAE) pretraining.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Compete with the hierarchical-backbone detectors. (</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a:t>
            </a:r>
          </a:p>
        </p:txBody>
      </p:sp>
      <p:pic>
        <p:nvPicPr>
          <p:cNvPr id="3" name="圖片 2">
            <a:extLst>
              <a:ext uri="{FF2B5EF4-FFF2-40B4-BE49-F238E27FC236}">
                <a16:creationId xmlns:a16="http://schemas.microsoft.com/office/drawing/2014/main" id="{01B9F0AF-E207-4CB2-A024-896487E88E5C}"/>
              </a:ext>
            </a:extLst>
          </p:cNvPr>
          <p:cNvPicPr>
            <a:picLocks noChangeAspect="1"/>
          </p:cNvPicPr>
          <p:nvPr/>
        </p:nvPicPr>
        <p:blipFill>
          <a:blip r:embed="rId3"/>
          <a:stretch>
            <a:fillRect/>
          </a:stretch>
        </p:blipFill>
        <p:spPr>
          <a:xfrm>
            <a:off x="3675940" y="3441334"/>
            <a:ext cx="5407479" cy="1164975"/>
          </a:xfrm>
          <a:prstGeom prst="rect">
            <a:avLst/>
          </a:prstGeom>
        </p:spPr>
      </p:pic>
    </p:spTree>
    <p:extLst>
      <p:ext uri="{BB962C8B-B14F-4D97-AF65-F5344CB8AC3E}">
        <p14:creationId xmlns:p14="http://schemas.microsoft.com/office/powerpoint/2010/main" val="26448423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Related Work</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1156</Words>
  <Application>Microsoft Office PowerPoint</Application>
  <PresentationFormat>如螢幕大小 (16:9)</PresentationFormat>
  <Paragraphs>226</Paragraphs>
  <Slides>29</Slides>
  <Notes>29</Notes>
  <HiddenSlides>2</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29</vt:i4>
      </vt:variant>
    </vt:vector>
  </HeadingPairs>
  <TitlesOfParts>
    <vt:vector size="41" baseType="lpstr">
      <vt:lpstr>-apple-system</vt:lpstr>
      <vt:lpstr>BlinkMacSystemFont</vt:lpstr>
      <vt:lpstr>Helvetica Neue</vt:lpstr>
      <vt:lpstr>PingFang SC</vt:lpstr>
      <vt:lpstr>Microsoft JhengHei</vt:lpstr>
      <vt:lpstr>新細明體</vt:lpstr>
      <vt:lpstr>Arial</vt:lpstr>
      <vt:lpstr>Arial</vt:lpstr>
      <vt:lpstr>Calibri</vt:lpstr>
      <vt:lpstr>Consolas</vt:lpstr>
      <vt:lpstr>Simple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鄧仲恩</cp:lastModifiedBy>
  <cp:revision>72</cp:revision>
  <dcterms:modified xsi:type="dcterms:W3CDTF">2022-04-30T12:30:15Z</dcterms:modified>
</cp:coreProperties>
</file>