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32"/>
  </p:notesMasterIdLst>
  <p:sldIdLst>
    <p:sldId id="256" r:id="rId3"/>
    <p:sldId id="257" r:id="rId4"/>
    <p:sldId id="293" r:id="rId5"/>
    <p:sldId id="294" r:id="rId6"/>
    <p:sldId id="316" r:id="rId7"/>
    <p:sldId id="317" r:id="rId8"/>
    <p:sldId id="318" r:id="rId9"/>
    <p:sldId id="319" r:id="rId10"/>
    <p:sldId id="320" r:id="rId11"/>
    <p:sldId id="321" r:id="rId12"/>
    <p:sldId id="322" r:id="rId13"/>
    <p:sldId id="324" r:id="rId14"/>
    <p:sldId id="325" r:id="rId15"/>
    <p:sldId id="326" r:id="rId16"/>
    <p:sldId id="327" r:id="rId17"/>
    <p:sldId id="328" r:id="rId18"/>
    <p:sldId id="329" r:id="rId19"/>
    <p:sldId id="330" r:id="rId20"/>
    <p:sldId id="331" r:id="rId21"/>
    <p:sldId id="332" r:id="rId22"/>
    <p:sldId id="292" r:id="rId23"/>
    <p:sldId id="338" r:id="rId24"/>
    <p:sldId id="339" r:id="rId25"/>
    <p:sldId id="337" r:id="rId26"/>
    <p:sldId id="335" r:id="rId27"/>
    <p:sldId id="336" r:id="rId28"/>
    <p:sldId id="333" r:id="rId29"/>
    <p:sldId id="334" r:id="rId30"/>
    <p:sldId id="340" r:id="rId3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仲恩 鄧" initials="仲恩" lastIdx="2" clrIdx="0">
    <p:extLst>
      <p:ext uri="{19B8F6BF-5375-455C-9EA6-DF929625EA0E}">
        <p15:presenceInfo xmlns:p15="http://schemas.microsoft.com/office/powerpoint/2012/main" userId="a30019152af3c3a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C91ED80-3A7E-4E86-B0CE-8725FF3B483F}">
  <a:tblStyle styleId="{0C91ED80-3A7E-4E86-B0CE-8725FF3B483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93" autoAdjust="0"/>
    <p:restoredTop sz="77635" autoAdjust="0"/>
  </p:normalViewPr>
  <p:slideViewPr>
    <p:cSldViewPr snapToGrid="0">
      <p:cViewPr varScale="1">
        <p:scale>
          <a:sx n="117" d="100"/>
          <a:sy n="117" d="100"/>
        </p:scale>
        <p:origin x="1542" y="84"/>
      </p:cViewPr>
      <p:guideLst>
        <p:guide orient="horz" pos="162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144437607e_2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g1144437607e_2_7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8" name="Google Shape;128;g1144437607e_2_7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144437607e_2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g1144437607e_2_9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tabLst/>
              <a:defRPr/>
            </a:pPr>
            <a:r>
              <a:rPr lang="en-US" dirty="0" err="1"/>
              <a:t>deepAug</a:t>
            </a:r>
            <a:r>
              <a:rPr lang="zh-TW" altLang="en-US" dirty="0"/>
              <a:t>與</a:t>
            </a:r>
            <a:r>
              <a:rPr lang="en-US" altLang="zh-TW" dirty="0"/>
              <a:t>Ant</a:t>
            </a:r>
            <a:r>
              <a:rPr lang="zh-TW" altLang="en-US" dirty="0"/>
              <a:t>確實有保持魯棒</a:t>
            </a: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tabLst/>
              <a:defRPr/>
            </a:pPr>
            <a:r>
              <a:rPr lang="en-US" dirty="0" err="1"/>
              <a:t>Swin</a:t>
            </a:r>
            <a:r>
              <a:rPr lang="zh-TW" altLang="en-US" dirty="0"/>
              <a:t>可媲美上兩個模型</a:t>
            </a:r>
            <a:endParaRPr dirty="0"/>
          </a:p>
        </p:txBody>
      </p:sp>
      <p:sp>
        <p:nvSpPr>
          <p:cNvPr id="138" name="Google Shape;138;g1144437607e_2_9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487569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144437607e_2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g1144437607e_2_10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g1144437607e_2_10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575008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144437607e_2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g1144437607e_2_9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tabLst/>
              <a:defRPr/>
            </a:pPr>
            <a:r>
              <a:rPr lang="en-US" altLang="zh-TW" b="0" i="0" dirty="0">
                <a:effectLst/>
                <a:latin typeface="Arial" panose="020B0604020202020204" pitchFamily="34" charset="0"/>
              </a:rPr>
              <a:t>Transformer architectures might be more effective than CNNs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tabLst/>
              <a:defRPr/>
            </a:pPr>
            <a:r>
              <a:rPr lang="en-US" altLang="zh-TW" b="0" i="0" dirty="0" err="1">
                <a:effectLst/>
                <a:latin typeface="Arial" panose="020B0604020202020204" pitchFamily="34" charset="0"/>
              </a:rPr>
              <a:t>Swin</a:t>
            </a:r>
            <a:r>
              <a:rPr lang="en-US" altLang="zh-TW" b="0" i="0" dirty="0">
                <a:effectLst/>
                <a:latin typeface="Arial" panose="020B0604020202020204" pitchFamily="34" charset="0"/>
              </a:rPr>
              <a:t>-T high than other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tabLst/>
              <a:defRPr/>
            </a:pPr>
            <a:endParaRPr lang="en-US" altLang="zh-TW" b="0" i="0" dirty="0"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tabLst/>
              <a:defRPr/>
            </a:pPr>
            <a:r>
              <a:rPr lang="en-US" altLang="zh-TW" b="0" i="0" dirty="0">
                <a:effectLst/>
                <a:latin typeface="Arial" panose="020B0604020202020204" pitchFamily="34" charset="0"/>
              </a:rPr>
              <a:t>downstream image classification seems to be harder to transfer than object detection and semantic segmentation.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tabLst/>
              <a:defRPr/>
            </a:pPr>
            <a:endParaRPr dirty="0"/>
          </a:p>
        </p:txBody>
      </p:sp>
      <p:sp>
        <p:nvSpPr>
          <p:cNvPr id="138" name="Google Shape;138;g1144437607e_2_9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779525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144437607e_2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g1144437607e_2_10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g1144437607e_2_10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38366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144437607e_2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g1144437607e_2_9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tabLst/>
              <a:defRPr/>
            </a:pPr>
            <a:r>
              <a:rPr lang="en-US" dirty="0"/>
              <a:t>Down score SMALL&lt; BASE</a:t>
            </a:r>
            <a:endParaRPr dirty="0"/>
          </a:p>
        </p:txBody>
      </p:sp>
      <p:sp>
        <p:nvSpPr>
          <p:cNvPr id="138" name="Google Shape;138;g1144437607e_2_9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515761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144437607e_2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g1144437607e_2_10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g1144437607e_2_10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044803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144437607e_2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g1144437607e_2_9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tabLst/>
              <a:defRPr/>
            </a:pPr>
            <a:r>
              <a:rPr lang="en-US" altLang="zh-TW" dirty="0"/>
              <a:t>x</a:t>
            </a:r>
            <a:r>
              <a:rPr lang="zh-TW" altLang="en-US" dirty="0"/>
              <a:t> 樣本 </a:t>
            </a:r>
            <a:r>
              <a:rPr lang="el-GR" altLang="zh-TW" b="0" i="0" dirty="0">
                <a:effectLst/>
                <a:latin typeface="Arial" panose="020B0604020202020204" pitchFamily="34" charset="0"/>
              </a:rPr>
              <a:t>δ</a:t>
            </a:r>
            <a:r>
              <a:rPr lang="en-US" altLang="zh-TW" b="0" i="0" dirty="0">
                <a:effectLst/>
                <a:latin typeface="Arial" panose="020B0604020202020204" pitchFamily="34" charset="0"/>
              </a:rPr>
              <a:t>(</a:t>
            </a:r>
            <a:r>
              <a:rPr lang="en-US" altLang="zh-TW" b="0" i="0" dirty="0">
                <a:solidFill>
                  <a:srgbClr val="B5AEA4"/>
                </a:solidFill>
                <a:effectLst/>
                <a:latin typeface="arial" panose="020B0604020202020204" pitchFamily="34" charset="0"/>
              </a:rPr>
              <a:t>Delta</a:t>
            </a:r>
            <a:r>
              <a:rPr lang="en-US" altLang="zh-TW" b="0" i="0" dirty="0">
                <a:effectLst/>
                <a:latin typeface="Arial" panose="020B0604020202020204" pitchFamily="34" charset="0"/>
              </a:rPr>
              <a:t>)</a:t>
            </a:r>
            <a:r>
              <a:rPr lang="el-GR" altLang="zh-TW" b="0" i="0" dirty="0">
                <a:effectLst/>
                <a:latin typeface="Arial" panose="020B0604020202020204" pitchFamily="34" charset="0"/>
              </a:rPr>
              <a:t> </a:t>
            </a:r>
            <a:r>
              <a:rPr lang="zh-TW" altLang="en-US" b="0" i="0" dirty="0">
                <a:effectLst/>
                <a:latin typeface="Arial" panose="020B0604020202020204" pitchFamily="34" charset="0"/>
              </a:rPr>
              <a:t>干擾訊號 </a:t>
            </a:r>
            <a:r>
              <a:rPr lang="en-US" altLang="zh-TW" b="0" i="0" dirty="0">
                <a:effectLst/>
                <a:latin typeface="Arial" panose="020B0604020202020204" pitchFamily="34" charset="0"/>
              </a:rPr>
              <a:t>S(epsilon)</a:t>
            </a:r>
            <a:r>
              <a:rPr lang="zh-TW" altLang="en-US" b="0" i="0" dirty="0">
                <a:effectLst/>
                <a:latin typeface="Arial" panose="020B0604020202020204" pitchFamily="34" charset="0"/>
              </a:rPr>
              <a:t>干擾訊號範圍 </a:t>
            </a:r>
            <a:r>
              <a:rPr lang="en-US" altLang="zh-TW" b="0" i="0" dirty="0">
                <a:effectLst/>
                <a:latin typeface="Arial" panose="020B0604020202020204" pitchFamily="34" charset="0"/>
              </a:rPr>
              <a:t>y</a:t>
            </a:r>
            <a:r>
              <a:rPr lang="zh-TW" alt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altLang="zh-TW" b="0" i="0" dirty="0">
                <a:effectLst/>
                <a:latin typeface="Arial" panose="020B0604020202020204" pitchFamily="34" charset="0"/>
              </a:rPr>
              <a:t>label</a:t>
            </a:r>
            <a:endParaRPr lang="zh-TW" alt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tabLst/>
              <a:defRPr/>
            </a:pPr>
            <a:r>
              <a:rPr lang="zh-TW" altLang="en-US" dirty="0"/>
              <a:t>最小化 最大的干擾樣本</a:t>
            </a: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tabLst/>
              <a:defRPr/>
            </a:pPr>
            <a:r>
              <a:rPr lang="zh-TW" altLang="en-US" dirty="0"/>
              <a:t>先前研究 </a:t>
            </a:r>
            <a:r>
              <a:rPr lang="en-US" altLang="zh-TW" dirty="0"/>
              <a:t>-&gt;</a:t>
            </a:r>
            <a:r>
              <a:rPr lang="zh-TW" altLang="en-US" dirty="0"/>
              <a:t> </a:t>
            </a:r>
            <a:r>
              <a:rPr lang="en-US" altLang="zh-TW" dirty="0"/>
              <a:t>better in clear data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tabLst/>
              <a:defRPr/>
            </a:pPr>
            <a:r>
              <a:rPr lang="zh-TW" altLang="en-US" dirty="0"/>
              <a:t>只有在</a:t>
            </a:r>
            <a:r>
              <a:rPr lang="en-US" altLang="zh-TW" dirty="0" err="1"/>
              <a:t>resnet</a:t>
            </a:r>
            <a:r>
              <a:rPr lang="zh-TW" altLang="en-US" dirty="0"/>
              <a:t>上實作</a:t>
            </a: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tabLst/>
              <a:defRPr/>
            </a:pPr>
            <a:r>
              <a:rPr lang="en-US" altLang="zh-TW" b="0" i="0" dirty="0">
                <a:effectLst/>
                <a:latin typeface="Arial" panose="020B0604020202020204" pitchFamily="34" charset="0"/>
              </a:rPr>
              <a:t>0.1</a:t>
            </a:r>
            <a:r>
              <a:rPr lang="zh-TW" altLang="en-US" b="0" i="0" dirty="0">
                <a:effectLst/>
                <a:latin typeface="Arial" panose="020B0604020202020204" pitchFamily="34" charset="0"/>
              </a:rPr>
              <a:t>最佳 </a:t>
            </a:r>
            <a:endParaRPr lang="en-US" altLang="zh-TW" b="0" i="0" dirty="0"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tabLst/>
              <a:defRPr/>
            </a:pPr>
            <a:endParaRPr lang="en-US" altLang="zh-TW" dirty="0"/>
          </a:p>
        </p:txBody>
      </p:sp>
      <p:sp>
        <p:nvSpPr>
          <p:cNvPr id="138" name="Google Shape;138;g1144437607e_2_9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796520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144437607e_2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g1144437607e_2_10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g1144437607e_2_10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884004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144437607e_2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g1144437607e_2_9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tabLst/>
              <a:defRPr/>
            </a:pPr>
            <a:r>
              <a:rPr lang="en-US" altLang="zh-TW" b="0" i="0" dirty="0">
                <a:effectLst/>
                <a:latin typeface="Arial" panose="020B0604020202020204" pitchFamily="34" charset="0"/>
              </a:rPr>
              <a:t>1.Transfer learning good </a:t>
            </a:r>
            <a:r>
              <a:rPr lang="zh-TW" alt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altLang="zh-TW" b="0" i="0" dirty="0">
                <a:effectLst/>
                <a:latin typeface="Arial" panose="020B0604020202020204" pitchFamily="34" charset="0"/>
              </a:rPr>
              <a:t>/bad in fine-grained classification datasets -&gt; robustness and </a:t>
            </a:r>
            <a:r>
              <a:rPr lang="en-US" altLang="zh-TW" b="0" i="0" dirty="0" err="1">
                <a:effectLst/>
                <a:latin typeface="Arial" panose="020B0604020202020204" pitchFamily="34" charset="0"/>
              </a:rPr>
              <a:t>downsteam</a:t>
            </a:r>
            <a:endParaRPr lang="en-US" altLang="zh-TW" b="0" i="0" dirty="0"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tabLst/>
              <a:defRPr/>
            </a:pPr>
            <a:r>
              <a:rPr lang="en-US" altLang="zh-TW" b="0" i="0" dirty="0">
                <a:effectLst/>
                <a:latin typeface="Arial" panose="020B0604020202020204" pitchFamily="34" charset="0"/>
              </a:rPr>
              <a:t>2. larger Vision Transformers require data to be robust. -&gt; </a:t>
            </a:r>
            <a:r>
              <a:rPr lang="zh-TW" altLang="en-US" b="0" i="0" dirty="0">
                <a:effectLst/>
                <a:latin typeface="Arial" panose="020B0604020202020204" pitchFamily="34" charset="0"/>
              </a:rPr>
              <a:t>實驗之一</a:t>
            </a:r>
            <a:endParaRPr lang="en-US" altLang="zh-TW" b="0" i="0" dirty="0"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tabLst/>
              <a:defRPr/>
            </a:pPr>
            <a:r>
              <a:rPr lang="en-US" altLang="zh-TW" b="0" i="0" dirty="0">
                <a:effectLst/>
                <a:latin typeface="Arial" panose="020B0604020202020204" pitchFamily="34" charset="0"/>
              </a:rPr>
              <a:t>3. adversarial research/</a:t>
            </a:r>
            <a:r>
              <a:rPr lang="zh-TW" altLang="en-US" b="0" i="0" dirty="0">
                <a:effectLst/>
                <a:latin typeface="Arial" panose="020B0604020202020204" pitchFamily="34" charset="0"/>
              </a:rPr>
              <a:t>但</a:t>
            </a:r>
            <a:r>
              <a:rPr lang="en-US" altLang="zh-TW" b="0" i="0" dirty="0">
                <a:effectLst/>
                <a:latin typeface="Arial" panose="020B0604020202020204" pitchFamily="34" charset="0"/>
              </a:rPr>
              <a:t>Obj</a:t>
            </a:r>
            <a:r>
              <a:rPr lang="zh-TW" alt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altLang="zh-TW" b="0" i="0" dirty="0">
                <a:effectLst/>
                <a:latin typeface="Arial" panose="020B0604020202020204" pitchFamily="34" charset="0"/>
              </a:rPr>
              <a:t>detect robust </a:t>
            </a:r>
            <a:r>
              <a:rPr lang="zh-TW" altLang="en-US" b="0" i="0" dirty="0">
                <a:effectLst/>
                <a:latin typeface="Arial" panose="020B0604020202020204" pitchFamily="34" charset="0"/>
              </a:rPr>
              <a:t>在遮擋問題</a:t>
            </a:r>
            <a:r>
              <a:rPr lang="en-US" altLang="zh-TW" b="0" i="0" dirty="0">
                <a:effectLst/>
                <a:latin typeface="Arial" panose="020B0604020202020204" pitchFamily="34" charset="0"/>
              </a:rPr>
              <a:t>/designed architectures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tabLst/>
              <a:defRPr/>
            </a:pPr>
            <a:r>
              <a:rPr lang="zh-TW" altLang="en-US" b="0" i="0" dirty="0">
                <a:effectLst/>
                <a:latin typeface="Arial" panose="020B0604020202020204" pitchFamily="34" charset="0"/>
              </a:rPr>
              <a:t>    </a:t>
            </a:r>
            <a:r>
              <a:rPr lang="en-US" altLang="zh-TW" b="0" i="0" dirty="0">
                <a:effectLst/>
                <a:latin typeface="Arial" panose="020B0604020202020204" pitchFamily="34" charset="0"/>
              </a:rPr>
              <a:t>seg/student-teacher architecture/increasing shape bias</a:t>
            </a:r>
            <a:r>
              <a:rPr lang="zh-TW" altLang="en-US" b="0" i="0" dirty="0">
                <a:effectLst/>
                <a:latin typeface="Arial" panose="020B0604020202020204" pitchFamily="34" charset="0"/>
              </a:rPr>
              <a:t>   </a:t>
            </a:r>
            <a:r>
              <a:rPr lang="en-US" altLang="zh-TW" b="0" i="0" dirty="0">
                <a:effectLst/>
                <a:latin typeface="Arial" panose="020B0604020202020204" pitchFamily="34" charset="0"/>
              </a:rPr>
              <a:t>-&gt; focus</a:t>
            </a:r>
            <a:r>
              <a:rPr lang="zh-TW" alt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altLang="zh-TW" b="0" i="0" dirty="0">
                <a:effectLst/>
                <a:latin typeface="Arial" panose="020B0604020202020204" pitchFamily="34" charset="0"/>
              </a:rPr>
              <a:t>on using transfer learning to increase robust (robust transfer!!)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tabLst/>
              <a:defRPr/>
            </a:pPr>
            <a:r>
              <a:rPr lang="en-US" altLang="zh-TW" b="0" i="0" dirty="0">
                <a:effectLst/>
                <a:latin typeface="Arial" panose="020B0604020202020204" pitchFamily="34" charset="0"/>
              </a:rPr>
              <a:t>4.Old research focus increase robustness in classification / test on noise, blur, and weather change-&gt;same result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tabLst/>
              <a:defRPr/>
            </a:pPr>
            <a:r>
              <a:rPr lang="en-US" altLang="zh-TW" b="0" i="0" dirty="0">
                <a:effectLst/>
                <a:latin typeface="Arial" panose="020B0604020202020204" pitchFamily="34" charset="0"/>
              </a:rPr>
              <a:t>5.</a:t>
            </a:r>
            <a:r>
              <a:rPr lang="en-US" altLang="zh-TW" sz="1100" dirty="0">
                <a:solidFill>
                  <a:schemeClr val="tx1"/>
                </a:solidFill>
                <a:latin typeface="+mj-lt"/>
              </a:rPr>
              <a:t> ImageNet</a:t>
            </a:r>
            <a:r>
              <a:rPr lang="zh-TW" altLang="en-US" sz="1100" dirty="0">
                <a:solidFill>
                  <a:schemeClr val="tx1"/>
                </a:solidFill>
                <a:latin typeface="+mj-lt"/>
              </a:rPr>
              <a:t>所產生依賴資料 </a:t>
            </a:r>
            <a:r>
              <a:rPr lang="en-US" altLang="zh-TW" sz="1100" dirty="0">
                <a:solidFill>
                  <a:schemeClr val="tx1"/>
                </a:solidFill>
                <a:latin typeface="+mj-lt"/>
              </a:rPr>
              <a:t>/</a:t>
            </a:r>
            <a:r>
              <a:rPr lang="zh-TW" altLang="en-US" sz="11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altLang="zh-TW" sz="1100" dirty="0">
                <a:solidFill>
                  <a:schemeClr val="tx1"/>
                </a:solidFill>
                <a:latin typeface="+mj-lt"/>
              </a:rPr>
              <a:t>video</a:t>
            </a:r>
            <a:endParaRPr lang="en-US" altLang="zh-TW" b="0" i="0" dirty="0">
              <a:effectLst/>
              <a:latin typeface="Arial" panose="020B0604020202020204" pitchFamily="34" charset="0"/>
            </a:endParaRPr>
          </a:p>
        </p:txBody>
      </p:sp>
      <p:sp>
        <p:nvSpPr>
          <p:cNvPr id="138" name="Google Shape;138;g1144437607e_2_9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304207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144437607e_2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g1144437607e_2_10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g1144437607e_2_10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66664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144437607e_2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g1144437607e_2_9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dirty="0"/>
          </a:p>
        </p:txBody>
      </p:sp>
      <p:sp>
        <p:nvSpPr>
          <p:cNvPr id="138" name="Google Shape;138;g1144437607e_2_9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144437607e_2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g1144437607e_2_9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tabLst/>
              <a:defRPr/>
            </a:pPr>
            <a:r>
              <a:rPr lang="en-US" altLang="zh-TW" b="0" i="0" dirty="0">
                <a:effectLst/>
                <a:latin typeface="Arial" panose="020B0604020202020204" pitchFamily="34" charset="0"/>
              </a:rPr>
              <a:t>1.</a:t>
            </a:r>
            <a:r>
              <a:rPr lang="zh-TW" altLang="en-US" b="0" i="0" dirty="0">
                <a:effectLst/>
                <a:latin typeface="Arial" panose="020B0604020202020204" pitchFamily="34" charset="0"/>
              </a:rPr>
              <a:t>有轉移</a:t>
            </a:r>
            <a:endParaRPr lang="en-US" altLang="zh-TW" b="0" i="0" dirty="0"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tabLst/>
              <a:defRPr/>
            </a:pPr>
            <a:r>
              <a:rPr lang="en-US" altLang="zh-TW" b="0" i="0" dirty="0">
                <a:effectLst/>
                <a:latin typeface="Arial" panose="020B0604020202020204" pitchFamily="34" charset="0"/>
              </a:rPr>
              <a:t>2.</a:t>
            </a:r>
            <a:r>
              <a:rPr lang="zh-TW" altLang="en-US" b="0" i="0" dirty="0">
                <a:effectLst/>
                <a:latin typeface="Arial" panose="020B0604020202020204" pitchFamily="34" charset="0"/>
              </a:rPr>
              <a:t>很清楚有轉移，另外也觀察到</a:t>
            </a:r>
            <a:r>
              <a:rPr lang="en-US" altLang="zh-TW" b="0" i="0" dirty="0">
                <a:effectLst/>
                <a:latin typeface="Arial" panose="020B0604020202020204" pitchFamily="34" charset="0"/>
              </a:rPr>
              <a:t>Transformer architecture </a:t>
            </a:r>
          </a:p>
        </p:txBody>
      </p:sp>
      <p:sp>
        <p:nvSpPr>
          <p:cNvPr id="138" name="Google Shape;138;g1144437607e_2_9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8324300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g1144437607e_2_30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3" name="Google Shape;673;g1144437607e_2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3223733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7055555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558010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144437607e_2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g1144437607e_2_9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tabLst/>
              <a:defRPr/>
            </a:pPr>
            <a:endParaRPr lang="en-US" altLang="zh-TW" b="0" i="0" dirty="0">
              <a:effectLst/>
              <a:latin typeface="Arial" panose="020B0604020202020204" pitchFamily="34" charset="0"/>
            </a:endParaRPr>
          </a:p>
        </p:txBody>
      </p:sp>
      <p:sp>
        <p:nvSpPr>
          <p:cNvPr id="138" name="Google Shape;138;g1144437607e_2_9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29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54771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144437607e_2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g1144437607e_2_10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g1144437607e_2_10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503939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144437607e_2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g1144437607e_2_9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 altLang="zh-TW" sz="1100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ImageNet</a:t>
            </a:r>
            <a:r>
              <a:rPr lang="en-US" altLang="zh-TW" sz="1100" b="1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zh-TW" altLang="en-US" sz="1100" b="1" dirty="0">
                <a:solidFill>
                  <a:schemeClr val="tx1"/>
                </a:solidFill>
                <a:latin typeface="Microsoft JhengHei"/>
                <a:ea typeface="Microsoft JhengHei"/>
                <a:sym typeface="Microsoft JhengHei"/>
              </a:rPr>
              <a:t>對比</a:t>
            </a:r>
            <a:endParaRPr dirty="0"/>
          </a:p>
        </p:txBody>
      </p:sp>
      <p:sp>
        <p:nvSpPr>
          <p:cNvPr id="138" name="Google Shape;138;g1144437607e_2_9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365363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144437607e_2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g1144437607e_2_9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altLang="zh-TW" sz="1100" b="0" i="0" dirty="0">
                <a:effectLst/>
                <a:latin typeface="Arial" panose="020B0604020202020204" pitchFamily="34" charset="0"/>
              </a:rPr>
              <a:t>Robustness</a:t>
            </a:r>
            <a:r>
              <a:rPr lang="zh-TW" altLang="en-US" sz="1100" b="0" i="0" dirty="0">
                <a:effectLst/>
                <a:latin typeface="Arial" panose="020B0604020202020204" pitchFamily="34" charset="0"/>
              </a:rPr>
              <a:t> 破壞</a:t>
            </a:r>
            <a:endParaRPr dirty="0"/>
          </a:p>
        </p:txBody>
      </p:sp>
      <p:sp>
        <p:nvSpPr>
          <p:cNvPr id="138" name="Google Shape;138;g1144437607e_2_9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682100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144437607e_2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g1144437607e_2_10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g1144437607e_2_10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792832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144437607e_2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g1144437607e_2_9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altLang="zh-TW" sz="1100" b="0" i="0" dirty="0">
                <a:effectLst/>
                <a:latin typeface="Arial" panose="020B0604020202020204" pitchFamily="34" charset="0"/>
              </a:rPr>
              <a:t>1.</a:t>
            </a:r>
            <a:r>
              <a:rPr lang="zh-TW" altLang="en-US" sz="1100" b="0" i="0" dirty="0">
                <a:effectLst/>
                <a:latin typeface="Arial" panose="020B0604020202020204" pitchFamily="34" charset="0"/>
              </a:rPr>
              <a:t>自駕車 易受干擾 不佳 </a:t>
            </a:r>
            <a:r>
              <a:rPr lang="en-US" altLang="zh-TW" sz="1100" dirty="0">
                <a:solidFill>
                  <a:schemeClr val="tx1"/>
                </a:solidFill>
              </a:rPr>
              <a:t>classification -&gt; ensure robustness -&gt; downstream tasks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100" dirty="0">
                <a:solidFill>
                  <a:schemeClr val="tx1"/>
                </a:solidFill>
              </a:rPr>
              <a:t>2.</a:t>
            </a:r>
            <a:r>
              <a:rPr lang="zh-TW" altLang="en-US" sz="1100" dirty="0">
                <a:solidFill>
                  <a:schemeClr val="tx1"/>
                </a:solidFill>
              </a:rPr>
              <a:t>但是下游任務通常較為複雜 需融合更多的</a:t>
            </a:r>
            <a:r>
              <a:rPr lang="en-US" altLang="zh-TW" sz="1100" dirty="0">
                <a:solidFill>
                  <a:schemeClr val="tx1"/>
                </a:solidFill>
              </a:rPr>
              <a:t>Data augmentation</a:t>
            </a:r>
            <a:r>
              <a:rPr lang="zh-TW" altLang="en-US" sz="1100" dirty="0">
                <a:solidFill>
                  <a:schemeClr val="tx1"/>
                </a:solidFill>
              </a:rPr>
              <a:t> ，者也導致失去主幹的</a:t>
            </a:r>
            <a:r>
              <a:rPr lang="en-US" altLang="zh-TW" sz="1100" dirty="0">
                <a:solidFill>
                  <a:schemeClr val="tx1"/>
                </a:solidFill>
              </a:rPr>
              <a:t>robust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100" dirty="0">
                <a:solidFill>
                  <a:schemeClr val="tx1"/>
                </a:solidFill>
              </a:rPr>
              <a:t>4.</a:t>
            </a:r>
            <a:r>
              <a:rPr lang="en-US" altLang="zh-TW" b="0" i="0" dirty="0">
                <a:effectLst/>
                <a:latin typeface="Arial" panose="020B0604020202020204" pitchFamily="34" charset="0"/>
              </a:rPr>
              <a:t> Vanilla CNNs </a:t>
            </a:r>
            <a:r>
              <a:rPr lang="zh-TW" altLang="en-US" b="0" i="0" dirty="0">
                <a:effectLst/>
                <a:latin typeface="Arial" panose="020B0604020202020204" pitchFamily="34" charset="0"/>
              </a:rPr>
              <a:t>易受圖片破壞干擾，即使是</a:t>
            </a:r>
            <a:r>
              <a:rPr lang="en-US" altLang="zh-TW" b="0" i="0" dirty="0" err="1">
                <a:effectLst/>
                <a:latin typeface="Arial" panose="020B0604020202020204" pitchFamily="34" charset="0"/>
              </a:rPr>
              <a:t>imagenet</a:t>
            </a:r>
            <a:r>
              <a:rPr lang="zh-TW" altLang="en-US" b="0" i="0" dirty="0">
                <a:effectLst/>
                <a:latin typeface="Arial" panose="020B0604020202020204" pitchFamily="34" charset="0"/>
              </a:rPr>
              <a:t>大型資料集上也如此</a:t>
            </a:r>
            <a:endParaRPr dirty="0"/>
          </a:p>
        </p:txBody>
      </p:sp>
      <p:sp>
        <p:nvSpPr>
          <p:cNvPr id="138" name="Google Shape;138;g1144437607e_2_9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13974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144437607e_2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g1144437607e_2_10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g1144437607e_2_10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859061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144437607e_2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g1144437607e_2_9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tabLst/>
              <a:defRPr/>
            </a:pPr>
            <a:r>
              <a:rPr lang="en-US" dirty="0"/>
              <a:t>Why </a:t>
            </a:r>
            <a:r>
              <a:rPr lang="en-US" altLang="zh-TW" sz="1100" b="1" dirty="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Fixed-Feature Transfer Learning</a:t>
            </a:r>
            <a:endParaRPr lang="zh-TW" altLang="en-US" sz="1000" b="1" dirty="0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altLang="zh-TW" b="0" i="0" dirty="0">
                <a:effectLst/>
                <a:latin typeface="Arial" panose="020B0604020202020204" pitchFamily="34" charset="0"/>
              </a:rPr>
              <a:t>architecture vs. data augmentation</a:t>
            </a:r>
            <a:endParaRPr dirty="0"/>
          </a:p>
        </p:txBody>
      </p:sp>
      <p:sp>
        <p:nvSpPr>
          <p:cNvPr id="138" name="Google Shape;138;g1144437607e_2_9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071064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投影片" type="title">
  <p:cSld name="TITL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內容" type="obj">
  <p:cSld name="OBJEC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3543300" y="4904660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ctr">
              <a:spcBef>
                <a:spcPts val="0"/>
              </a:spcBef>
              <a:buNone/>
              <a:def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ctr">
              <a:spcBef>
                <a:spcPts val="0"/>
              </a:spcBef>
              <a:buNone/>
              <a:def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ctr">
              <a:spcBef>
                <a:spcPts val="0"/>
              </a:spcBef>
              <a:buNone/>
              <a:def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ctr">
              <a:spcBef>
                <a:spcPts val="0"/>
              </a:spcBef>
              <a:buNone/>
              <a:def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ctr">
              <a:spcBef>
                <a:spcPts val="0"/>
              </a:spcBef>
              <a:buNone/>
              <a:def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ctr">
              <a:spcBef>
                <a:spcPts val="0"/>
              </a:spcBef>
              <a:buNone/>
              <a:def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ctr">
              <a:spcBef>
                <a:spcPts val="0"/>
              </a:spcBef>
              <a:buNone/>
              <a:def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ctr">
              <a:spcBef>
                <a:spcPts val="0"/>
              </a:spcBef>
              <a:buNone/>
              <a:def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章節標題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個內容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較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內容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圖片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/>
          <p:nvPr/>
        </p:nvSpPr>
        <p:spPr>
          <a:xfrm>
            <a:off x="0" y="1681046"/>
            <a:ext cx="9144000" cy="1781407"/>
          </a:xfrm>
          <a:prstGeom prst="rect">
            <a:avLst/>
          </a:prstGeom>
          <a:solidFill>
            <a:srgbClr val="08244A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924954" y="1799020"/>
            <a:ext cx="6993179" cy="10541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3200" b="1" dirty="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Does Robustness on ImageNet Transfer to Downstream Tasks</a:t>
            </a:r>
          </a:p>
        </p:txBody>
      </p:sp>
      <p:cxnSp>
        <p:nvCxnSpPr>
          <p:cNvPr id="132" name="Google Shape;132;p25"/>
          <p:cNvCxnSpPr/>
          <p:nvPr/>
        </p:nvCxnSpPr>
        <p:spPr>
          <a:xfrm>
            <a:off x="0" y="2326072"/>
            <a:ext cx="1225868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33" name="Google Shape;133;p25"/>
          <p:cNvCxnSpPr/>
          <p:nvPr/>
        </p:nvCxnSpPr>
        <p:spPr>
          <a:xfrm>
            <a:off x="7918133" y="2326072"/>
            <a:ext cx="1225868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4" name="Google Shape;134;p25"/>
          <p:cNvSpPr txBox="1"/>
          <p:nvPr/>
        </p:nvSpPr>
        <p:spPr>
          <a:xfrm>
            <a:off x="7422919" y="4868275"/>
            <a:ext cx="1660500" cy="2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NTUST GAMELab</a:t>
            </a:r>
            <a:endParaRPr sz="1100">
              <a:solidFill>
                <a:srgbClr val="A5A5A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19CC3BF4-A668-43E6-BE40-2C5FBAC0440D}"/>
              </a:ext>
            </a:extLst>
          </p:cNvPr>
          <p:cNvSpPr txBox="1"/>
          <p:nvPr/>
        </p:nvSpPr>
        <p:spPr>
          <a:xfrm>
            <a:off x="7891531" y="4606665"/>
            <a:ext cx="723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鄧仲恩</a:t>
            </a:r>
          </a:p>
          <a:p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6B488387-EF76-400C-9D06-28349ECC7DC9}"/>
              </a:ext>
            </a:extLst>
          </p:cNvPr>
          <p:cNvSpPr txBox="1"/>
          <p:nvPr/>
        </p:nvSpPr>
        <p:spPr>
          <a:xfrm>
            <a:off x="6705108" y="3133446"/>
            <a:ext cx="121302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i="0" dirty="0">
                <a:solidFill>
                  <a:srgbClr val="E8E6E3"/>
                </a:solidFill>
                <a:effectLst/>
                <a:latin typeface="Lucida Grande"/>
              </a:rPr>
              <a:t>CVPR 2022</a:t>
            </a:r>
            <a:endParaRPr lang="en-US" altLang="zh-TW" b="0" i="0" dirty="0">
              <a:solidFill>
                <a:schemeClr val="bg1"/>
              </a:solidFill>
              <a:effectLst/>
              <a:latin typeface="BlinkMacSystemFont"/>
            </a:endParaRPr>
          </a:p>
          <a:p>
            <a:endParaRPr lang="zh-TW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Google Shape;140;p26"/>
          <p:cNvCxnSpPr/>
          <p:nvPr/>
        </p:nvCxnSpPr>
        <p:spPr>
          <a:xfrm rot="10800000">
            <a:off x="471906" y="672952"/>
            <a:ext cx="8200200" cy="0"/>
          </a:xfrm>
          <a:prstGeom prst="straightConnector1">
            <a:avLst/>
          </a:prstGeom>
          <a:noFill/>
          <a:ln w="38100" cap="flat" cmpd="sng">
            <a:solidFill>
              <a:srgbClr val="08244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1" name="Google Shape;141;p26"/>
          <p:cNvSpPr txBox="1"/>
          <p:nvPr/>
        </p:nvSpPr>
        <p:spPr>
          <a:xfrm>
            <a:off x="4312990" y="4919588"/>
            <a:ext cx="518100" cy="238500"/>
          </a:xfrm>
          <a:prstGeom prst="rect">
            <a:avLst/>
          </a:prstGeom>
          <a:solidFill>
            <a:srgbClr val="08244A"/>
          </a:solidFill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26"/>
          <p:cNvSpPr txBox="1"/>
          <p:nvPr/>
        </p:nvSpPr>
        <p:spPr>
          <a:xfrm>
            <a:off x="7422919" y="4868275"/>
            <a:ext cx="1660500" cy="2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NTUST GAMELab</a:t>
            </a:r>
            <a:endParaRPr sz="1100">
              <a:solidFill>
                <a:srgbClr val="A5A5A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3" name="Google Shape;143;p26"/>
          <p:cNvSpPr txBox="1">
            <a:spLocks noGrp="1"/>
          </p:cNvSpPr>
          <p:nvPr>
            <p:ph type="sldNum" idx="12"/>
          </p:nvPr>
        </p:nvSpPr>
        <p:spPr>
          <a:xfrm>
            <a:off x="3543300" y="490466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100"/>
              <a:t>10</a:t>
            </a:fld>
            <a:endParaRPr sz="1100"/>
          </a:p>
        </p:txBody>
      </p:sp>
      <p:sp>
        <p:nvSpPr>
          <p:cNvPr id="144" name="Google Shape;144;p26"/>
          <p:cNvSpPr txBox="1"/>
          <p:nvPr/>
        </p:nvSpPr>
        <p:spPr>
          <a:xfrm>
            <a:off x="368600" y="246125"/>
            <a:ext cx="5633400" cy="392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Fixed-Feature Transfer Learning</a:t>
            </a:r>
          </a:p>
        </p:txBody>
      </p:sp>
      <p:sp>
        <p:nvSpPr>
          <p:cNvPr id="145" name="Google Shape;145;p26"/>
          <p:cNvSpPr txBox="1"/>
          <p:nvPr/>
        </p:nvSpPr>
        <p:spPr>
          <a:xfrm>
            <a:off x="471900" y="736201"/>
            <a:ext cx="7422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0CE44C1-F295-99DC-3B59-DA09E3D1AD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051853"/>
            <a:ext cx="4298540" cy="1667834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47DAF7CF-0334-00E7-E50B-CF0D99E5B4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9841" y="3007316"/>
            <a:ext cx="4244770" cy="1645061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81E6C00A-0C34-BF28-9754-03B0E325DD18}"/>
              </a:ext>
            </a:extLst>
          </p:cNvPr>
          <p:cNvSpPr txBox="1"/>
          <p:nvPr/>
        </p:nvSpPr>
        <p:spPr>
          <a:xfrm>
            <a:off x="6171585" y="770644"/>
            <a:ext cx="9412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Detection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D207BB90-4A7C-A3FF-3D3A-AD33A48D13AA}"/>
              </a:ext>
            </a:extLst>
          </p:cNvPr>
          <p:cNvSpPr txBox="1"/>
          <p:nvPr/>
        </p:nvSpPr>
        <p:spPr>
          <a:xfrm>
            <a:off x="6076702" y="2715144"/>
            <a:ext cx="12891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Segmentation</a:t>
            </a:r>
            <a:endParaRPr lang="zh-TW" altLang="en-US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86792D50-78A2-D8FD-FCF2-465D218526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3222" y="792940"/>
            <a:ext cx="1873155" cy="646166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A5D09C5D-9657-DE11-58F1-0E60E86B92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3222" y="1600381"/>
            <a:ext cx="1873155" cy="736931"/>
          </a:xfrm>
          <a:prstGeom prst="rect">
            <a:avLst/>
          </a:prstGeom>
        </p:spPr>
      </p:pic>
      <p:pic>
        <p:nvPicPr>
          <p:cNvPr id="1026" name="Picture 2" descr="image corruptions">
            <a:extLst>
              <a:ext uri="{FF2B5EF4-FFF2-40B4-BE49-F238E27FC236}">
                <a16:creationId xmlns:a16="http://schemas.microsoft.com/office/drawing/2014/main" id="{158B8C8D-1BAD-8490-7365-7100618357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597739"/>
            <a:ext cx="4519841" cy="2252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9228030"/>
      </p:ext>
    </p:extLst>
  </p:cSld>
  <p:clrMapOvr>
    <a:masterClrMapping/>
  </p:clrMapOvr>
  <p:transition spd="slow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9"/>
          <p:cNvSpPr/>
          <p:nvPr/>
        </p:nvSpPr>
        <p:spPr>
          <a:xfrm>
            <a:off x="0" y="1681046"/>
            <a:ext cx="9144000" cy="1781400"/>
          </a:xfrm>
          <a:prstGeom prst="rect">
            <a:avLst/>
          </a:prstGeom>
          <a:solidFill>
            <a:srgbClr val="08244A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29"/>
          <p:cNvSpPr txBox="1"/>
          <p:nvPr/>
        </p:nvSpPr>
        <p:spPr>
          <a:xfrm>
            <a:off x="2154300" y="2204806"/>
            <a:ext cx="4835400" cy="4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2300" b="1" dirty="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Full-Network Transfer Learning</a:t>
            </a:r>
            <a:endParaRPr lang="zh-TW" altLang="en-US" sz="1700" b="1" dirty="0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cxnSp>
        <p:nvCxnSpPr>
          <p:cNvPr id="178" name="Google Shape;178;p29"/>
          <p:cNvCxnSpPr/>
          <p:nvPr/>
        </p:nvCxnSpPr>
        <p:spPr>
          <a:xfrm>
            <a:off x="0" y="2326072"/>
            <a:ext cx="1225800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79" name="Google Shape;179;p29"/>
          <p:cNvCxnSpPr/>
          <p:nvPr/>
        </p:nvCxnSpPr>
        <p:spPr>
          <a:xfrm>
            <a:off x="7918133" y="2326072"/>
            <a:ext cx="1225800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0" name="Google Shape;180;p29"/>
          <p:cNvSpPr txBox="1"/>
          <p:nvPr/>
        </p:nvSpPr>
        <p:spPr>
          <a:xfrm>
            <a:off x="7422919" y="4868275"/>
            <a:ext cx="1660500" cy="2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NTUST GAMELab</a:t>
            </a:r>
            <a:endParaRPr sz="1100">
              <a:solidFill>
                <a:srgbClr val="A5A5A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5599740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Google Shape;140;p26"/>
          <p:cNvCxnSpPr/>
          <p:nvPr/>
        </p:nvCxnSpPr>
        <p:spPr>
          <a:xfrm rot="10800000">
            <a:off x="471906" y="672952"/>
            <a:ext cx="8200200" cy="0"/>
          </a:xfrm>
          <a:prstGeom prst="straightConnector1">
            <a:avLst/>
          </a:prstGeom>
          <a:noFill/>
          <a:ln w="38100" cap="flat" cmpd="sng">
            <a:solidFill>
              <a:srgbClr val="08244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1" name="Google Shape;141;p26"/>
          <p:cNvSpPr txBox="1"/>
          <p:nvPr/>
        </p:nvSpPr>
        <p:spPr>
          <a:xfrm>
            <a:off x="4312990" y="4919588"/>
            <a:ext cx="518100" cy="238500"/>
          </a:xfrm>
          <a:prstGeom prst="rect">
            <a:avLst/>
          </a:prstGeom>
          <a:solidFill>
            <a:srgbClr val="08244A"/>
          </a:solidFill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26"/>
          <p:cNvSpPr txBox="1"/>
          <p:nvPr/>
        </p:nvSpPr>
        <p:spPr>
          <a:xfrm>
            <a:off x="7422919" y="4868275"/>
            <a:ext cx="1660500" cy="2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NTUST GAMELab</a:t>
            </a:r>
            <a:endParaRPr sz="1100">
              <a:solidFill>
                <a:srgbClr val="A5A5A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3" name="Google Shape;143;p26"/>
          <p:cNvSpPr txBox="1">
            <a:spLocks noGrp="1"/>
          </p:cNvSpPr>
          <p:nvPr>
            <p:ph type="sldNum" idx="12"/>
          </p:nvPr>
        </p:nvSpPr>
        <p:spPr>
          <a:xfrm>
            <a:off x="3543300" y="490466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100"/>
              <a:t>12</a:t>
            </a:fld>
            <a:endParaRPr sz="1100"/>
          </a:p>
        </p:txBody>
      </p:sp>
      <p:sp>
        <p:nvSpPr>
          <p:cNvPr id="144" name="Google Shape;144;p26"/>
          <p:cNvSpPr txBox="1"/>
          <p:nvPr/>
        </p:nvSpPr>
        <p:spPr>
          <a:xfrm>
            <a:off x="368600" y="246125"/>
            <a:ext cx="5633400" cy="392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Full-Network Transfer Learning</a:t>
            </a:r>
          </a:p>
        </p:txBody>
      </p:sp>
      <p:sp>
        <p:nvSpPr>
          <p:cNvPr id="145" name="Google Shape;145;p26"/>
          <p:cNvSpPr txBox="1"/>
          <p:nvPr/>
        </p:nvSpPr>
        <p:spPr>
          <a:xfrm>
            <a:off x="471900" y="736201"/>
            <a:ext cx="7422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47FE2DEE-2A9D-A6D4-0352-84BCD71A3A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6403" y="770644"/>
            <a:ext cx="6231194" cy="3868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238045"/>
      </p:ext>
    </p:extLst>
  </p:cSld>
  <p:clrMapOvr>
    <a:masterClrMapping/>
  </p:clrMapOvr>
  <p:transition spd="slow">
    <p:push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9"/>
          <p:cNvSpPr/>
          <p:nvPr/>
        </p:nvSpPr>
        <p:spPr>
          <a:xfrm>
            <a:off x="0" y="1681046"/>
            <a:ext cx="9144000" cy="1781400"/>
          </a:xfrm>
          <a:prstGeom prst="rect">
            <a:avLst/>
          </a:prstGeom>
          <a:solidFill>
            <a:srgbClr val="08244A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29"/>
          <p:cNvSpPr txBox="1"/>
          <p:nvPr/>
        </p:nvSpPr>
        <p:spPr>
          <a:xfrm>
            <a:off x="2154300" y="2204806"/>
            <a:ext cx="4835400" cy="777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2300" b="1" dirty="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Do Larger Models Transfer Robustness Better?</a:t>
            </a:r>
            <a:endParaRPr lang="zh-TW" altLang="en-US" sz="1700" b="1" dirty="0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cxnSp>
        <p:nvCxnSpPr>
          <p:cNvPr id="178" name="Google Shape;178;p29"/>
          <p:cNvCxnSpPr/>
          <p:nvPr/>
        </p:nvCxnSpPr>
        <p:spPr>
          <a:xfrm>
            <a:off x="0" y="2326072"/>
            <a:ext cx="1225800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79" name="Google Shape;179;p29"/>
          <p:cNvCxnSpPr/>
          <p:nvPr/>
        </p:nvCxnSpPr>
        <p:spPr>
          <a:xfrm>
            <a:off x="7918133" y="2326072"/>
            <a:ext cx="1225800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0" name="Google Shape;180;p29"/>
          <p:cNvSpPr txBox="1"/>
          <p:nvPr/>
        </p:nvSpPr>
        <p:spPr>
          <a:xfrm>
            <a:off x="7422919" y="4868275"/>
            <a:ext cx="1660500" cy="2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NTUST GAMELab</a:t>
            </a:r>
            <a:endParaRPr sz="1100">
              <a:solidFill>
                <a:srgbClr val="A5A5A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1056563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Google Shape;140;p26"/>
          <p:cNvCxnSpPr/>
          <p:nvPr/>
        </p:nvCxnSpPr>
        <p:spPr>
          <a:xfrm rot="10800000">
            <a:off x="471906" y="672952"/>
            <a:ext cx="8200200" cy="0"/>
          </a:xfrm>
          <a:prstGeom prst="straightConnector1">
            <a:avLst/>
          </a:prstGeom>
          <a:noFill/>
          <a:ln w="38100" cap="flat" cmpd="sng">
            <a:solidFill>
              <a:srgbClr val="08244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1" name="Google Shape;141;p26"/>
          <p:cNvSpPr txBox="1"/>
          <p:nvPr/>
        </p:nvSpPr>
        <p:spPr>
          <a:xfrm>
            <a:off x="4312990" y="4919588"/>
            <a:ext cx="518100" cy="238500"/>
          </a:xfrm>
          <a:prstGeom prst="rect">
            <a:avLst/>
          </a:prstGeom>
          <a:solidFill>
            <a:srgbClr val="08244A"/>
          </a:solidFill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26"/>
          <p:cNvSpPr txBox="1"/>
          <p:nvPr/>
        </p:nvSpPr>
        <p:spPr>
          <a:xfrm>
            <a:off x="7422919" y="4868275"/>
            <a:ext cx="1660500" cy="2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NTUST GAMELab</a:t>
            </a:r>
            <a:endParaRPr sz="1100">
              <a:solidFill>
                <a:srgbClr val="A5A5A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3" name="Google Shape;143;p26"/>
          <p:cNvSpPr txBox="1">
            <a:spLocks noGrp="1"/>
          </p:cNvSpPr>
          <p:nvPr>
            <p:ph type="sldNum" idx="12"/>
          </p:nvPr>
        </p:nvSpPr>
        <p:spPr>
          <a:xfrm>
            <a:off x="3543300" y="490466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100"/>
              <a:t>14</a:t>
            </a:fld>
            <a:endParaRPr sz="1100"/>
          </a:p>
        </p:txBody>
      </p:sp>
      <p:sp>
        <p:nvSpPr>
          <p:cNvPr id="144" name="Google Shape;144;p26"/>
          <p:cNvSpPr txBox="1"/>
          <p:nvPr/>
        </p:nvSpPr>
        <p:spPr>
          <a:xfrm>
            <a:off x="368599" y="246125"/>
            <a:ext cx="8045355" cy="392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Do Larger Models Transfer Robustness Better?</a:t>
            </a:r>
          </a:p>
        </p:txBody>
      </p:sp>
      <p:sp>
        <p:nvSpPr>
          <p:cNvPr id="145" name="Google Shape;145;p26"/>
          <p:cNvSpPr txBox="1"/>
          <p:nvPr/>
        </p:nvSpPr>
        <p:spPr>
          <a:xfrm>
            <a:off x="471900" y="736201"/>
            <a:ext cx="7422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42CD697-6612-723D-864A-9CEFD55342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65" y="1406452"/>
            <a:ext cx="3574806" cy="143593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0BAA9626-FF97-DA05-FA1B-A213888515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0670" y="909215"/>
            <a:ext cx="5642937" cy="3653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362528"/>
      </p:ext>
    </p:extLst>
  </p:cSld>
  <p:clrMapOvr>
    <a:masterClrMapping/>
  </p:clrMapOvr>
  <p:transition spd="slow">
    <p:push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9"/>
          <p:cNvSpPr/>
          <p:nvPr/>
        </p:nvSpPr>
        <p:spPr>
          <a:xfrm>
            <a:off x="0" y="1681046"/>
            <a:ext cx="9144000" cy="1781400"/>
          </a:xfrm>
          <a:prstGeom prst="rect">
            <a:avLst/>
          </a:prstGeom>
          <a:solidFill>
            <a:srgbClr val="08244A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29"/>
          <p:cNvSpPr txBox="1"/>
          <p:nvPr/>
        </p:nvSpPr>
        <p:spPr>
          <a:xfrm>
            <a:off x="2154300" y="2204806"/>
            <a:ext cx="4835400" cy="1131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2300" b="1" dirty="0" err="1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Adversarially</a:t>
            </a:r>
            <a:r>
              <a:rPr lang="en-US" altLang="zh-TW" sz="2300" b="1" dirty="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-trained Networks   do not Transfer Robustness to Downstream Tasks</a:t>
            </a:r>
            <a:endParaRPr lang="zh-TW" altLang="en-US" sz="1700" b="1" dirty="0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cxnSp>
        <p:nvCxnSpPr>
          <p:cNvPr id="178" name="Google Shape;178;p29"/>
          <p:cNvCxnSpPr/>
          <p:nvPr/>
        </p:nvCxnSpPr>
        <p:spPr>
          <a:xfrm>
            <a:off x="0" y="2326072"/>
            <a:ext cx="1225800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79" name="Google Shape;179;p29"/>
          <p:cNvCxnSpPr/>
          <p:nvPr/>
        </p:nvCxnSpPr>
        <p:spPr>
          <a:xfrm>
            <a:off x="7918133" y="2326072"/>
            <a:ext cx="1225800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0" name="Google Shape;180;p29"/>
          <p:cNvSpPr txBox="1"/>
          <p:nvPr/>
        </p:nvSpPr>
        <p:spPr>
          <a:xfrm>
            <a:off x="7422919" y="4868275"/>
            <a:ext cx="1660500" cy="2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NTUST GAMELab</a:t>
            </a:r>
            <a:endParaRPr sz="1100">
              <a:solidFill>
                <a:srgbClr val="A5A5A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3978715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Google Shape;140;p26"/>
          <p:cNvCxnSpPr/>
          <p:nvPr/>
        </p:nvCxnSpPr>
        <p:spPr>
          <a:xfrm rot="10800000">
            <a:off x="471906" y="672952"/>
            <a:ext cx="8200200" cy="0"/>
          </a:xfrm>
          <a:prstGeom prst="straightConnector1">
            <a:avLst/>
          </a:prstGeom>
          <a:noFill/>
          <a:ln w="38100" cap="flat" cmpd="sng">
            <a:solidFill>
              <a:srgbClr val="08244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1" name="Google Shape;141;p26"/>
          <p:cNvSpPr txBox="1"/>
          <p:nvPr/>
        </p:nvSpPr>
        <p:spPr>
          <a:xfrm>
            <a:off x="4312990" y="4919588"/>
            <a:ext cx="518100" cy="238500"/>
          </a:xfrm>
          <a:prstGeom prst="rect">
            <a:avLst/>
          </a:prstGeom>
          <a:solidFill>
            <a:srgbClr val="08244A"/>
          </a:solidFill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26"/>
          <p:cNvSpPr txBox="1"/>
          <p:nvPr/>
        </p:nvSpPr>
        <p:spPr>
          <a:xfrm>
            <a:off x="7422919" y="4868275"/>
            <a:ext cx="1660500" cy="2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NTUST GAMELab</a:t>
            </a:r>
            <a:endParaRPr sz="1100">
              <a:solidFill>
                <a:srgbClr val="A5A5A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3" name="Google Shape;143;p26"/>
          <p:cNvSpPr txBox="1">
            <a:spLocks noGrp="1"/>
          </p:cNvSpPr>
          <p:nvPr>
            <p:ph type="sldNum" idx="12"/>
          </p:nvPr>
        </p:nvSpPr>
        <p:spPr>
          <a:xfrm>
            <a:off x="3543300" y="490466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100"/>
              <a:t>16</a:t>
            </a:fld>
            <a:endParaRPr sz="1100"/>
          </a:p>
        </p:txBody>
      </p:sp>
      <p:sp>
        <p:nvSpPr>
          <p:cNvPr id="144" name="Google Shape;144;p26"/>
          <p:cNvSpPr txBox="1"/>
          <p:nvPr/>
        </p:nvSpPr>
        <p:spPr>
          <a:xfrm>
            <a:off x="-77485" y="234155"/>
            <a:ext cx="9298969" cy="346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Adversarially</a:t>
            </a:r>
            <a:r>
              <a:rPr lang="en-US" sz="18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-trained Networks do not Transfer Robustness to Downstream Tasks</a:t>
            </a:r>
          </a:p>
        </p:txBody>
      </p:sp>
      <p:sp>
        <p:nvSpPr>
          <p:cNvPr id="145" name="Google Shape;145;p26"/>
          <p:cNvSpPr txBox="1"/>
          <p:nvPr/>
        </p:nvSpPr>
        <p:spPr>
          <a:xfrm>
            <a:off x="58946" y="873194"/>
            <a:ext cx="2757996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1600" b="0" i="0">
                <a:effectLst/>
                <a:latin typeface="Arial" panose="020B0604020202020204" pitchFamily="34" charset="0"/>
              </a:rPr>
              <a:t>robust optimization objective</a:t>
            </a:r>
            <a:endParaRPr sz="1200" b="1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596F65C1-F774-3EF4-B96F-673EA599E3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41" y="1241463"/>
            <a:ext cx="2684206" cy="525657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5285BC88-EAF8-2A32-9BDC-23A4037B44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6942" y="780614"/>
            <a:ext cx="6014067" cy="3887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095071"/>
      </p:ext>
    </p:extLst>
  </p:cSld>
  <p:clrMapOvr>
    <a:masterClrMapping/>
  </p:clrMapOvr>
  <p:transition spd="slow">
    <p:push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9"/>
          <p:cNvSpPr/>
          <p:nvPr/>
        </p:nvSpPr>
        <p:spPr>
          <a:xfrm>
            <a:off x="0" y="1681046"/>
            <a:ext cx="9144000" cy="1781400"/>
          </a:xfrm>
          <a:prstGeom prst="rect">
            <a:avLst/>
          </a:prstGeom>
          <a:solidFill>
            <a:srgbClr val="08244A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29"/>
          <p:cNvSpPr txBox="1"/>
          <p:nvPr/>
        </p:nvSpPr>
        <p:spPr>
          <a:xfrm>
            <a:off x="2154300" y="2204806"/>
            <a:ext cx="4835400" cy="423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2300" b="1" dirty="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Related Works and Discussions</a:t>
            </a:r>
            <a:endParaRPr lang="zh-TW" altLang="en-US" sz="1700" b="1" dirty="0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cxnSp>
        <p:nvCxnSpPr>
          <p:cNvPr id="178" name="Google Shape;178;p29"/>
          <p:cNvCxnSpPr/>
          <p:nvPr/>
        </p:nvCxnSpPr>
        <p:spPr>
          <a:xfrm>
            <a:off x="0" y="2326072"/>
            <a:ext cx="1225800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79" name="Google Shape;179;p29"/>
          <p:cNvCxnSpPr/>
          <p:nvPr/>
        </p:nvCxnSpPr>
        <p:spPr>
          <a:xfrm>
            <a:off x="7918133" y="2326072"/>
            <a:ext cx="1225800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0" name="Google Shape;180;p29"/>
          <p:cNvSpPr txBox="1"/>
          <p:nvPr/>
        </p:nvSpPr>
        <p:spPr>
          <a:xfrm>
            <a:off x="7422919" y="4868275"/>
            <a:ext cx="1660500" cy="2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NTUST GAMELab</a:t>
            </a:r>
            <a:endParaRPr sz="1100">
              <a:solidFill>
                <a:srgbClr val="A5A5A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6773582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Google Shape;140;p26"/>
          <p:cNvCxnSpPr/>
          <p:nvPr/>
        </p:nvCxnSpPr>
        <p:spPr>
          <a:xfrm rot="10800000">
            <a:off x="471906" y="672952"/>
            <a:ext cx="8200200" cy="0"/>
          </a:xfrm>
          <a:prstGeom prst="straightConnector1">
            <a:avLst/>
          </a:prstGeom>
          <a:noFill/>
          <a:ln w="38100" cap="flat" cmpd="sng">
            <a:solidFill>
              <a:srgbClr val="08244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1" name="Google Shape;141;p26"/>
          <p:cNvSpPr txBox="1"/>
          <p:nvPr/>
        </p:nvSpPr>
        <p:spPr>
          <a:xfrm>
            <a:off x="4312990" y="4919588"/>
            <a:ext cx="518100" cy="238500"/>
          </a:xfrm>
          <a:prstGeom prst="rect">
            <a:avLst/>
          </a:prstGeom>
          <a:solidFill>
            <a:srgbClr val="08244A"/>
          </a:solidFill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26"/>
          <p:cNvSpPr txBox="1"/>
          <p:nvPr/>
        </p:nvSpPr>
        <p:spPr>
          <a:xfrm>
            <a:off x="7422919" y="4868275"/>
            <a:ext cx="1660500" cy="2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NTUST GAMELab</a:t>
            </a:r>
            <a:endParaRPr sz="1100">
              <a:solidFill>
                <a:srgbClr val="A5A5A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3" name="Google Shape;143;p26"/>
          <p:cNvSpPr txBox="1">
            <a:spLocks noGrp="1"/>
          </p:cNvSpPr>
          <p:nvPr>
            <p:ph type="sldNum" idx="12"/>
          </p:nvPr>
        </p:nvSpPr>
        <p:spPr>
          <a:xfrm>
            <a:off x="3543300" y="490466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100"/>
              <a:t>18</a:t>
            </a:fld>
            <a:endParaRPr sz="1100"/>
          </a:p>
        </p:txBody>
      </p:sp>
      <p:sp>
        <p:nvSpPr>
          <p:cNvPr id="2" name="Google Shape;144;p26">
            <a:extLst>
              <a:ext uri="{FF2B5EF4-FFF2-40B4-BE49-F238E27FC236}">
                <a16:creationId xmlns:a16="http://schemas.microsoft.com/office/drawing/2014/main" id="{A3B0841E-3B28-04DA-3AA1-724BDFFD2D21}"/>
              </a:ext>
            </a:extLst>
          </p:cNvPr>
          <p:cNvSpPr txBox="1"/>
          <p:nvPr/>
        </p:nvSpPr>
        <p:spPr>
          <a:xfrm>
            <a:off x="368599" y="246125"/>
            <a:ext cx="8045355" cy="392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Related Works and Discussions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8E58FF95-9061-E340-3212-7DFA53283374}"/>
              </a:ext>
            </a:extLst>
          </p:cNvPr>
          <p:cNvSpPr txBox="1"/>
          <p:nvPr/>
        </p:nvSpPr>
        <p:spPr>
          <a:xfrm>
            <a:off x="368600" y="1025767"/>
            <a:ext cx="8288008" cy="2949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826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+mj-lt"/>
              <a:buAutoNum type="arabicPeriod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Transfer learning to image classification tasks</a:t>
            </a:r>
          </a:p>
          <a:p>
            <a:pPr marL="4826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+mj-lt"/>
              <a:buAutoNum type="arabicPeriod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Robustness of Vision Transformer</a:t>
            </a:r>
          </a:p>
          <a:p>
            <a:pPr marL="4826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+mj-lt"/>
              <a:buAutoNum type="arabicPeriod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Robust object detection and segmentation</a:t>
            </a:r>
            <a:br>
              <a:rPr lang="en-US" altLang="zh-TW" sz="1800" dirty="0">
                <a:solidFill>
                  <a:schemeClr val="tx1"/>
                </a:solidFill>
                <a:latin typeface="+mj-lt"/>
              </a:rPr>
            </a:b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Detection : adversarial</a:t>
            </a:r>
            <a:r>
              <a:rPr lang="zh-TW" altLang="en-US" sz="1800" dirty="0">
                <a:solidFill>
                  <a:schemeClr val="tx1"/>
                </a:solidFill>
                <a:latin typeface="+mj-lt"/>
              </a:rPr>
              <a:t>、</a:t>
            </a: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designed architectures</a:t>
            </a:r>
            <a:br>
              <a:rPr lang="en-US" altLang="zh-TW" sz="1800" dirty="0">
                <a:solidFill>
                  <a:schemeClr val="tx1"/>
                </a:solidFill>
                <a:latin typeface="+mj-lt"/>
              </a:rPr>
            </a:b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segmentation : student-teacher architecture</a:t>
            </a:r>
            <a:r>
              <a:rPr lang="zh-TW" altLang="en-US" sz="1800" dirty="0">
                <a:solidFill>
                  <a:schemeClr val="tx1"/>
                </a:solidFill>
                <a:latin typeface="+mj-lt"/>
              </a:rPr>
              <a:t>、</a:t>
            </a: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increasing shape bias</a:t>
            </a:r>
          </a:p>
          <a:p>
            <a:pPr marL="4826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+mj-lt"/>
              <a:buAutoNum type="arabicPeriod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Robustness Transfer</a:t>
            </a:r>
          </a:p>
          <a:p>
            <a:pPr marL="4826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+mj-lt"/>
              <a:buAutoNum type="arabicPeriod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Overfitting to ImageNet</a:t>
            </a:r>
          </a:p>
        </p:txBody>
      </p:sp>
    </p:spTree>
    <p:extLst>
      <p:ext uri="{BB962C8B-B14F-4D97-AF65-F5344CB8AC3E}">
        <p14:creationId xmlns:p14="http://schemas.microsoft.com/office/powerpoint/2010/main" val="2009194236"/>
      </p:ext>
    </p:extLst>
  </p:cSld>
  <p:clrMapOvr>
    <a:masterClrMapping/>
  </p:clrMapOvr>
  <p:transition spd="slow">
    <p:push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9"/>
          <p:cNvSpPr/>
          <p:nvPr/>
        </p:nvSpPr>
        <p:spPr>
          <a:xfrm>
            <a:off x="0" y="1681046"/>
            <a:ext cx="9144000" cy="1781400"/>
          </a:xfrm>
          <a:prstGeom prst="rect">
            <a:avLst/>
          </a:prstGeom>
          <a:solidFill>
            <a:srgbClr val="08244A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29"/>
          <p:cNvSpPr txBox="1"/>
          <p:nvPr/>
        </p:nvSpPr>
        <p:spPr>
          <a:xfrm>
            <a:off x="2154300" y="2204806"/>
            <a:ext cx="4835400" cy="423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2300" b="1" dirty="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Conclusions</a:t>
            </a:r>
            <a:endParaRPr lang="zh-TW" altLang="en-US" sz="1700" b="1" dirty="0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cxnSp>
        <p:nvCxnSpPr>
          <p:cNvPr id="178" name="Google Shape;178;p29"/>
          <p:cNvCxnSpPr/>
          <p:nvPr/>
        </p:nvCxnSpPr>
        <p:spPr>
          <a:xfrm>
            <a:off x="0" y="2326072"/>
            <a:ext cx="1225800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79" name="Google Shape;179;p29"/>
          <p:cNvCxnSpPr/>
          <p:nvPr/>
        </p:nvCxnSpPr>
        <p:spPr>
          <a:xfrm>
            <a:off x="7918133" y="2326072"/>
            <a:ext cx="1225800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0" name="Google Shape;180;p29"/>
          <p:cNvSpPr txBox="1"/>
          <p:nvPr/>
        </p:nvSpPr>
        <p:spPr>
          <a:xfrm>
            <a:off x="7422919" y="4868275"/>
            <a:ext cx="1660500" cy="2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NTUST GAMELab</a:t>
            </a:r>
            <a:endParaRPr sz="1100">
              <a:solidFill>
                <a:srgbClr val="A5A5A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245209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Google Shape;140;p26"/>
          <p:cNvCxnSpPr/>
          <p:nvPr/>
        </p:nvCxnSpPr>
        <p:spPr>
          <a:xfrm rot="10800000">
            <a:off x="471906" y="672952"/>
            <a:ext cx="8200200" cy="0"/>
          </a:xfrm>
          <a:prstGeom prst="straightConnector1">
            <a:avLst/>
          </a:prstGeom>
          <a:noFill/>
          <a:ln w="38100" cap="flat" cmpd="sng">
            <a:solidFill>
              <a:srgbClr val="08244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1" name="Google Shape;141;p26"/>
          <p:cNvSpPr txBox="1"/>
          <p:nvPr/>
        </p:nvSpPr>
        <p:spPr>
          <a:xfrm>
            <a:off x="4312990" y="4919588"/>
            <a:ext cx="518100" cy="238500"/>
          </a:xfrm>
          <a:prstGeom prst="rect">
            <a:avLst/>
          </a:prstGeom>
          <a:solidFill>
            <a:srgbClr val="08244A"/>
          </a:solidFill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26"/>
          <p:cNvSpPr txBox="1"/>
          <p:nvPr/>
        </p:nvSpPr>
        <p:spPr>
          <a:xfrm>
            <a:off x="7422919" y="4868275"/>
            <a:ext cx="1660500" cy="2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NTUST GAMELab</a:t>
            </a:r>
            <a:endParaRPr sz="1100">
              <a:solidFill>
                <a:srgbClr val="A5A5A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3" name="Google Shape;143;p26"/>
          <p:cNvSpPr txBox="1">
            <a:spLocks noGrp="1"/>
          </p:cNvSpPr>
          <p:nvPr>
            <p:ph type="sldNum" idx="12"/>
          </p:nvPr>
        </p:nvSpPr>
        <p:spPr>
          <a:xfrm>
            <a:off x="3543300" y="490466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100"/>
              <a:t>2</a:t>
            </a:fld>
            <a:endParaRPr sz="1100"/>
          </a:p>
        </p:txBody>
      </p:sp>
      <p:sp>
        <p:nvSpPr>
          <p:cNvPr id="144" name="Google Shape;144;p26"/>
          <p:cNvSpPr txBox="1"/>
          <p:nvPr/>
        </p:nvSpPr>
        <p:spPr>
          <a:xfrm>
            <a:off x="368600" y="246125"/>
            <a:ext cx="56334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Outline</a:t>
            </a:r>
            <a:endParaRPr sz="2100" b="1" dirty="0">
              <a:solidFill>
                <a:srgbClr val="08244A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45" name="Google Shape;145;p26"/>
          <p:cNvSpPr txBox="1"/>
          <p:nvPr/>
        </p:nvSpPr>
        <p:spPr>
          <a:xfrm>
            <a:off x="471900" y="736201"/>
            <a:ext cx="7422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46" name="Google Shape;146;p26"/>
          <p:cNvSpPr txBox="1"/>
          <p:nvPr/>
        </p:nvSpPr>
        <p:spPr>
          <a:xfrm>
            <a:off x="471899" y="886850"/>
            <a:ext cx="8611519" cy="3693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icrosoft JhengHei"/>
              <a:buAutoNum type="arabicPeriod"/>
            </a:pPr>
            <a:r>
              <a:rPr lang="en-US" altLang="zh-TW" sz="1600" b="0" i="0" dirty="0">
                <a:effectLst/>
                <a:latin typeface="Arial" panose="020B0604020202020204" pitchFamily="34" charset="0"/>
              </a:rPr>
              <a:t>Introduction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icrosoft JhengHei"/>
              <a:buAutoNum type="arabicPeriod"/>
            </a:pPr>
            <a:r>
              <a:rPr lang="en-US" altLang="zh-TW" sz="1600" b="0" i="0" dirty="0">
                <a:effectLst/>
                <a:latin typeface="Arial" panose="020B0604020202020204" pitchFamily="34" charset="0"/>
              </a:rPr>
              <a:t>Background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icrosoft JhengHei"/>
              <a:buAutoNum type="arabicPeriod"/>
            </a:pPr>
            <a:r>
              <a:rPr lang="en-US" altLang="zh-TW" sz="1600" dirty="0">
                <a:latin typeface="Arial" panose="020B0604020202020204" pitchFamily="34" charset="0"/>
              </a:rPr>
              <a:t>Fixed-Feature Transfer Learning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icrosoft JhengHei"/>
              <a:buAutoNum type="arabicPeriod"/>
            </a:pPr>
            <a:r>
              <a:rPr lang="en-US" altLang="zh-TW" sz="1600" b="0" i="0" dirty="0">
                <a:effectLst/>
                <a:latin typeface="Arial" panose="020B0604020202020204" pitchFamily="34" charset="0"/>
              </a:rPr>
              <a:t>Full-Network Transfer Learning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icrosoft JhengHei"/>
              <a:buAutoNum type="arabicPeriod"/>
            </a:pPr>
            <a:r>
              <a:rPr lang="en-US" altLang="zh-TW" sz="1600" b="0" i="0" dirty="0">
                <a:effectLst/>
                <a:latin typeface="Arial" panose="020B0604020202020204" pitchFamily="34" charset="0"/>
              </a:rPr>
              <a:t>Do Larger Models Transfer Robustness Better?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icrosoft JhengHei"/>
              <a:buAutoNum type="arabicPeriod"/>
            </a:pPr>
            <a:r>
              <a:rPr lang="en-US" sz="1600" dirty="0" err="1">
                <a:latin typeface="Arial" panose="020B0604020202020204" pitchFamily="34" charset="0"/>
                <a:sym typeface="Microsoft JhengHei"/>
              </a:rPr>
              <a:t>Adversarially</a:t>
            </a:r>
            <a:r>
              <a:rPr lang="en-US" sz="1600" dirty="0">
                <a:latin typeface="Arial" panose="020B0604020202020204" pitchFamily="34" charset="0"/>
                <a:sym typeface="Microsoft JhengHei"/>
              </a:rPr>
              <a:t>-trained Networks do not Transfer Robustness to Downstream Tasks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icrosoft JhengHei"/>
              <a:buAutoNum type="arabicPeriod"/>
            </a:pPr>
            <a:r>
              <a:rPr lang="en-US" sz="1600" dirty="0">
                <a:latin typeface="Arial" panose="020B0604020202020204" pitchFamily="34" charset="0"/>
                <a:sym typeface="Microsoft JhengHei"/>
              </a:rPr>
              <a:t>Related Works and Discussions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icrosoft JhengHei"/>
              <a:buAutoNum type="arabicPeriod"/>
            </a:pPr>
            <a:r>
              <a:rPr lang="en-US" sz="1600" dirty="0">
                <a:latin typeface="Arial" panose="020B0604020202020204" pitchFamily="34" charset="0"/>
                <a:sym typeface="Microsoft JhengHei"/>
              </a:rPr>
              <a:t>Conclusions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icrosoft JhengHei"/>
              <a:buAutoNum type="arabicPeriod"/>
            </a:pPr>
            <a:endParaRPr lang="en-US" sz="2400" dirty="0">
              <a:latin typeface="Arial" panose="020B0604020202020204" pitchFamily="34" charset="0"/>
              <a:sym typeface="Microsoft JhengHei"/>
            </a:endParaRPr>
          </a:p>
        </p:txBody>
      </p:sp>
    </p:spTree>
  </p:cSld>
  <p:clrMapOvr>
    <a:masterClrMapping/>
  </p:clrMapOvr>
  <p:transition spd="slow">
    <p:push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Google Shape;140;p26"/>
          <p:cNvCxnSpPr/>
          <p:nvPr/>
        </p:nvCxnSpPr>
        <p:spPr>
          <a:xfrm rot="10800000">
            <a:off x="471906" y="672952"/>
            <a:ext cx="8200200" cy="0"/>
          </a:xfrm>
          <a:prstGeom prst="straightConnector1">
            <a:avLst/>
          </a:prstGeom>
          <a:noFill/>
          <a:ln w="38100" cap="flat" cmpd="sng">
            <a:solidFill>
              <a:srgbClr val="08244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1" name="Google Shape;141;p26"/>
          <p:cNvSpPr txBox="1"/>
          <p:nvPr/>
        </p:nvSpPr>
        <p:spPr>
          <a:xfrm>
            <a:off x="4312990" y="4919588"/>
            <a:ext cx="518100" cy="238500"/>
          </a:xfrm>
          <a:prstGeom prst="rect">
            <a:avLst/>
          </a:prstGeom>
          <a:solidFill>
            <a:srgbClr val="08244A"/>
          </a:solidFill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26"/>
          <p:cNvSpPr txBox="1"/>
          <p:nvPr/>
        </p:nvSpPr>
        <p:spPr>
          <a:xfrm>
            <a:off x="7422919" y="4868275"/>
            <a:ext cx="1660500" cy="2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NTUST GAMELab</a:t>
            </a:r>
            <a:endParaRPr sz="1100">
              <a:solidFill>
                <a:srgbClr val="A5A5A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3" name="Google Shape;143;p26"/>
          <p:cNvSpPr txBox="1">
            <a:spLocks noGrp="1"/>
          </p:cNvSpPr>
          <p:nvPr>
            <p:ph type="sldNum" idx="12"/>
          </p:nvPr>
        </p:nvSpPr>
        <p:spPr>
          <a:xfrm>
            <a:off x="3543300" y="490466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100"/>
              <a:t>20</a:t>
            </a:fld>
            <a:endParaRPr sz="1100"/>
          </a:p>
        </p:txBody>
      </p:sp>
      <p:sp>
        <p:nvSpPr>
          <p:cNvPr id="2" name="Google Shape;144;p26">
            <a:extLst>
              <a:ext uri="{FF2B5EF4-FFF2-40B4-BE49-F238E27FC236}">
                <a16:creationId xmlns:a16="http://schemas.microsoft.com/office/drawing/2014/main" id="{A3B0841E-3B28-04DA-3AA1-724BDFFD2D21}"/>
              </a:ext>
            </a:extLst>
          </p:cNvPr>
          <p:cNvSpPr txBox="1"/>
          <p:nvPr/>
        </p:nvSpPr>
        <p:spPr>
          <a:xfrm>
            <a:off x="368599" y="246125"/>
            <a:ext cx="8045355" cy="392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Conclusions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8E58FF95-9061-E340-3212-7DFA53283374}"/>
              </a:ext>
            </a:extLst>
          </p:cNvPr>
          <p:cNvSpPr txBox="1"/>
          <p:nvPr/>
        </p:nvSpPr>
        <p:spPr>
          <a:xfrm>
            <a:off x="368600" y="1025767"/>
            <a:ext cx="8288008" cy="3365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826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+mj-lt"/>
              <a:buAutoNum type="arabicPeriod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fixed-feature transfer learning </a:t>
            </a:r>
          </a:p>
          <a:p>
            <a:pPr marL="4826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+mj-lt"/>
              <a:buAutoNum type="arabicPeriod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full-network transfer learning</a:t>
            </a:r>
          </a:p>
          <a:p>
            <a:pPr marL="4826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+mj-lt"/>
              <a:buAutoNum type="arabicPeriod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adversarial </a:t>
            </a:r>
          </a:p>
          <a:p>
            <a:pPr marL="4826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+mj-lt"/>
              <a:buAutoNum type="arabicPeriod"/>
            </a:pPr>
            <a:endParaRPr lang="en-US" altLang="zh-TW" sz="1800" dirty="0">
              <a:solidFill>
                <a:schemeClr val="tx1"/>
              </a:solidFill>
              <a:latin typeface="+mj-lt"/>
            </a:endParaRPr>
          </a:p>
          <a:p>
            <a:pPr marL="4826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+mj-lt"/>
              <a:buAutoNum type="arabicPeriod"/>
            </a:pPr>
            <a:endParaRPr lang="en-US" altLang="zh-TW" sz="1800" dirty="0">
              <a:solidFill>
                <a:schemeClr val="tx1"/>
              </a:solidFill>
              <a:latin typeface="+mj-lt"/>
            </a:endParaRPr>
          </a:p>
          <a:p>
            <a:pPr marL="4826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+mj-lt"/>
              <a:buAutoNum type="arabicPeriod"/>
            </a:pPr>
            <a:endParaRPr lang="en-US" altLang="zh-TW" sz="1800" dirty="0">
              <a:solidFill>
                <a:schemeClr val="tx1"/>
              </a:solidFill>
              <a:latin typeface="+mj-lt"/>
            </a:endParaRPr>
          </a:p>
          <a:p>
            <a:pPr marL="13970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r>
              <a:rPr lang="en-US" altLang="zh-TW" sz="1800" dirty="0">
                <a:solidFill>
                  <a:srgbClr val="FF0000"/>
                </a:solidFill>
                <a:latin typeface="+mj-lt"/>
              </a:rPr>
              <a:t>We hope that our findings encourage the community to reconsider how we evaluate corruption robustness of vision systems</a:t>
            </a: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904300210"/>
      </p:ext>
    </p:extLst>
  </p:cSld>
  <p:clrMapOvr>
    <a:masterClrMapping/>
  </p:clrMapOvr>
  <p:transition spd="slow">
    <p:push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61"/>
          <p:cNvSpPr txBox="1"/>
          <p:nvPr/>
        </p:nvSpPr>
        <p:spPr>
          <a:xfrm>
            <a:off x="4312990" y="4919588"/>
            <a:ext cx="518100" cy="238500"/>
          </a:xfrm>
          <a:prstGeom prst="rect">
            <a:avLst/>
          </a:prstGeom>
          <a:solidFill>
            <a:srgbClr val="08244A"/>
          </a:solidFill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6" name="Google Shape;676;p61"/>
          <p:cNvSpPr txBox="1"/>
          <p:nvPr/>
        </p:nvSpPr>
        <p:spPr>
          <a:xfrm>
            <a:off x="446017" y="295050"/>
            <a:ext cx="8048100" cy="8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5000" b="1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報告完畢 </a:t>
            </a:r>
            <a:r>
              <a:rPr lang="zh-TW" sz="2700" b="1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THE END</a:t>
            </a:r>
            <a:endParaRPr sz="2700" b="1">
              <a:solidFill>
                <a:srgbClr val="08244A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cxnSp>
        <p:nvCxnSpPr>
          <p:cNvPr id="677" name="Google Shape;677;p61"/>
          <p:cNvCxnSpPr/>
          <p:nvPr/>
        </p:nvCxnSpPr>
        <p:spPr>
          <a:xfrm>
            <a:off x="539036" y="1182847"/>
            <a:ext cx="4586400" cy="0"/>
          </a:xfrm>
          <a:prstGeom prst="straightConnector1">
            <a:avLst/>
          </a:prstGeom>
          <a:noFill/>
          <a:ln w="38100" cap="flat" cmpd="sng">
            <a:solidFill>
              <a:srgbClr val="08244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78" name="Google Shape;678;p61"/>
          <p:cNvSpPr txBox="1">
            <a:spLocks noGrp="1"/>
          </p:cNvSpPr>
          <p:nvPr>
            <p:ph type="sldNum" idx="12"/>
          </p:nvPr>
        </p:nvSpPr>
        <p:spPr>
          <a:xfrm>
            <a:off x="3543300" y="490466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zh-TW"/>
              <a:t>21</a:t>
            </a:fld>
            <a:endParaRPr/>
          </a:p>
        </p:txBody>
      </p:sp>
      <p:sp>
        <p:nvSpPr>
          <p:cNvPr id="679" name="Google Shape;679;p61"/>
          <p:cNvSpPr txBox="1"/>
          <p:nvPr/>
        </p:nvSpPr>
        <p:spPr>
          <a:xfrm>
            <a:off x="1527902" y="2437175"/>
            <a:ext cx="6088200" cy="8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5000" b="1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謝謝 Thank You</a:t>
            </a:r>
            <a:endParaRPr sz="2700" b="1">
              <a:solidFill>
                <a:srgbClr val="08244A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680" name="Google Shape;680;p61"/>
          <p:cNvSpPr txBox="1"/>
          <p:nvPr/>
        </p:nvSpPr>
        <p:spPr>
          <a:xfrm>
            <a:off x="7422919" y="4868275"/>
            <a:ext cx="1660500" cy="2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NTUST GAMELab</a:t>
            </a:r>
            <a:endParaRPr sz="1100">
              <a:solidFill>
                <a:srgbClr val="A5A5A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30F23C-EDD2-8ACD-5A38-2122055EB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288B25D-189E-C7AC-8A91-00607C7242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098" name="Picture 2" descr="preview">
            <a:extLst>
              <a:ext uri="{FF2B5EF4-FFF2-40B4-BE49-F238E27FC236}">
                <a16:creationId xmlns:a16="http://schemas.microsoft.com/office/drawing/2014/main" id="{D547DEAE-7B41-5DEB-F4FA-0748D50B5A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107" y="27467"/>
            <a:ext cx="5397451" cy="3040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6123A9CA-8DC9-A934-869A-5CC30ACF84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8136" y="3118756"/>
            <a:ext cx="5757863" cy="2024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3463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Vision Transformer Explained | Papers With Code">
            <a:extLst>
              <a:ext uri="{FF2B5EF4-FFF2-40B4-BE49-F238E27FC236}">
                <a16:creationId xmlns:a16="http://schemas.microsoft.com/office/drawing/2014/main" id="{F713E5C6-E3E1-8CF0-9E45-32DC4EA22E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532" y="906234"/>
            <a:ext cx="5169867" cy="3929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FCF3064B-3E91-90A7-0AF0-4ADEA3A61458}"/>
              </a:ext>
            </a:extLst>
          </p:cNvPr>
          <p:cNvCxnSpPr/>
          <p:nvPr/>
        </p:nvCxnSpPr>
        <p:spPr>
          <a:xfrm flipV="1">
            <a:off x="2237014" y="1436914"/>
            <a:ext cx="0" cy="10368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7EE4121C-A6D8-6A18-D993-D73BC3CCDF5D}"/>
              </a:ext>
            </a:extLst>
          </p:cNvPr>
          <p:cNvCxnSpPr/>
          <p:nvPr/>
        </p:nvCxnSpPr>
        <p:spPr>
          <a:xfrm flipV="1">
            <a:off x="2552699" y="1436914"/>
            <a:ext cx="0" cy="10368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8152E00B-9760-5CBD-30BA-6CB0EBE2B492}"/>
              </a:ext>
            </a:extLst>
          </p:cNvPr>
          <p:cNvCxnSpPr/>
          <p:nvPr/>
        </p:nvCxnSpPr>
        <p:spPr>
          <a:xfrm flipV="1">
            <a:off x="2892878" y="1436914"/>
            <a:ext cx="0" cy="10368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2AF045E6-818A-F8ED-3C16-E14CF7D6CCF4}"/>
              </a:ext>
            </a:extLst>
          </p:cNvPr>
          <p:cNvCxnSpPr/>
          <p:nvPr/>
        </p:nvCxnSpPr>
        <p:spPr>
          <a:xfrm flipV="1">
            <a:off x="3249385" y="1436914"/>
            <a:ext cx="0" cy="10368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87C8F3BA-0500-CE58-407D-02DCDB02D5D8}"/>
              </a:ext>
            </a:extLst>
          </p:cNvPr>
          <p:cNvCxnSpPr/>
          <p:nvPr/>
        </p:nvCxnSpPr>
        <p:spPr>
          <a:xfrm flipV="1">
            <a:off x="3532414" y="1436914"/>
            <a:ext cx="0" cy="10368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AC124F57-CBF1-9479-1B2C-0F248413542A}"/>
              </a:ext>
            </a:extLst>
          </p:cNvPr>
          <p:cNvCxnSpPr/>
          <p:nvPr/>
        </p:nvCxnSpPr>
        <p:spPr>
          <a:xfrm flipV="1">
            <a:off x="3848099" y="1436914"/>
            <a:ext cx="0" cy="10368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A21DAF36-6520-97EF-53F1-9A3A4038E28A}"/>
              </a:ext>
            </a:extLst>
          </p:cNvPr>
          <p:cNvCxnSpPr/>
          <p:nvPr/>
        </p:nvCxnSpPr>
        <p:spPr>
          <a:xfrm flipV="1">
            <a:off x="4188278" y="1436914"/>
            <a:ext cx="0" cy="10368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2B58655D-F94B-C30A-93BD-CF63F3DB3DB7}"/>
              </a:ext>
            </a:extLst>
          </p:cNvPr>
          <p:cNvCxnSpPr/>
          <p:nvPr/>
        </p:nvCxnSpPr>
        <p:spPr>
          <a:xfrm flipV="1">
            <a:off x="4544785" y="1436914"/>
            <a:ext cx="0" cy="10368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82CBAB5E-5693-49B3-59F9-17206DF91B95}"/>
              </a:ext>
            </a:extLst>
          </p:cNvPr>
          <p:cNvCxnSpPr/>
          <p:nvPr/>
        </p:nvCxnSpPr>
        <p:spPr>
          <a:xfrm flipV="1">
            <a:off x="4917621" y="1436914"/>
            <a:ext cx="0" cy="10368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圖片 15">
            <a:extLst>
              <a:ext uri="{FF2B5EF4-FFF2-40B4-BE49-F238E27FC236}">
                <a16:creationId xmlns:a16="http://schemas.microsoft.com/office/drawing/2014/main" id="{40B616CF-277D-B901-9DE4-951E8DE784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8721" y="374109"/>
            <a:ext cx="2394178" cy="4395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6706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0DB592-40E5-08C3-FB9F-E34600231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DBCB5AE-6CEF-DF45-5A81-B2B9A69BF7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0A53131-F47C-D568-5ECD-CC782BAD3D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987" y="452437"/>
            <a:ext cx="7820025" cy="423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6449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59595D-144B-5BC2-B688-8C48D471E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73025E8-6E9E-C1C1-B318-5A97918520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074" name="Picture 2" descr="preview">
            <a:extLst>
              <a:ext uri="{FF2B5EF4-FFF2-40B4-BE49-F238E27FC236}">
                <a16:creationId xmlns:a16="http://schemas.microsoft.com/office/drawing/2014/main" id="{E6EC9849-C809-6EA4-ACD2-BD175430CD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2713"/>
            <a:ext cx="9144000" cy="4918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48799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AB1BC9-8409-4E07-0404-03C398E2D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BBBC1C4-97F2-76CD-938E-0D8726C6F9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6F35699-B995-CE25-86DC-A8607C6F43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138" y="0"/>
            <a:ext cx="837172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9240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89D194A-D386-A27B-7216-FE58BF6B3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097822C-615E-A86C-E523-1CC0A60A8D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37D8F32-66A2-A5BC-633B-BCC0B30BB7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585" y="510777"/>
            <a:ext cx="8347510" cy="3489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18253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0590D8-FFAD-835A-3C41-08E963BA8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050" name="Picture 2" descr="Knowledge Distillation : Simplified | by Prakhar Ganesh ...">
            <a:extLst>
              <a:ext uri="{FF2B5EF4-FFF2-40B4-BE49-F238E27FC236}">
                <a16:creationId xmlns:a16="http://schemas.microsoft.com/office/drawing/2014/main" id="{59D011E7-73D0-303E-DA63-540E193984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042" y="489856"/>
            <a:ext cx="6912090" cy="4253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75228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Google Shape;140;p26"/>
          <p:cNvCxnSpPr/>
          <p:nvPr/>
        </p:nvCxnSpPr>
        <p:spPr>
          <a:xfrm rot="10800000">
            <a:off x="471906" y="672952"/>
            <a:ext cx="8200200" cy="0"/>
          </a:xfrm>
          <a:prstGeom prst="straightConnector1">
            <a:avLst/>
          </a:prstGeom>
          <a:noFill/>
          <a:ln w="38100" cap="flat" cmpd="sng">
            <a:solidFill>
              <a:srgbClr val="08244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1" name="Google Shape;141;p26"/>
          <p:cNvSpPr txBox="1"/>
          <p:nvPr/>
        </p:nvSpPr>
        <p:spPr>
          <a:xfrm>
            <a:off x="4312990" y="4919588"/>
            <a:ext cx="518100" cy="238500"/>
          </a:xfrm>
          <a:prstGeom prst="rect">
            <a:avLst/>
          </a:prstGeom>
          <a:solidFill>
            <a:srgbClr val="08244A"/>
          </a:solidFill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26"/>
          <p:cNvSpPr txBox="1"/>
          <p:nvPr/>
        </p:nvSpPr>
        <p:spPr>
          <a:xfrm>
            <a:off x="7422919" y="4868275"/>
            <a:ext cx="1660500" cy="2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NTUST GAMELab</a:t>
            </a:r>
            <a:endParaRPr sz="1100">
              <a:solidFill>
                <a:srgbClr val="A5A5A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3" name="Google Shape;143;p26"/>
          <p:cNvSpPr txBox="1">
            <a:spLocks noGrp="1"/>
          </p:cNvSpPr>
          <p:nvPr>
            <p:ph type="sldNum" idx="12"/>
          </p:nvPr>
        </p:nvSpPr>
        <p:spPr>
          <a:xfrm>
            <a:off x="3543300" y="490466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100"/>
              <a:t>29</a:t>
            </a:fld>
            <a:endParaRPr sz="1100"/>
          </a:p>
        </p:txBody>
      </p:sp>
      <p:sp>
        <p:nvSpPr>
          <p:cNvPr id="2" name="Google Shape;144;p26">
            <a:extLst>
              <a:ext uri="{FF2B5EF4-FFF2-40B4-BE49-F238E27FC236}">
                <a16:creationId xmlns:a16="http://schemas.microsoft.com/office/drawing/2014/main" id="{A3B0841E-3B28-04DA-3AA1-724BDFFD2D21}"/>
              </a:ext>
            </a:extLst>
          </p:cNvPr>
          <p:cNvSpPr txBox="1"/>
          <p:nvPr/>
        </p:nvSpPr>
        <p:spPr>
          <a:xfrm>
            <a:off x="368599" y="246125"/>
            <a:ext cx="8045355" cy="392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1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碩論預期方向</a:t>
            </a:r>
            <a:endParaRPr lang="en-US" sz="2100" b="1" dirty="0">
              <a:solidFill>
                <a:srgbClr val="08244A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8E58FF95-9061-E340-3212-7DFA53283374}"/>
              </a:ext>
            </a:extLst>
          </p:cNvPr>
          <p:cNvSpPr txBox="1"/>
          <p:nvPr/>
        </p:nvSpPr>
        <p:spPr>
          <a:xfrm>
            <a:off x="168986" y="1096156"/>
            <a:ext cx="8288008" cy="4196020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139700"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1.Slot </a:t>
            </a:r>
            <a:r>
              <a:rPr lang="zh-TW" altLang="en-US" sz="1800" dirty="0">
                <a:solidFill>
                  <a:schemeClr val="tx1"/>
                </a:solidFill>
                <a:latin typeface="+mj-lt"/>
              </a:rPr>
              <a:t>影片辨識</a:t>
            </a: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 </a:t>
            </a:r>
          </a:p>
          <a:p>
            <a:pPr marL="139700" lvl="1">
              <a:lnSpc>
                <a:spcPct val="150000"/>
              </a:lnSpc>
              <a:buClr>
                <a:schemeClr val="dk1"/>
              </a:buClr>
              <a:buSzPts val="1400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     a)</a:t>
            </a:r>
            <a:r>
              <a:rPr lang="zh-TW" altLang="en-US" sz="1800" dirty="0">
                <a:solidFill>
                  <a:schemeClr val="tx1"/>
                </a:solidFill>
                <a:latin typeface="+mj-lt"/>
              </a:rPr>
              <a:t>辨識流程與</a:t>
            </a: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UI</a:t>
            </a:r>
            <a:r>
              <a:rPr lang="zh-TW" altLang="en-US" sz="1800" dirty="0">
                <a:solidFill>
                  <a:schemeClr val="tx1"/>
                </a:solidFill>
                <a:latin typeface="+mj-lt"/>
              </a:rPr>
              <a:t>系統建置</a:t>
            </a:r>
            <a:endParaRPr lang="en-US" altLang="zh-TW" sz="1800" dirty="0">
              <a:solidFill>
                <a:schemeClr val="tx1"/>
              </a:solidFill>
              <a:latin typeface="+mj-lt"/>
            </a:endParaRPr>
          </a:p>
          <a:p>
            <a:pPr marL="139700" lvl="1">
              <a:lnSpc>
                <a:spcPct val="150000"/>
              </a:lnSpc>
              <a:buClr>
                <a:schemeClr val="dk1"/>
              </a:buClr>
              <a:buSzPts val="1400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     b)</a:t>
            </a:r>
            <a:r>
              <a:rPr lang="zh-TW" altLang="en-US" sz="1800" dirty="0">
                <a:solidFill>
                  <a:schemeClr val="tx1"/>
                </a:solidFill>
                <a:latin typeface="+mj-lt"/>
              </a:rPr>
              <a:t>各項目模型交叉測試</a:t>
            </a:r>
            <a:endParaRPr lang="en-US" altLang="zh-TW" sz="1800" dirty="0">
              <a:solidFill>
                <a:schemeClr val="tx1"/>
              </a:solidFill>
              <a:latin typeface="+mj-lt"/>
            </a:endParaRPr>
          </a:p>
          <a:p>
            <a:pPr marL="139700" lvl="1">
              <a:lnSpc>
                <a:spcPct val="150000"/>
              </a:lnSpc>
              <a:buClr>
                <a:schemeClr val="dk1"/>
              </a:buClr>
              <a:buSzPts val="1400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       </a:t>
            </a:r>
            <a:r>
              <a:rPr lang="en-US" altLang="zh-TW" sz="1800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</a:t>
            </a:r>
            <a:r>
              <a:rPr lang="zh-TW" altLang="en-US" sz="1800" dirty="0">
                <a:solidFill>
                  <a:schemeClr val="tx1"/>
                </a:solidFill>
                <a:latin typeface="+mj-lt"/>
              </a:rPr>
              <a:t>找出最佳模型組合</a:t>
            </a:r>
            <a:endParaRPr lang="en-US" altLang="zh-TW" sz="1800" dirty="0">
              <a:solidFill>
                <a:schemeClr val="tx1"/>
              </a:solidFill>
              <a:latin typeface="+mj-lt"/>
            </a:endParaRPr>
          </a:p>
          <a:p>
            <a:pPr marL="139700" lvl="1">
              <a:lnSpc>
                <a:spcPct val="150000"/>
              </a:lnSpc>
              <a:buClr>
                <a:schemeClr val="dk1"/>
              </a:buClr>
              <a:buSzPts val="1400"/>
            </a:pPr>
            <a:r>
              <a:rPr lang="zh-TW" altLang="en-US" sz="1800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       </a:t>
            </a:r>
            <a:r>
              <a:rPr lang="en-US" altLang="zh-TW" sz="1800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</a:t>
            </a:r>
            <a:r>
              <a:rPr lang="zh-TW" altLang="en-US" sz="1800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提出新的模型架構</a:t>
            </a:r>
            <a:endParaRPr lang="en-US" altLang="zh-TW" sz="1800" dirty="0">
              <a:solidFill>
                <a:schemeClr val="tx1"/>
              </a:solidFill>
              <a:latin typeface="+mj-lt"/>
              <a:sym typeface="Wingdings" panose="05000000000000000000" pitchFamily="2" charset="2"/>
            </a:endParaRPr>
          </a:p>
          <a:p>
            <a:pPr marL="139700" lvl="1">
              <a:lnSpc>
                <a:spcPct val="150000"/>
              </a:lnSpc>
              <a:buClr>
                <a:schemeClr val="dk1"/>
              </a:buClr>
              <a:buSzPts val="1400"/>
            </a:pPr>
            <a:r>
              <a:rPr lang="en-US" altLang="zh-TW" sz="1800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2.</a:t>
            </a:r>
            <a:r>
              <a:rPr lang="zh-TW" altLang="en-US" sz="1800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分群特徵分析</a:t>
            </a:r>
            <a:endParaRPr lang="en-US" altLang="zh-TW" sz="1800" dirty="0">
              <a:solidFill>
                <a:schemeClr val="tx1"/>
              </a:solidFill>
              <a:latin typeface="+mj-lt"/>
              <a:sym typeface="Wingdings" panose="05000000000000000000" pitchFamily="2" charset="2"/>
            </a:endParaRPr>
          </a:p>
          <a:p>
            <a:pPr marL="139700" lvl="1">
              <a:lnSpc>
                <a:spcPct val="150000"/>
              </a:lnSpc>
              <a:buClr>
                <a:schemeClr val="dk1"/>
              </a:buClr>
              <a:buSzPts val="1400"/>
            </a:pPr>
            <a:r>
              <a:rPr lang="zh-TW" altLang="en-US" sz="1800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    </a:t>
            </a:r>
            <a:r>
              <a:rPr lang="en-US" altLang="zh-TW" sz="1800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)</a:t>
            </a:r>
            <a:r>
              <a:rPr lang="zh-TW" altLang="en-US" sz="1800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最佳化</a:t>
            </a:r>
            <a:r>
              <a:rPr lang="en-US" altLang="zh-TW" sz="1800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Slot</a:t>
            </a:r>
            <a:r>
              <a:rPr lang="zh-TW" altLang="en-US" sz="1800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 </a:t>
            </a:r>
            <a:r>
              <a:rPr lang="en-US" altLang="zh-TW" sz="1800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Symbol</a:t>
            </a:r>
            <a:r>
              <a:rPr lang="zh-TW" altLang="en-US" sz="1800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特徵</a:t>
            </a:r>
            <a:endParaRPr lang="en-US" altLang="zh-TW" sz="1800" dirty="0">
              <a:solidFill>
                <a:schemeClr val="tx1"/>
              </a:solidFill>
              <a:latin typeface="+mj-lt"/>
              <a:sym typeface="Wingdings" panose="05000000000000000000" pitchFamily="2" charset="2"/>
            </a:endParaRPr>
          </a:p>
          <a:p>
            <a:pPr marL="139700" lvl="1">
              <a:lnSpc>
                <a:spcPct val="150000"/>
              </a:lnSpc>
              <a:buClr>
                <a:schemeClr val="dk1"/>
              </a:buClr>
              <a:buSzPts val="1400"/>
            </a:pPr>
            <a:r>
              <a:rPr lang="zh-TW" altLang="en-US" sz="1800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    </a:t>
            </a:r>
            <a:r>
              <a:rPr lang="en-US" altLang="zh-TW" sz="1800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)</a:t>
            </a:r>
            <a:r>
              <a:rPr lang="zh-TW" altLang="en-US" sz="1800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最佳化</a:t>
            </a:r>
            <a:r>
              <a:rPr lang="en-US" altLang="zh-TW" sz="1800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ImageNet</a:t>
            </a:r>
            <a:r>
              <a:rPr lang="zh-TW" altLang="en-US" sz="1800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特徵</a:t>
            </a:r>
            <a:endParaRPr lang="en-US" altLang="zh-TW" sz="1800" dirty="0">
              <a:solidFill>
                <a:schemeClr val="tx1"/>
              </a:solidFill>
              <a:latin typeface="+mj-lt"/>
              <a:sym typeface="Wingdings" panose="05000000000000000000" pitchFamily="2" charset="2"/>
            </a:endParaRPr>
          </a:p>
          <a:p>
            <a:pPr marL="139700" lvl="1">
              <a:lnSpc>
                <a:spcPct val="150000"/>
              </a:lnSpc>
              <a:buClr>
                <a:schemeClr val="dk1"/>
              </a:buClr>
              <a:buSzPts val="1400"/>
            </a:pPr>
            <a:r>
              <a:rPr lang="en-US" altLang="zh-TW" sz="180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3.Game State</a:t>
            </a:r>
            <a:endParaRPr lang="en-US" altLang="zh-TW" sz="1800" dirty="0">
              <a:solidFill>
                <a:schemeClr val="tx1"/>
              </a:solidFill>
              <a:latin typeface="+mj-lt"/>
            </a:endParaRPr>
          </a:p>
          <a:p>
            <a:pPr marL="4826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+mj-lt"/>
              <a:buAutoNum type="arabicPeriod"/>
            </a:pPr>
            <a:endParaRPr lang="en-US" altLang="zh-TW" sz="18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60826237"/>
      </p:ext>
    </p:extLst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9"/>
          <p:cNvSpPr/>
          <p:nvPr/>
        </p:nvSpPr>
        <p:spPr>
          <a:xfrm>
            <a:off x="0" y="1681046"/>
            <a:ext cx="9144000" cy="1781400"/>
          </a:xfrm>
          <a:prstGeom prst="rect">
            <a:avLst/>
          </a:prstGeom>
          <a:solidFill>
            <a:srgbClr val="08244A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29"/>
          <p:cNvSpPr txBox="1"/>
          <p:nvPr/>
        </p:nvSpPr>
        <p:spPr>
          <a:xfrm>
            <a:off x="2154300" y="2197432"/>
            <a:ext cx="4835400" cy="4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2300" b="1" dirty="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Introduction</a:t>
            </a:r>
            <a:endParaRPr lang="zh-TW" altLang="en-US" sz="1700" b="1" dirty="0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cxnSp>
        <p:nvCxnSpPr>
          <p:cNvPr id="178" name="Google Shape;178;p29"/>
          <p:cNvCxnSpPr/>
          <p:nvPr/>
        </p:nvCxnSpPr>
        <p:spPr>
          <a:xfrm>
            <a:off x="0" y="2326072"/>
            <a:ext cx="1225800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79" name="Google Shape;179;p29"/>
          <p:cNvCxnSpPr/>
          <p:nvPr/>
        </p:nvCxnSpPr>
        <p:spPr>
          <a:xfrm>
            <a:off x="7918133" y="2326072"/>
            <a:ext cx="1225800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0" name="Google Shape;180;p29"/>
          <p:cNvSpPr txBox="1"/>
          <p:nvPr/>
        </p:nvSpPr>
        <p:spPr>
          <a:xfrm>
            <a:off x="7422919" y="4868275"/>
            <a:ext cx="1660500" cy="2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NTUST GAMELab</a:t>
            </a:r>
            <a:endParaRPr sz="1100">
              <a:solidFill>
                <a:srgbClr val="A5A5A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854345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Google Shape;140;p26"/>
          <p:cNvCxnSpPr/>
          <p:nvPr/>
        </p:nvCxnSpPr>
        <p:spPr>
          <a:xfrm rot="10800000">
            <a:off x="471906" y="672952"/>
            <a:ext cx="8200200" cy="0"/>
          </a:xfrm>
          <a:prstGeom prst="straightConnector1">
            <a:avLst/>
          </a:prstGeom>
          <a:noFill/>
          <a:ln w="38100" cap="flat" cmpd="sng">
            <a:solidFill>
              <a:srgbClr val="08244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1" name="Google Shape;141;p26"/>
          <p:cNvSpPr txBox="1"/>
          <p:nvPr/>
        </p:nvSpPr>
        <p:spPr>
          <a:xfrm>
            <a:off x="4312990" y="4919588"/>
            <a:ext cx="518100" cy="238500"/>
          </a:xfrm>
          <a:prstGeom prst="rect">
            <a:avLst/>
          </a:prstGeom>
          <a:solidFill>
            <a:srgbClr val="08244A"/>
          </a:solidFill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26"/>
          <p:cNvSpPr txBox="1"/>
          <p:nvPr/>
        </p:nvSpPr>
        <p:spPr>
          <a:xfrm>
            <a:off x="7422919" y="4868275"/>
            <a:ext cx="1660500" cy="2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NTUST GAMELab</a:t>
            </a:r>
            <a:endParaRPr sz="1100">
              <a:solidFill>
                <a:srgbClr val="A5A5A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3" name="Google Shape;143;p26"/>
          <p:cNvSpPr txBox="1">
            <a:spLocks noGrp="1"/>
          </p:cNvSpPr>
          <p:nvPr>
            <p:ph type="sldNum" idx="12"/>
          </p:nvPr>
        </p:nvSpPr>
        <p:spPr>
          <a:xfrm>
            <a:off x="3543300" y="490466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100"/>
              <a:t>4</a:t>
            </a:fld>
            <a:endParaRPr sz="1100"/>
          </a:p>
        </p:txBody>
      </p:sp>
      <p:sp>
        <p:nvSpPr>
          <p:cNvPr id="144" name="Google Shape;144;p26"/>
          <p:cNvSpPr txBox="1"/>
          <p:nvPr/>
        </p:nvSpPr>
        <p:spPr>
          <a:xfrm>
            <a:off x="368600" y="246125"/>
            <a:ext cx="56334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Introduction</a:t>
            </a:r>
            <a:endParaRPr sz="2100" b="1" dirty="0">
              <a:solidFill>
                <a:srgbClr val="08244A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45" name="Google Shape;145;p26"/>
          <p:cNvSpPr txBox="1"/>
          <p:nvPr/>
        </p:nvSpPr>
        <p:spPr>
          <a:xfrm>
            <a:off x="471900" y="736201"/>
            <a:ext cx="7422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0C36FBFB-8C8C-667E-F81B-168978F6A52B}"/>
              </a:ext>
            </a:extLst>
          </p:cNvPr>
          <p:cNvSpPr txBox="1"/>
          <p:nvPr/>
        </p:nvSpPr>
        <p:spPr>
          <a:xfrm>
            <a:off x="0" y="874138"/>
            <a:ext cx="9035512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826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+mj-lt"/>
              <a:buAutoNum type="arabicPeriod"/>
            </a:pPr>
            <a:r>
              <a:rPr lang="en-US" altLang="zh-TW" sz="1400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ImageNet serves as an important benchmark in the field of  computer vision.</a:t>
            </a:r>
          </a:p>
          <a:p>
            <a:pPr marL="4826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+mj-lt"/>
              <a:buAutoNum type="arabicPeriod"/>
            </a:pPr>
            <a:r>
              <a:rPr lang="en-US" altLang="zh-TW" sz="1400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A</a:t>
            </a:r>
            <a:r>
              <a:rPr lang="zh-TW" altLang="en-US" sz="1400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en-US" altLang="zh-TW" sz="1400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lot of natural noises can significantly degrade the performance  of  models.</a:t>
            </a:r>
            <a:br>
              <a:rPr lang="en-US" altLang="zh-TW" sz="1400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lang="en-US" altLang="zh-TW" sz="1400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-&gt;</a:t>
            </a:r>
            <a:r>
              <a:rPr lang="en-US" altLang="zh-TW" b="0" i="0" dirty="0">
                <a:effectLst/>
                <a:latin typeface="Arial" panose="020B0604020202020204" pitchFamily="34" charset="0"/>
              </a:rPr>
              <a:t>blur, contrast change, and snow</a:t>
            </a:r>
            <a:endParaRPr lang="en-US" altLang="zh-TW" dirty="0">
              <a:solidFill>
                <a:schemeClr val="tx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826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+mj-lt"/>
              <a:buAutoNum type="arabicPeriod"/>
            </a:pPr>
            <a:r>
              <a:rPr lang="en-US" altLang="zh-TW" sz="1400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Data augmentation can increase robustness. </a:t>
            </a:r>
            <a:br>
              <a:rPr lang="en-US" altLang="zh-TW" sz="1400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lang="en-US" altLang="zh-TW" sz="1400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-&gt;</a:t>
            </a:r>
            <a:r>
              <a:rPr lang="en-US" altLang="zh-TW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ANT</a:t>
            </a:r>
            <a:r>
              <a:rPr lang="zh-TW" altLang="en-US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、</a:t>
            </a:r>
            <a:r>
              <a:rPr lang="en-US" altLang="zh-TW" dirty="0" err="1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AugMix</a:t>
            </a:r>
            <a:r>
              <a:rPr lang="zh-TW" altLang="en-US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、</a:t>
            </a:r>
            <a:r>
              <a:rPr lang="en-US" altLang="zh-TW" dirty="0" err="1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DeepAug</a:t>
            </a:r>
            <a:r>
              <a:rPr lang="en-US" altLang="zh-TW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+</a:t>
            </a:r>
          </a:p>
          <a:p>
            <a:pPr marL="4826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+mj-lt"/>
              <a:buAutoNum type="arabicPeriod"/>
            </a:pPr>
            <a:r>
              <a:rPr lang="en-US" altLang="zh-TW" dirty="0">
                <a:latin typeface="Arial" panose="020B0604020202020204" pitchFamily="34" charset="0"/>
              </a:rPr>
              <a:t>T</a:t>
            </a:r>
            <a:r>
              <a:rPr lang="en-US" altLang="zh-TW" b="0" i="0" dirty="0">
                <a:effectLst/>
                <a:latin typeface="Arial" panose="020B0604020202020204" pitchFamily="34" charset="0"/>
              </a:rPr>
              <a:t>here are now a variety of ImageNet-scale robustness benchmark.</a:t>
            </a:r>
            <a:endParaRPr lang="en-US" altLang="zh-TW" dirty="0">
              <a:latin typeface="Arial" panose="020B0604020202020204" pitchFamily="34" charset="0"/>
            </a:endParaRPr>
          </a:p>
          <a:p>
            <a:pPr marL="4826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+mj-lt"/>
              <a:buAutoNum type="arabicPeriod"/>
            </a:pPr>
            <a:endParaRPr lang="en-US" altLang="zh-TW" dirty="0">
              <a:solidFill>
                <a:schemeClr val="tx1"/>
              </a:solidFill>
              <a:latin typeface="Arial" panose="020B0604020202020204" pitchFamily="34" charset="0"/>
              <a:ea typeface="Microsoft JhengHei"/>
              <a:cs typeface="Microsoft JhengHei"/>
              <a:sym typeface="Microsoft JhengHei"/>
            </a:endParaRPr>
          </a:p>
          <a:p>
            <a:pPr marL="4826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+mj-lt"/>
              <a:buAutoNum type="arabicPeriod"/>
            </a:pPr>
            <a:endParaRPr lang="en-US" altLang="zh-TW" dirty="0">
              <a:solidFill>
                <a:schemeClr val="tx1"/>
              </a:solidFill>
              <a:latin typeface="Arial" panose="020B0604020202020204" pitchFamily="34" charset="0"/>
              <a:ea typeface="Microsoft JhengHei"/>
              <a:cs typeface="Microsoft JhengHei"/>
              <a:sym typeface="Microsoft JhengHei"/>
            </a:endParaRPr>
          </a:p>
          <a:p>
            <a:pPr marL="13970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r>
              <a:rPr lang="en-US" altLang="zh-TW" sz="1800" b="0" i="0" dirty="0">
                <a:effectLst/>
                <a:latin typeface="Arial" panose="020B0604020202020204" pitchFamily="34" charset="0"/>
              </a:rPr>
              <a:t>We use pretrained weights that are made to be robust to ImageNet benchmarks, </a:t>
            </a:r>
          </a:p>
          <a:p>
            <a:pPr marL="13970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r>
              <a:rPr lang="en-US" altLang="zh-TW" sz="18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do these models necessarily show robustness for downstream tasks as well? </a:t>
            </a:r>
            <a:endParaRPr lang="en-US" altLang="zh-TW" sz="1800" dirty="0">
              <a:solidFill>
                <a:srgbClr val="FF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6B4EDBD-4109-3D5D-9575-19FB14FE6B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2093" y="1652383"/>
            <a:ext cx="3445592" cy="1653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58114"/>
      </p:ext>
    </p:extLst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Google Shape;140;p26"/>
          <p:cNvCxnSpPr/>
          <p:nvPr/>
        </p:nvCxnSpPr>
        <p:spPr>
          <a:xfrm rot="10800000">
            <a:off x="471906" y="672952"/>
            <a:ext cx="8200200" cy="0"/>
          </a:xfrm>
          <a:prstGeom prst="straightConnector1">
            <a:avLst/>
          </a:prstGeom>
          <a:noFill/>
          <a:ln w="38100" cap="flat" cmpd="sng">
            <a:solidFill>
              <a:srgbClr val="08244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1" name="Google Shape;141;p26"/>
          <p:cNvSpPr txBox="1"/>
          <p:nvPr/>
        </p:nvSpPr>
        <p:spPr>
          <a:xfrm>
            <a:off x="4312990" y="4919588"/>
            <a:ext cx="518100" cy="238500"/>
          </a:xfrm>
          <a:prstGeom prst="rect">
            <a:avLst/>
          </a:prstGeom>
          <a:solidFill>
            <a:srgbClr val="08244A"/>
          </a:solidFill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26"/>
          <p:cNvSpPr txBox="1"/>
          <p:nvPr/>
        </p:nvSpPr>
        <p:spPr>
          <a:xfrm>
            <a:off x="7422919" y="4868275"/>
            <a:ext cx="1660500" cy="2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NTUST GAMELab</a:t>
            </a:r>
            <a:endParaRPr sz="1100">
              <a:solidFill>
                <a:srgbClr val="A5A5A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3" name="Google Shape;143;p26"/>
          <p:cNvSpPr txBox="1">
            <a:spLocks noGrp="1"/>
          </p:cNvSpPr>
          <p:nvPr>
            <p:ph type="sldNum" idx="12"/>
          </p:nvPr>
        </p:nvSpPr>
        <p:spPr>
          <a:xfrm>
            <a:off x="3543300" y="490466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100"/>
              <a:t>5</a:t>
            </a:fld>
            <a:endParaRPr sz="1100"/>
          </a:p>
        </p:txBody>
      </p:sp>
      <p:sp>
        <p:nvSpPr>
          <p:cNvPr id="144" name="Google Shape;144;p26"/>
          <p:cNvSpPr txBox="1"/>
          <p:nvPr/>
        </p:nvSpPr>
        <p:spPr>
          <a:xfrm>
            <a:off x="368600" y="246125"/>
            <a:ext cx="56334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Introduction – </a:t>
            </a:r>
            <a:r>
              <a:rPr lang="en-US" altLang="zh-TW" sz="21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C</a:t>
            </a:r>
            <a:r>
              <a:rPr lang="en-US" sz="21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ontribution</a:t>
            </a:r>
            <a:endParaRPr sz="2100" b="1" dirty="0">
              <a:solidFill>
                <a:srgbClr val="08244A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45" name="Google Shape;145;p26"/>
          <p:cNvSpPr txBox="1"/>
          <p:nvPr/>
        </p:nvSpPr>
        <p:spPr>
          <a:xfrm>
            <a:off x="471900" y="736201"/>
            <a:ext cx="7422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0C36FBFB-8C8C-667E-F81B-168978F6A52B}"/>
              </a:ext>
            </a:extLst>
          </p:cNvPr>
          <p:cNvSpPr txBox="1"/>
          <p:nvPr/>
        </p:nvSpPr>
        <p:spPr>
          <a:xfrm>
            <a:off x="384098" y="1166121"/>
            <a:ext cx="8288008" cy="1703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826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+mj-lt"/>
              <a:buAutoNum type="arabicPeriod"/>
            </a:pPr>
            <a:r>
              <a:rPr lang="en-US" altLang="zh-TW" sz="1800" b="0" i="0" dirty="0">
                <a:effectLst/>
                <a:latin typeface="Arial" panose="020B0604020202020204" pitchFamily="34" charset="0"/>
              </a:rPr>
              <a:t>Freeze the backbone maintain robustness for </a:t>
            </a:r>
            <a:r>
              <a:rPr lang="en-US" altLang="zh-TW" sz="1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downstream tasks.</a:t>
            </a:r>
          </a:p>
          <a:p>
            <a:pPr marL="4826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+mj-lt"/>
              <a:buAutoNum type="arabicPeriod"/>
            </a:pPr>
            <a:r>
              <a:rPr lang="en-US" altLang="zh-TW" sz="1800" b="0" i="0" dirty="0" err="1">
                <a:effectLst/>
                <a:latin typeface="Arial" panose="020B0604020202020204" pitchFamily="34" charset="0"/>
              </a:rPr>
              <a:t>Swin</a:t>
            </a:r>
            <a:r>
              <a:rPr lang="en-US" altLang="zh-TW" sz="1800" b="0" i="0" dirty="0">
                <a:effectLst/>
                <a:latin typeface="Arial" panose="020B0604020202020204" pitchFamily="34" charset="0"/>
              </a:rPr>
              <a:t> Transformer</a:t>
            </a:r>
            <a:r>
              <a:rPr lang="en-US" altLang="zh-TW" sz="1800" dirty="0">
                <a:solidFill>
                  <a:schemeClr val="tx1"/>
                </a:solidFill>
                <a:latin typeface="Arial" panose="020B0604020202020204" pitchFamily="34" charset="0"/>
              </a:rPr>
              <a:t> on </a:t>
            </a:r>
            <a:r>
              <a:rPr lang="en-US" altLang="zh-TW" sz="1800" b="0" i="0" dirty="0">
                <a:effectLst/>
                <a:latin typeface="Arial" panose="020B0604020202020204" pitchFamily="34" charset="0"/>
              </a:rPr>
              <a:t>dense prediction tasks</a:t>
            </a:r>
            <a:r>
              <a:rPr lang="en-US" altLang="zh-TW" sz="18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zh-TW" sz="1800" b="0" i="0" dirty="0">
                <a:effectLst/>
                <a:latin typeface="Arial" panose="020B0604020202020204" pitchFamily="34" charset="0"/>
              </a:rPr>
              <a:t>better than CNN.</a:t>
            </a:r>
          </a:p>
          <a:p>
            <a:pPr marL="4826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+mj-lt"/>
              <a:buAutoNum type="arabicPeriod"/>
            </a:pPr>
            <a:r>
              <a:rPr lang="en-US" altLang="zh-TW" sz="1800" dirty="0">
                <a:solidFill>
                  <a:schemeClr val="tx1"/>
                </a:solidFill>
                <a:latin typeface="Arial" panose="020B0604020202020204" pitchFamily="34" charset="0"/>
              </a:rPr>
              <a:t>CNN </a:t>
            </a:r>
            <a:r>
              <a:rPr lang="en-US" altLang="zh-TW" sz="1800" b="0" i="0" dirty="0">
                <a:effectLst/>
                <a:latin typeface="Arial" panose="020B0604020202020204" pitchFamily="34" charset="0"/>
              </a:rPr>
              <a:t>seems difficult to transfer corruption robustness from ImageNet to CIFAR10</a:t>
            </a:r>
            <a:r>
              <a:rPr lang="en-US" altLang="zh-TW" sz="1800" dirty="0">
                <a:solidFill>
                  <a:schemeClr val="tx1"/>
                </a:solidFill>
                <a:latin typeface="Arial" panose="020B0604020202020204" pitchFamily="34" charset="0"/>
              </a:rPr>
              <a:t>.</a:t>
            </a:r>
            <a:endParaRPr lang="zh-TW" alt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1872284"/>
      </p:ext>
    </p:extLst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9"/>
          <p:cNvSpPr/>
          <p:nvPr/>
        </p:nvSpPr>
        <p:spPr>
          <a:xfrm>
            <a:off x="0" y="1681046"/>
            <a:ext cx="9144000" cy="1781400"/>
          </a:xfrm>
          <a:prstGeom prst="rect">
            <a:avLst/>
          </a:prstGeom>
          <a:solidFill>
            <a:srgbClr val="08244A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29"/>
          <p:cNvSpPr txBox="1"/>
          <p:nvPr/>
        </p:nvSpPr>
        <p:spPr>
          <a:xfrm>
            <a:off x="2154300" y="2197432"/>
            <a:ext cx="4835400" cy="4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2300" b="1" dirty="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Background</a:t>
            </a:r>
            <a:endParaRPr lang="zh-TW" altLang="en-US" sz="1700" b="1" dirty="0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cxnSp>
        <p:nvCxnSpPr>
          <p:cNvPr id="178" name="Google Shape;178;p29"/>
          <p:cNvCxnSpPr/>
          <p:nvPr/>
        </p:nvCxnSpPr>
        <p:spPr>
          <a:xfrm>
            <a:off x="0" y="2326072"/>
            <a:ext cx="1225800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79" name="Google Shape;179;p29"/>
          <p:cNvCxnSpPr/>
          <p:nvPr/>
        </p:nvCxnSpPr>
        <p:spPr>
          <a:xfrm>
            <a:off x="7918133" y="2326072"/>
            <a:ext cx="1225800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0" name="Google Shape;180;p29"/>
          <p:cNvSpPr txBox="1"/>
          <p:nvPr/>
        </p:nvSpPr>
        <p:spPr>
          <a:xfrm>
            <a:off x="7422919" y="4868275"/>
            <a:ext cx="1660500" cy="2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NTUST GAMELab</a:t>
            </a:r>
            <a:endParaRPr sz="1100">
              <a:solidFill>
                <a:srgbClr val="A5A5A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062014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Google Shape;140;p26"/>
          <p:cNvCxnSpPr/>
          <p:nvPr/>
        </p:nvCxnSpPr>
        <p:spPr>
          <a:xfrm rot="10800000">
            <a:off x="471906" y="672952"/>
            <a:ext cx="8200200" cy="0"/>
          </a:xfrm>
          <a:prstGeom prst="straightConnector1">
            <a:avLst/>
          </a:prstGeom>
          <a:noFill/>
          <a:ln w="38100" cap="flat" cmpd="sng">
            <a:solidFill>
              <a:srgbClr val="08244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1" name="Google Shape;141;p26"/>
          <p:cNvSpPr txBox="1"/>
          <p:nvPr/>
        </p:nvSpPr>
        <p:spPr>
          <a:xfrm>
            <a:off x="4312990" y="4919588"/>
            <a:ext cx="518100" cy="238500"/>
          </a:xfrm>
          <a:prstGeom prst="rect">
            <a:avLst/>
          </a:prstGeom>
          <a:solidFill>
            <a:srgbClr val="08244A"/>
          </a:solidFill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26"/>
          <p:cNvSpPr txBox="1"/>
          <p:nvPr/>
        </p:nvSpPr>
        <p:spPr>
          <a:xfrm>
            <a:off x="7422919" y="4868275"/>
            <a:ext cx="1660500" cy="2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NTUST GAMELab</a:t>
            </a:r>
            <a:endParaRPr sz="1100">
              <a:solidFill>
                <a:srgbClr val="A5A5A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3" name="Google Shape;143;p26"/>
          <p:cNvSpPr txBox="1">
            <a:spLocks noGrp="1"/>
          </p:cNvSpPr>
          <p:nvPr>
            <p:ph type="sldNum" idx="12"/>
          </p:nvPr>
        </p:nvSpPr>
        <p:spPr>
          <a:xfrm>
            <a:off x="3543300" y="490466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100"/>
              <a:t>7</a:t>
            </a:fld>
            <a:endParaRPr sz="1100"/>
          </a:p>
        </p:txBody>
      </p:sp>
      <p:sp>
        <p:nvSpPr>
          <p:cNvPr id="144" name="Google Shape;144;p26"/>
          <p:cNvSpPr txBox="1"/>
          <p:nvPr/>
        </p:nvSpPr>
        <p:spPr>
          <a:xfrm>
            <a:off x="368600" y="246125"/>
            <a:ext cx="5633400" cy="392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Background</a:t>
            </a:r>
            <a:endParaRPr sz="2100" b="1" dirty="0">
              <a:solidFill>
                <a:srgbClr val="08244A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45" name="Google Shape;145;p26"/>
          <p:cNvSpPr txBox="1"/>
          <p:nvPr/>
        </p:nvSpPr>
        <p:spPr>
          <a:xfrm>
            <a:off x="471900" y="736201"/>
            <a:ext cx="7422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0C36FBFB-8C8C-667E-F81B-168978F6A52B}"/>
              </a:ext>
            </a:extLst>
          </p:cNvPr>
          <p:cNvSpPr txBox="1"/>
          <p:nvPr/>
        </p:nvSpPr>
        <p:spPr>
          <a:xfrm>
            <a:off x="368600" y="1025767"/>
            <a:ext cx="8288008" cy="2949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826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+mj-lt"/>
              <a:buAutoNum type="arabicPeriod"/>
            </a:pPr>
            <a:r>
              <a:rPr lang="en-US" altLang="zh-TW" sz="1800" dirty="0">
                <a:solidFill>
                  <a:schemeClr val="tx1"/>
                </a:solidFill>
              </a:rPr>
              <a:t>Real-world applications</a:t>
            </a:r>
          </a:p>
          <a:p>
            <a:pPr marL="4826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+mj-lt"/>
              <a:buAutoNum type="arabicPeriod"/>
            </a:pPr>
            <a:r>
              <a:rPr lang="en-US" altLang="zh-TW" sz="1800" dirty="0">
                <a:solidFill>
                  <a:schemeClr val="tx1"/>
                </a:solidFill>
              </a:rPr>
              <a:t>Approaches to ensure robustness for downstream task.</a:t>
            </a:r>
            <a:br>
              <a:rPr lang="en-US" altLang="zh-TW" sz="1800" dirty="0">
                <a:solidFill>
                  <a:schemeClr val="tx1"/>
                </a:solidFill>
              </a:rPr>
            </a:br>
            <a:r>
              <a:rPr lang="en-US" altLang="zh-TW" sz="1800" dirty="0">
                <a:solidFill>
                  <a:schemeClr val="tx1"/>
                </a:solidFill>
              </a:rPr>
              <a:t>a. </a:t>
            </a:r>
            <a:r>
              <a:rPr lang="en-US" altLang="zh-TW" sz="1800" dirty="0">
                <a:solidFill>
                  <a:srgbClr val="FF0000"/>
                </a:solidFill>
              </a:rPr>
              <a:t>Transfer learning</a:t>
            </a:r>
            <a:br>
              <a:rPr lang="en-US" altLang="zh-TW" sz="1800" dirty="0">
                <a:solidFill>
                  <a:schemeClr val="tx1"/>
                </a:solidFill>
              </a:rPr>
            </a:br>
            <a:r>
              <a:rPr lang="en-US" altLang="zh-TW" sz="1800" dirty="0">
                <a:solidFill>
                  <a:schemeClr val="tx1"/>
                </a:solidFill>
              </a:rPr>
              <a:t>b. Data augmentation</a:t>
            </a:r>
          </a:p>
          <a:p>
            <a:pPr marL="4826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+mj-lt"/>
              <a:buAutoNum type="arabicPeriod"/>
            </a:pPr>
            <a:r>
              <a:rPr lang="en-US" altLang="zh-TW" sz="1800" dirty="0">
                <a:solidFill>
                  <a:schemeClr val="tx1"/>
                </a:solidFill>
              </a:rPr>
              <a:t>Vision Transformer for Dense Prediction Tasks</a:t>
            </a:r>
            <a:br>
              <a:rPr lang="en-US" altLang="zh-TW" sz="1800" dirty="0">
                <a:solidFill>
                  <a:schemeClr val="tx1"/>
                </a:solidFill>
              </a:rPr>
            </a:br>
            <a:r>
              <a:rPr lang="en-US" altLang="zh-TW" sz="1800" dirty="0">
                <a:solidFill>
                  <a:schemeClr val="tx1"/>
                </a:solidFill>
              </a:rPr>
              <a:t>CNN(Hierarchical) -&gt; </a:t>
            </a:r>
            <a:r>
              <a:rPr lang="en-US" altLang="zh-TW" sz="1800" dirty="0" err="1">
                <a:solidFill>
                  <a:schemeClr val="tx1"/>
                </a:solidFill>
              </a:rPr>
              <a:t>ViT</a:t>
            </a:r>
            <a:r>
              <a:rPr lang="en-US" altLang="zh-TW" sz="1800" dirty="0">
                <a:solidFill>
                  <a:schemeClr val="tx1"/>
                </a:solidFill>
              </a:rPr>
              <a:t>(Low-resolution) -&gt; </a:t>
            </a:r>
            <a:r>
              <a:rPr lang="en-US" altLang="zh-TW" sz="1800" dirty="0" err="1">
                <a:solidFill>
                  <a:schemeClr val="tx1"/>
                </a:solidFill>
              </a:rPr>
              <a:t>Swin</a:t>
            </a:r>
            <a:endParaRPr lang="en-US" altLang="zh-TW" sz="1800" dirty="0">
              <a:solidFill>
                <a:schemeClr val="tx1"/>
              </a:solidFill>
            </a:endParaRPr>
          </a:p>
          <a:p>
            <a:pPr marL="4826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+mj-lt"/>
              <a:buAutoNum type="arabicPeriod"/>
            </a:pPr>
            <a:r>
              <a:rPr lang="en-US" altLang="zh-TW" sz="1800" dirty="0">
                <a:solidFill>
                  <a:schemeClr val="tx1"/>
                </a:solidFill>
              </a:rPr>
              <a:t>Source of Robustness: Data augmentation and Architecture </a:t>
            </a:r>
            <a:endParaRPr lang="zh-TW" alt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519681"/>
      </p:ext>
    </p:extLst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9"/>
          <p:cNvSpPr/>
          <p:nvPr/>
        </p:nvSpPr>
        <p:spPr>
          <a:xfrm>
            <a:off x="0" y="1681046"/>
            <a:ext cx="9144000" cy="1781400"/>
          </a:xfrm>
          <a:prstGeom prst="rect">
            <a:avLst/>
          </a:prstGeom>
          <a:solidFill>
            <a:srgbClr val="08244A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29"/>
          <p:cNvSpPr txBox="1"/>
          <p:nvPr/>
        </p:nvSpPr>
        <p:spPr>
          <a:xfrm>
            <a:off x="2154300" y="2204806"/>
            <a:ext cx="4835400" cy="4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2300" b="1" dirty="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Fixed-Feature Transfer Learning</a:t>
            </a:r>
            <a:endParaRPr lang="zh-TW" altLang="en-US" sz="1700" b="1" dirty="0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cxnSp>
        <p:nvCxnSpPr>
          <p:cNvPr id="178" name="Google Shape;178;p29"/>
          <p:cNvCxnSpPr/>
          <p:nvPr/>
        </p:nvCxnSpPr>
        <p:spPr>
          <a:xfrm>
            <a:off x="0" y="2326072"/>
            <a:ext cx="1225800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79" name="Google Shape;179;p29"/>
          <p:cNvCxnSpPr/>
          <p:nvPr/>
        </p:nvCxnSpPr>
        <p:spPr>
          <a:xfrm>
            <a:off x="7918133" y="2326072"/>
            <a:ext cx="1225800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0" name="Google Shape;180;p29"/>
          <p:cNvSpPr txBox="1"/>
          <p:nvPr/>
        </p:nvSpPr>
        <p:spPr>
          <a:xfrm>
            <a:off x="7422919" y="4868275"/>
            <a:ext cx="1660500" cy="2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NTUST GAMELab</a:t>
            </a:r>
            <a:endParaRPr sz="1100">
              <a:solidFill>
                <a:srgbClr val="A5A5A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0221524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Google Shape;140;p26"/>
          <p:cNvCxnSpPr/>
          <p:nvPr/>
        </p:nvCxnSpPr>
        <p:spPr>
          <a:xfrm rot="10800000">
            <a:off x="471906" y="672952"/>
            <a:ext cx="8200200" cy="0"/>
          </a:xfrm>
          <a:prstGeom prst="straightConnector1">
            <a:avLst/>
          </a:prstGeom>
          <a:noFill/>
          <a:ln w="38100" cap="flat" cmpd="sng">
            <a:solidFill>
              <a:srgbClr val="08244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1" name="Google Shape;141;p26"/>
          <p:cNvSpPr txBox="1"/>
          <p:nvPr/>
        </p:nvSpPr>
        <p:spPr>
          <a:xfrm>
            <a:off x="4312990" y="4919588"/>
            <a:ext cx="518100" cy="238500"/>
          </a:xfrm>
          <a:prstGeom prst="rect">
            <a:avLst/>
          </a:prstGeom>
          <a:solidFill>
            <a:srgbClr val="08244A"/>
          </a:solidFill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26"/>
          <p:cNvSpPr txBox="1"/>
          <p:nvPr/>
        </p:nvSpPr>
        <p:spPr>
          <a:xfrm>
            <a:off x="7422919" y="4868275"/>
            <a:ext cx="1660500" cy="2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NTUST GAMELab</a:t>
            </a:r>
            <a:endParaRPr sz="1100">
              <a:solidFill>
                <a:srgbClr val="A5A5A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3" name="Google Shape;143;p26"/>
          <p:cNvSpPr txBox="1">
            <a:spLocks noGrp="1"/>
          </p:cNvSpPr>
          <p:nvPr>
            <p:ph type="sldNum" idx="12"/>
          </p:nvPr>
        </p:nvSpPr>
        <p:spPr>
          <a:xfrm>
            <a:off x="3543300" y="490466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100"/>
              <a:t>9</a:t>
            </a:fld>
            <a:endParaRPr sz="1100"/>
          </a:p>
        </p:txBody>
      </p:sp>
      <p:sp>
        <p:nvSpPr>
          <p:cNvPr id="144" name="Google Shape;144;p26"/>
          <p:cNvSpPr txBox="1"/>
          <p:nvPr/>
        </p:nvSpPr>
        <p:spPr>
          <a:xfrm>
            <a:off x="368600" y="246125"/>
            <a:ext cx="5633400" cy="392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Fixed-Feature Transfer Learning</a:t>
            </a:r>
          </a:p>
        </p:txBody>
      </p:sp>
      <p:sp>
        <p:nvSpPr>
          <p:cNvPr id="145" name="Google Shape;145;p26"/>
          <p:cNvSpPr txBox="1"/>
          <p:nvPr/>
        </p:nvSpPr>
        <p:spPr>
          <a:xfrm>
            <a:off x="471900" y="736201"/>
            <a:ext cx="7422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0C36FBFB-8C8C-667E-F81B-168978F6A52B}"/>
              </a:ext>
            </a:extLst>
          </p:cNvPr>
          <p:cNvSpPr txBox="1"/>
          <p:nvPr/>
        </p:nvSpPr>
        <p:spPr>
          <a:xfrm>
            <a:off x="368600" y="1025767"/>
            <a:ext cx="8288008" cy="2534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826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+mj-lt"/>
              <a:buAutoNum type="arabicPeriod"/>
            </a:pPr>
            <a:r>
              <a:rPr lang="en-US" altLang="zh-TW" sz="1800" dirty="0">
                <a:solidFill>
                  <a:schemeClr val="tx1"/>
                </a:solidFill>
              </a:rPr>
              <a:t>Pretrain on ImageNet-1k.</a:t>
            </a:r>
            <a:br>
              <a:rPr lang="en-US" altLang="zh-TW" sz="1800" dirty="0">
                <a:solidFill>
                  <a:schemeClr val="tx1"/>
                </a:solidFill>
              </a:rPr>
            </a:br>
            <a:r>
              <a:rPr lang="en-US" altLang="zh-TW" sz="1800" dirty="0">
                <a:solidFill>
                  <a:schemeClr val="tx1"/>
                </a:solidFill>
              </a:rPr>
              <a:t>CNN(ResNet50) -&gt;ANT </a:t>
            </a:r>
            <a:r>
              <a:rPr lang="zh-TW" altLang="en-US" sz="1800" dirty="0">
                <a:solidFill>
                  <a:schemeClr val="tx1"/>
                </a:solidFill>
              </a:rPr>
              <a:t>、</a:t>
            </a:r>
            <a:r>
              <a:rPr lang="en-US" altLang="zh-TW" sz="1800" dirty="0" err="1">
                <a:solidFill>
                  <a:schemeClr val="tx1"/>
                </a:solidFill>
              </a:rPr>
              <a:t>DeepAug</a:t>
            </a:r>
            <a:r>
              <a:rPr lang="en-US" altLang="zh-TW" sz="1800" dirty="0">
                <a:solidFill>
                  <a:schemeClr val="tx1"/>
                </a:solidFill>
              </a:rPr>
              <a:t>+</a:t>
            </a:r>
            <a:br>
              <a:rPr lang="en-US" altLang="zh-TW" sz="1800" dirty="0">
                <a:solidFill>
                  <a:schemeClr val="tx1"/>
                </a:solidFill>
              </a:rPr>
            </a:br>
            <a:r>
              <a:rPr lang="en-US" altLang="zh-TW" sz="1800" dirty="0" err="1">
                <a:solidFill>
                  <a:schemeClr val="tx1"/>
                </a:solidFill>
              </a:rPr>
              <a:t>Swin</a:t>
            </a:r>
            <a:r>
              <a:rPr lang="en-US" altLang="zh-TW" sz="1800" dirty="0">
                <a:solidFill>
                  <a:schemeClr val="tx1"/>
                </a:solidFill>
              </a:rPr>
              <a:t> Transformer(</a:t>
            </a:r>
            <a:r>
              <a:rPr lang="en-US" altLang="zh-TW" sz="1800" dirty="0" err="1">
                <a:solidFill>
                  <a:schemeClr val="tx1"/>
                </a:solidFill>
              </a:rPr>
              <a:t>Swin</a:t>
            </a:r>
            <a:r>
              <a:rPr lang="en-US" altLang="zh-TW" sz="1800" dirty="0">
                <a:solidFill>
                  <a:schemeClr val="tx1"/>
                </a:solidFill>
              </a:rPr>
              <a:t>-T)</a:t>
            </a:r>
            <a:r>
              <a:rPr lang="zh-TW" altLang="en-US" sz="1800" dirty="0">
                <a:solidFill>
                  <a:schemeClr val="tx1"/>
                </a:solidFill>
              </a:rPr>
              <a:t> </a:t>
            </a:r>
            <a:r>
              <a:rPr lang="en-US" altLang="zh-TW" sz="1800" dirty="0">
                <a:solidFill>
                  <a:schemeClr val="tx1"/>
                </a:solidFill>
              </a:rPr>
              <a:t>-&gt;</a:t>
            </a:r>
            <a:r>
              <a:rPr lang="zh-TW" altLang="en-US" sz="1800" dirty="0">
                <a:solidFill>
                  <a:schemeClr val="tx1"/>
                </a:solidFill>
              </a:rPr>
              <a:t> </a:t>
            </a:r>
            <a:r>
              <a:rPr lang="en-US" altLang="zh-TW" sz="1800" dirty="0">
                <a:solidFill>
                  <a:schemeClr val="tx1"/>
                </a:solidFill>
              </a:rPr>
              <a:t> without any robustification technique</a:t>
            </a:r>
          </a:p>
          <a:p>
            <a:pPr marL="4826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+mj-lt"/>
              <a:buAutoNum type="arabicPeriod"/>
            </a:pPr>
            <a:r>
              <a:rPr lang="en-US" altLang="zh-TW" sz="1800" dirty="0">
                <a:solidFill>
                  <a:schemeClr val="tx1"/>
                </a:solidFill>
              </a:rPr>
              <a:t>Downstream task</a:t>
            </a:r>
            <a:br>
              <a:rPr lang="en-US" altLang="zh-TW" sz="1800" dirty="0">
                <a:solidFill>
                  <a:schemeClr val="tx1"/>
                </a:solidFill>
              </a:rPr>
            </a:br>
            <a:r>
              <a:rPr lang="en-US" altLang="zh-TW" sz="1800" dirty="0">
                <a:solidFill>
                  <a:schemeClr val="tx1"/>
                </a:solidFill>
              </a:rPr>
              <a:t>object detection</a:t>
            </a:r>
            <a:r>
              <a:rPr lang="zh-TW" altLang="en-US" sz="1800" dirty="0">
                <a:solidFill>
                  <a:schemeClr val="tx1"/>
                </a:solidFill>
              </a:rPr>
              <a:t> </a:t>
            </a:r>
            <a:r>
              <a:rPr lang="en-US" altLang="zh-TW" sz="1800" dirty="0">
                <a:solidFill>
                  <a:schemeClr val="tx1"/>
                </a:solidFill>
              </a:rPr>
              <a:t>-&gt;</a:t>
            </a:r>
            <a:r>
              <a:rPr lang="zh-TW" altLang="en-US" sz="1800" dirty="0">
                <a:solidFill>
                  <a:schemeClr val="tx1"/>
                </a:solidFill>
              </a:rPr>
              <a:t> </a:t>
            </a:r>
            <a:r>
              <a:rPr lang="en-US" altLang="zh-TW" sz="1800" dirty="0">
                <a:solidFill>
                  <a:schemeClr val="tx1"/>
                </a:solidFill>
              </a:rPr>
              <a:t>Mask-RCNN -&gt;  COCO 2017 validation set -&gt; AP</a:t>
            </a:r>
            <a:br>
              <a:rPr lang="en-US" altLang="zh-TW" sz="1800" dirty="0">
                <a:solidFill>
                  <a:schemeClr val="tx1"/>
                </a:solidFill>
              </a:rPr>
            </a:br>
            <a:r>
              <a:rPr lang="en-US" altLang="zh-TW" sz="1800" dirty="0">
                <a:solidFill>
                  <a:schemeClr val="tx1"/>
                </a:solidFill>
              </a:rPr>
              <a:t>semantic segmentation</a:t>
            </a:r>
            <a:r>
              <a:rPr lang="zh-TW" altLang="en-US" sz="1800" dirty="0">
                <a:solidFill>
                  <a:schemeClr val="tx1"/>
                </a:solidFill>
              </a:rPr>
              <a:t> </a:t>
            </a:r>
            <a:r>
              <a:rPr lang="en-US" altLang="zh-TW" sz="1800" dirty="0">
                <a:solidFill>
                  <a:schemeClr val="tx1"/>
                </a:solidFill>
              </a:rPr>
              <a:t>-&gt;</a:t>
            </a:r>
            <a:r>
              <a:rPr lang="zh-TW" altLang="en-US" sz="1800" dirty="0">
                <a:solidFill>
                  <a:schemeClr val="tx1"/>
                </a:solidFill>
              </a:rPr>
              <a:t> </a:t>
            </a:r>
            <a:r>
              <a:rPr lang="en-US" altLang="zh-TW" sz="1800" dirty="0" err="1">
                <a:solidFill>
                  <a:schemeClr val="tx1"/>
                </a:solidFill>
              </a:rPr>
              <a:t>UperNet</a:t>
            </a:r>
            <a:r>
              <a:rPr lang="en-US" altLang="zh-TW" sz="1800" dirty="0">
                <a:solidFill>
                  <a:schemeClr val="tx1"/>
                </a:solidFill>
              </a:rPr>
              <a:t> -&gt; ADE20K -&gt; mean </a:t>
            </a:r>
            <a:r>
              <a:rPr lang="en-US" altLang="zh-TW" sz="1800" dirty="0" err="1">
                <a:solidFill>
                  <a:schemeClr val="tx1"/>
                </a:solidFill>
              </a:rPr>
              <a:t>IoU</a:t>
            </a:r>
            <a:endParaRPr lang="en-US" altLang="zh-TW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9337021"/>
      </p:ext>
    </p:extLst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6236</TotalTime>
  <Words>801</Words>
  <Application>Microsoft Office PowerPoint</Application>
  <PresentationFormat>如螢幕大小 (16:9)</PresentationFormat>
  <Paragraphs>158</Paragraphs>
  <Slides>29</Slides>
  <Notes>25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29</vt:i4>
      </vt:variant>
    </vt:vector>
  </HeadingPairs>
  <TitlesOfParts>
    <vt:vector size="38" baseType="lpstr">
      <vt:lpstr>BlinkMacSystemFont</vt:lpstr>
      <vt:lpstr>Lucida Grande</vt:lpstr>
      <vt:lpstr>Microsoft JhengHei</vt:lpstr>
      <vt:lpstr>Arial</vt:lpstr>
      <vt:lpstr>Arial</vt:lpstr>
      <vt:lpstr>Calibri</vt:lpstr>
      <vt:lpstr>Consolas</vt:lpstr>
      <vt:lpstr>Simple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cp:lastModifiedBy>仲恩 鄧</cp:lastModifiedBy>
  <cp:revision>209</cp:revision>
  <dcterms:modified xsi:type="dcterms:W3CDTF">2022-09-05T12:23:09Z</dcterms:modified>
</cp:coreProperties>
</file>