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0"/>
  </p:notesMasterIdLst>
  <p:sldIdLst>
    <p:sldId id="256" r:id="rId3"/>
    <p:sldId id="257" r:id="rId4"/>
    <p:sldId id="293" r:id="rId5"/>
    <p:sldId id="302" r:id="rId6"/>
    <p:sldId id="301" r:id="rId7"/>
    <p:sldId id="303" r:id="rId8"/>
    <p:sldId id="304" r:id="rId9"/>
    <p:sldId id="305" r:id="rId10"/>
    <p:sldId id="260" r:id="rId11"/>
    <p:sldId id="299" r:id="rId12"/>
    <p:sldId id="306" r:id="rId13"/>
    <p:sldId id="307" r:id="rId14"/>
    <p:sldId id="300" r:id="rId15"/>
    <p:sldId id="309" r:id="rId16"/>
    <p:sldId id="310" r:id="rId17"/>
    <p:sldId id="312" r:id="rId18"/>
    <p:sldId id="313" r:id="rId19"/>
    <p:sldId id="314" r:id="rId20"/>
    <p:sldId id="315" r:id="rId21"/>
    <p:sldId id="316" r:id="rId22"/>
    <p:sldId id="317" r:id="rId23"/>
    <p:sldId id="319" r:id="rId24"/>
    <p:sldId id="320" r:id="rId25"/>
    <p:sldId id="318" r:id="rId26"/>
    <p:sldId id="321" r:id="rId27"/>
    <p:sldId id="322" r:id="rId28"/>
    <p:sldId id="292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仲恩 鄧" initials="仲恩" lastIdx="1" clrIdx="0">
    <p:extLst>
      <p:ext uri="{19B8F6BF-5375-455C-9EA6-DF929625EA0E}">
        <p15:presenceInfo xmlns:p15="http://schemas.microsoft.com/office/powerpoint/2012/main" userId="a30019152af3c3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91ED80-3A7E-4E86-B0CE-8725FF3B483F}">
  <a:tblStyle styleId="{0C91ED80-3A7E-4E86-B0CE-8725FF3B48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77752" autoAdjust="0"/>
  </p:normalViewPr>
  <p:slideViewPr>
    <p:cSldViewPr snapToGrid="0">
      <p:cViewPr varScale="1">
        <p:scale>
          <a:sx n="117" d="100"/>
          <a:sy n="117" d="100"/>
        </p:scale>
        <p:origin x="1542" y="84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4437607e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144437607e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144437607e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dirty="0"/>
              <a:t>4.</a:t>
            </a:r>
            <a:r>
              <a:rPr lang="zh-TW" altLang="en-US" dirty="0"/>
              <a:t>作者認為以</a:t>
            </a:r>
            <a:r>
              <a:rPr lang="en-US" altLang="zh-TW" dirty="0"/>
              <a:t>Vit</a:t>
            </a:r>
            <a:r>
              <a:rPr lang="zh-TW" altLang="en-US" dirty="0"/>
              <a:t>去取代</a:t>
            </a:r>
            <a:r>
              <a:rPr lang="zh-TW" altLang="en-US" sz="1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主幹是可以輕易實現的</a:t>
            </a: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9654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dirty="0"/>
              <a:t>4.</a:t>
            </a:r>
            <a:r>
              <a:rPr lang="zh-TW" altLang="en-US" dirty="0"/>
              <a:t>作者認為以</a:t>
            </a:r>
            <a:r>
              <a:rPr lang="en-US" altLang="zh-TW" dirty="0"/>
              <a:t>Vit</a:t>
            </a:r>
            <a:r>
              <a:rPr lang="zh-TW" altLang="en-US" dirty="0"/>
              <a:t>去取代</a:t>
            </a:r>
            <a:r>
              <a:rPr lang="zh-TW" altLang="en-US" sz="1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主幹是可以輕易實現的</a:t>
            </a: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1659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dirty="0"/>
              <a:t>4.</a:t>
            </a:r>
            <a:r>
              <a:rPr lang="zh-TW" altLang="en-US" dirty="0"/>
              <a:t>作者認為以</a:t>
            </a:r>
            <a:r>
              <a:rPr lang="en-US" altLang="zh-TW" dirty="0"/>
              <a:t>Vit</a:t>
            </a:r>
            <a:r>
              <a:rPr lang="zh-TW" altLang="en-US" dirty="0"/>
              <a:t>去取代</a:t>
            </a:r>
            <a:r>
              <a:rPr lang="zh-TW" altLang="en-US" sz="1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主幹是可以輕易實現的</a:t>
            </a: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8547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1703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zh-TW" altLang="en-US" b="0" i="0" dirty="0">
                <a:effectLst/>
                <a:latin typeface="Arial" panose="020B0604020202020204" pitchFamily="34" charset="0"/>
              </a:rPr>
              <a:t>想法來自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SSD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但不一樣 只使用高層特徵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dirty="0"/>
              <a:t>FPN</a:t>
            </a:r>
            <a:r>
              <a:rPr lang="zh-TW" altLang="en-US" dirty="0"/>
              <a:t>通常由側邊連接 但使用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骨架來說 以作者經驗是不必要的 因在</a:t>
            </a:r>
            <a:r>
              <a:rPr lang="en-US" altLang="zh-TW" b="0" i="0" dirty="0" err="1">
                <a:solidFill>
                  <a:srgbClr val="121212"/>
                </a:solidFill>
                <a:effectLst/>
                <a:latin typeface="-apple-system"/>
              </a:rPr>
              <a:t>ViT</a:t>
            </a:r>
            <a:r>
              <a:rPr lang="zh-TW" altLang="en-US" b="0" i="0" dirty="0">
                <a:solidFill>
                  <a:srgbClr val="121212"/>
                </a:solidFill>
                <a:effectLst/>
                <a:latin typeface="-apple-system"/>
              </a:rPr>
              <a:t>中已可保留大部分有必要的特偵</a:t>
            </a:r>
            <a:endParaRPr lang="en-US" altLang="zh-TW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zh-TW" altLang="en-US" b="0" i="0" dirty="0">
                <a:solidFill>
                  <a:srgbClr val="121212"/>
                </a:solidFill>
                <a:effectLst/>
                <a:latin typeface="-apple-system"/>
              </a:rPr>
              <a:t>作者在實驗是否</a:t>
            </a:r>
            <a:r>
              <a:rPr lang="en-US" altLang="zh-TW" sz="1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Simple  feature  pyramid </a:t>
            </a:r>
            <a:r>
              <a:rPr lang="zh-TW" altLang="en-US" sz="1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表現比較好</a:t>
            </a: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636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zh-TW" altLang="en-US" b="0" i="0" dirty="0">
                <a:effectLst/>
                <a:latin typeface="Arial" panose="020B0604020202020204" pitchFamily="34" charset="0"/>
              </a:rPr>
              <a:t>將網路分成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4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個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subset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取最後一層執行傳播策略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就如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-L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就包含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24-block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global self-attention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Convolutional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有殘差，值都預設成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0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，等價於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identity shortcut</a:t>
            </a: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8941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1106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global self-attention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Convolutional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有殘差，值都預設成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0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，等價於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identity shortcut</a:t>
            </a:r>
            <a:endParaRPr lang="en-US"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91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145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zh-TW" altLang="en-US" b="1" i="0" dirty="0">
                <a:solidFill>
                  <a:srgbClr val="3D3D3D"/>
                </a:solidFill>
                <a:effectLst/>
                <a:latin typeface="-apple-system"/>
              </a:rPr>
              <a:t>組件的對比實驗</a:t>
            </a:r>
            <a:r>
              <a:rPr lang="en-US" altLang="zh-TW" b="1" i="0" dirty="0">
                <a:solidFill>
                  <a:srgbClr val="3D3D3D"/>
                </a:solidFill>
                <a:effectLst/>
                <a:latin typeface="-apple-system"/>
              </a:rPr>
              <a:t>/</a:t>
            </a:r>
            <a:r>
              <a:rPr lang="zh-TW" altLang="en-US" b="1" i="0" dirty="0">
                <a:solidFill>
                  <a:srgbClr val="3D3D3D"/>
                </a:solidFill>
                <a:effectLst/>
                <a:latin typeface="-apple-system"/>
              </a:rPr>
              <a:t>性能分析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dirty="0"/>
              <a:t>Both &gt; base line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3.4 points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與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FPN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論文觀察是一至的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zh-TW" altLang="en-US" dirty="0"/>
              <a:t>作者認為不需要 </a:t>
            </a:r>
            <a:r>
              <a:rPr lang="en-US" altLang="zh-TW" dirty="0"/>
              <a:t>FPN </a:t>
            </a:r>
            <a:r>
              <a:rPr lang="zh-TW" altLang="en-US" dirty="0"/>
              <a:t>設計，簡單的特徵金字塔足以使</a:t>
            </a:r>
            <a:r>
              <a:rPr lang="en-US" altLang="zh-TW" dirty="0" err="1"/>
              <a:t>ViT</a:t>
            </a:r>
            <a:r>
              <a:rPr lang="en-US" altLang="zh-TW" dirty="0"/>
              <a:t> </a:t>
            </a:r>
            <a:r>
              <a:rPr lang="zh-TW" altLang="en-US" dirty="0"/>
              <a:t>主幹享受金字塔的好處。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zh-TW" altLang="en-US" dirty="0"/>
              <a:t>第一次簡化結果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zh-TW" altLang="en-US" dirty="0"/>
              <a:t>第二次簡化結果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一個簡單的特徵金字塔就足夠了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3353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dirty="0"/>
              <a:t>None </a:t>
            </a:r>
            <a:r>
              <a:rPr lang="zh-TW" altLang="en-US" dirty="0"/>
              <a:t>表示沒有傳播區塊 直接進入特偵金字塔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zh-TW" altLang="en-US" dirty="0"/>
              <a:t>結論是不管怎樣的傳播區塊設計都比沒有傳播區塊好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A)</a:t>
            </a:r>
            <a:r>
              <a:rPr lang="en-US" altLang="zh-TW" dirty="0"/>
              <a:t>Global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self-attention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A)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即使不用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shifted windows, conv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可以有更佳的結果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B)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儘管捲機是局部的特偵抽取，但對於兩個窗口的連接已足以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dirty="0"/>
              <a:t>C)</a:t>
            </a:r>
            <a:r>
              <a:rPr lang="zh-TW" altLang="en-US" dirty="0"/>
              <a:t>都比</a:t>
            </a:r>
            <a:r>
              <a:rPr lang="en-US" altLang="zh-TW" dirty="0"/>
              <a:t>baseline</a:t>
            </a:r>
            <a:r>
              <a:rPr lang="zh-TW" altLang="en-US" dirty="0"/>
              <a:t>好。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dirty="0"/>
              <a:t>C)</a:t>
            </a:r>
            <a:r>
              <a:rPr lang="zh-TW" altLang="en-US" dirty="0"/>
              <a:t>均勻插入四個</a:t>
            </a:r>
            <a:r>
              <a:rPr lang="en-US" altLang="zh-TW" dirty="0"/>
              <a:t>block</a:t>
            </a:r>
            <a:r>
              <a:rPr lang="zh-TW" altLang="en-US" dirty="0"/>
              <a:t> 結果是好的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dirty="0"/>
              <a:t>D)24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層參數量會太多，導致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momery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與時間都大幅上升，不符合成本效益</a:t>
            </a:r>
            <a:endParaRPr lang="en-US" altLang="zh-TW"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53441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conv </a:t>
            </a:r>
            <a:r>
              <a:rPr lang="zh-TW" altLang="en-US" dirty="0"/>
              <a:t>只比 </a:t>
            </a:r>
            <a:r>
              <a:rPr lang="en-US" altLang="zh-TW" dirty="0"/>
              <a:t>none </a:t>
            </a:r>
            <a:r>
              <a:rPr lang="zh-TW" altLang="en-US" dirty="0"/>
              <a:t>大</a:t>
            </a:r>
            <a:r>
              <a:rPr lang="en-US" altLang="zh-TW" dirty="0"/>
              <a:t>4%</a:t>
            </a:r>
            <a:r>
              <a:rPr lang="zh-TW" altLang="en-US" dirty="0"/>
              <a:t> </a:t>
            </a:r>
            <a:r>
              <a:rPr lang="en-US" altLang="zh-TW" dirty="0"/>
              <a:t>5%</a:t>
            </a:r>
            <a:r>
              <a:rPr lang="zh-TW" altLang="en-US" dirty="0"/>
              <a:t> </a:t>
            </a:r>
            <a:r>
              <a:rPr lang="en-US" altLang="zh-TW" dirty="0"/>
              <a:t>4%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dirty="0"/>
              <a:t>24global </a:t>
            </a:r>
            <a:r>
              <a:rPr lang="zh-TW" altLang="en-US" dirty="0"/>
              <a:t>問題</a:t>
            </a: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9977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IN = </a:t>
            </a:r>
            <a:r>
              <a:rPr lang="en-US" altLang="zh-TW" b="0" i="0" dirty="0">
                <a:solidFill>
                  <a:srgbClr val="B5AEA4"/>
                </a:solidFill>
                <a:effectLst/>
                <a:latin typeface="arial" panose="020B0604020202020204" pitchFamily="34" charset="0"/>
              </a:rPr>
              <a:t>ImageNet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MAE pretrain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可用於緩解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overfitting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的問題</a:t>
            </a: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5474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relative position biases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加上約多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AP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多一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point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plain-backbone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detector+MAE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有最佳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APbox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與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APmask</a:t>
            </a: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8801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188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UViT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也是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plain-backbone detection method.</a:t>
            </a: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5698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76944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144437607e_2_3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g1144437607e_2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393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indent="0" algn="l">
              <a:buNone/>
            </a:pPr>
            <a:r>
              <a:rPr lang="en-US" altLang="zh-TW" b="1" i="0" dirty="0">
                <a:solidFill>
                  <a:srgbClr val="4F4F4F"/>
                </a:solidFill>
                <a:effectLst/>
                <a:latin typeface="PingFang SC"/>
              </a:rPr>
              <a:t>ROI Pooling </a:t>
            </a:r>
            <a:r>
              <a:rPr lang="zh-TW" altLang="en-US" b="1" i="0" dirty="0">
                <a:solidFill>
                  <a:srgbClr val="4F4F4F"/>
                </a:solidFill>
                <a:effectLst/>
                <a:latin typeface="PingFang SC"/>
              </a:rPr>
              <a:t>統一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anchor box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的尺度</a:t>
            </a:r>
            <a:endParaRPr lang="en-US" altLang="zh-TW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0293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indent="0" algn="l">
              <a:buNone/>
            </a:pPr>
            <a:endParaRPr lang="en-US" altLang="zh-TW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517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indent="0" algn="l"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non-hierarchical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b="0" i="0" dirty="0">
                <a:effectLst/>
                <a:latin typeface="Arial" panose="020B0604020202020204" pitchFamily="34" charset="0"/>
              </a:rPr>
              <a:t>如何將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Vit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結合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FPN</a:t>
            </a:r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1209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indent="0" algn="l">
              <a:buNone/>
            </a:pPr>
            <a:endParaRPr lang="en-US" altLang="zh-TW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3895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indent="0" algn="l"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2. Like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ConvNet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-based research</a:t>
            </a:r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2357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0" y="1681046"/>
            <a:ext cx="9144000" cy="1781407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494218" y="1731240"/>
            <a:ext cx="5763832" cy="1546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Exploring Plain Vision Transformer Backbones for Object Detection</a:t>
            </a:r>
            <a:endParaRPr lang="en-US" altLang="zh-TW" sz="24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32" name="Google Shape;132;p25"/>
          <p:cNvCxnSpPr/>
          <p:nvPr/>
        </p:nvCxnSpPr>
        <p:spPr>
          <a:xfrm>
            <a:off x="0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25"/>
          <p:cNvCxnSpPr/>
          <p:nvPr/>
        </p:nvCxnSpPr>
        <p:spPr>
          <a:xfrm>
            <a:off x="7918133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25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9CC3BF4-A668-43E6-BE40-2C5FBAC0440D}"/>
              </a:ext>
            </a:extLst>
          </p:cNvPr>
          <p:cNvSpPr txBox="1"/>
          <p:nvPr/>
        </p:nvSpPr>
        <p:spPr>
          <a:xfrm>
            <a:off x="7891531" y="460666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鄧仲恩</a:t>
            </a: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488387-EF76-400C-9D06-28349ECC7DC9}"/>
              </a:ext>
            </a:extLst>
          </p:cNvPr>
          <p:cNvSpPr txBox="1"/>
          <p:nvPr/>
        </p:nvSpPr>
        <p:spPr>
          <a:xfrm>
            <a:off x="6705108" y="3133446"/>
            <a:ext cx="12130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chemeClr val="bg1"/>
                </a:solidFill>
                <a:effectLst/>
                <a:latin typeface="BlinkMacSystemFont"/>
              </a:rPr>
              <a:t>2022 Mar 30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10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Object detector backbones</a:t>
            </a:r>
          </a:p>
        </p:txBody>
      </p:sp>
      <p:sp>
        <p:nvSpPr>
          <p:cNvPr id="14" name="Google Shape;170;p28">
            <a:extLst>
              <a:ext uri="{FF2B5EF4-FFF2-40B4-BE49-F238E27FC236}">
                <a16:creationId xmlns:a16="http://schemas.microsoft.com/office/drawing/2014/main" id="{049A94CC-0886-4DEB-BF94-880751E441FE}"/>
              </a:ext>
            </a:extLst>
          </p:cNvPr>
          <p:cNvSpPr txBox="1"/>
          <p:nvPr/>
        </p:nvSpPr>
        <p:spPr>
          <a:xfrm>
            <a:off x="446000" y="917225"/>
            <a:ext cx="8420414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Pioneered by the work of R-CNN.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SSD is the first works that leverage the hierarchical nature of the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ConvNet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backbones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(VGG).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FPN pushes this direction further by using all stages of a hierarchical backbone, approached by lateral and top-down connections.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is a powerful alternative to standard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ConvNets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for image classification.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(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Swin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,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MViT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, PVT ,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PiT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8285065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11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Plain-backbone detectors</a:t>
            </a:r>
          </a:p>
        </p:txBody>
      </p:sp>
      <p:sp>
        <p:nvSpPr>
          <p:cNvPr id="8" name="Google Shape;170;p28">
            <a:extLst>
              <a:ext uri="{FF2B5EF4-FFF2-40B4-BE49-F238E27FC236}">
                <a16:creationId xmlns:a16="http://schemas.microsoft.com/office/drawing/2014/main" id="{4E0BE12B-14FD-4D57-8E8E-F6C8F361CC81}"/>
              </a:ext>
            </a:extLst>
          </p:cNvPr>
          <p:cNvSpPr txBox="1"/>
          <p:nvPr/>
        </p:nvSpPr>
        <p:spPr>
          <a:xfrm>
            <a:off x="446000" y="917225"/>
            <a:ext cx="8420414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Vit</a:t>
            </a:r>
          </a:p>
        </p:txBody>
      </p:sp>
    </p:spTree>
    <p:extLst>
      <p:ext uri="{BB962C8B-B14F-4D97-AF65-F5344CB8AC3E}">
        <p14:creationId xmlns:p14="http://schemas.microsoft.com/office/powerpoint/2010/main" val="2168113713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12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Object detection methodologies</a:t>
            </a:r>
          </a:p>
        </p:txBody>
      </p:sp>
      <p:sp>
        <p:nvSpPr>
          <p:cNvPr id="8" name="Google Shape;170;p28">
            <a:extLst>
              <a:ext uri="{FF2B5EF4-FFF2-40B4-BE49-F238E27FC236}">
                <a16:creationId xmlns:a16="http://schemas.microsoft.com/office/drawing/2014/main" id="{4E0BE12B-14FD-4D57-8E8E-F6C8F361CC81}"/>
              </a:ext>
            </a:extLst>
          </p:cNvPr>
          <p:cNvSpPr txBox="1"/>
          <p:nvPr/>
        </p:nvSpPr>
        <p:spPr>
          <a:xfrm>
            <a:off x="446000" y="917225"/>
            <a:ext cx="8420414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Vit</a:t>
            </a:r>
          </a:p>
        </p:txBody>
      </p:sp>
    </p:spTree>
    <p:extLst>
      <p:ext uri="{BB962C8B-B14F-4D97-AF65-F5344CB8AC3E}">
        <p14:creationId xmlns:p14="http://schemas.microsoft.com/office/powerpoint/2010/main" val="3997366126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48446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Method </a:t>
            </a:r>
            <a:endParaRPr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50592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14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Method - Simple  feature  pyramid 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8E36DB4-2DE8-4894-9EF9-5B76FCDE99EA}"/>
              </a:ext>
            </a:extLst>
          </p:cNvPr>
          <p:cNvGrpSpPr/>
          <p:nvPr/>
        </p:nvGrpSpPr>
        <p:grpSpPr>
          <a:xfrm>
            <a:off x="352830" y="1005038"/>
            <a:ext cx="5833580" cy="3063471"/>
            <a:chOff x="0" y="1107071"/>
            <a:chExt cx="6558645" cy="336347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D0DE587-E355-4187-9287-E538B9347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784882"/>
              <a:ext cx="5468437" cy="2685660"/>
            </a:xfrm>
            <a:prstGeom prst="rect">
              <a:avLst/>
            </a:prstGeom>
          </p:spPr>
        </p:pic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39EE8C1A-F20F-4796-8597-6CBEAF29B667}"/>
                </a:ext>
              </a:extLst>
            </p:cNvPr>
            <p:cNvCxnSpPr/>
            <p:nvPr/>
          </p:nvCxnSpPr>
          <p:spPr>
            <a:xfrm flipV="1">
              <a:off x="2465614" y="1338943"/>
              <a:ext cx="0" cy="229416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65180E50-9600-4820-B5CC-5E4A0038E6AF}"/>
                </a:ext>
              </a:extLst>
            </p:cNvPr>
            <p:cNvCxnSpPr>
              <a:cxnSpLocks/>
            </p:cNvCxnSpPr>
            <p:nvPr/>
          </p:nvCxnSpPr>
          <p:spPr>
            <a:xfrm>
              <a:off x="2465614" y="1338943"/>
              <a:ext cx="71029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379EBBD0-7168-4EDF-89B0-F9666FBFEB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356" y="1338943"/>
              <a:ext cx="0" cy="178876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19B722BB-8D40-45D4-A955-577148E1E5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4218" y="1338942"/>
              <a:ext cx="0" cy="12328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407DD584-FC54-4A15-8AFF-AA1C35210D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125" y="1338942"/>
              <a:ext cx="0" cy="7021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Google Shape;170;p28">
              <a:extLst>
                <a:ext uri="{FF2B5EF4-FFF2-40B4-BE49-F238E27FC236}">
                  <a16:creationId xmlns:a16="http://schemas.microsoft.com/office/drawing/2014/main" id="{0DE4E50C-D82B-450F-88D2-C304EC0D3A8D}"/>
                </a:ext>
              </a:extLst>
            </p:cNvPr>
            <p:cNvSpPr txBox="1"/>
            <p:nvPr/>
          </p:nvSpPr>
          <p:spPr>
            <a:xfrm>
              <a:off x="3219454" y="1107071"/>
              <a:ext cx="3339191" cy="5575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b="0" i="0" dirty="0">
                  <a:effectLst/>
                  <a:latin typeface="Arial" panose="020B0604020202020204" pitchFamily="34" charset="0"/>
                </a:rPr>
                <a:t>Convolution</a:t>
              </a:r>
            </a:p>
          </p:txBody>
        </p:sp>
      </p:grp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23431E2A-4806-4DF0-9DE7-68CE47B33D27}"/>
              </a:ext>
            </a:extLst>
          </p:cNvPr>
          <p:cNvSpPr/>
          <p:nvPr/>
        </p:nvSpPr>
        <p:spPr>
          <a:xfrm flipV="1">
            <a:off x="471906" y="3499000"/>
            <a:ext cx="375557" cy="971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Google Shape;170;p28">
            <a:extLst>
              <a:ext uri="{FF2B5EF4-FFF2-40B4-BE49-F238E27FC236}">
                <a16:creationId xmlns:a16="http://schemas.microsoft.com/office/drawing/2014/main" id="{CDCBFD69-7684-446D-862B-A1E9A3CC7186}"/>
              </a:ext>
            </a:extLst>
          </p:cNvPr>
          <p:cNvSpPr txBox="1"/>
          <p:nvPr/>
        </p:nvSpPr>
        <p:spPr>
          <a:xfrm>
            <a:off x="471906" y="4415527"/>
            <a:ext cx="537256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0C12833-C27C-44CD-9C91-5574781BD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777" y="2189903"/>
            <a:ext cx="3462284" cy="156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1043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15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Method - Backbone  adaptation</a:t>
            </a:r>
          </a:p>
        </p:txBody>
      </p:sp>
      <p:sp>
        <p:nvSpPr>
          <p:cNvPr id="20" name="Google Shape;170;p28">
            <a:extLst>
              <a:ext uri="{FF2B5EF4-FFF2-40B4-BE49-F238E27FC236}">
                <a16:creationId xmlns:a16="http://schemas.microsoft.com/office/drawing/2014/main" id="{802C518D-4598-4999-BD5C-E495DAD690E1}"/>
              </a:ext>
            </a:extLst>
          </p:cNvPr>
          <p:cNvSpPr txBox="1"/>
          <p:nvPr/>
        </p:nvSpPr>
        <p:spPr>
          <a:xfrm>
            <a:off x="575084" y="817154"/>
            <a:ext cx="411938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Global propagation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Convolutional propagation</a:t>
            </a:r>
          </a:p>
        </p:txBody>
      </p:sp>
      <p:pic>
        <p:nvPicPr>
          <p:cNvPr id="2050" name="Picture 2" descr="ResNet網絡詳細解析（超詳細哦） - 每日頭條">
            <a:extLst>
              <a:ext uri="{FF2B5EF4-FFF2-40B4-BE49-F238E27FC236}">
                <a16:creationId xmlns:a16="http://schemas.microsoft.com/office/drawing/2014/main" id="{7C5DF109-AD25-4C24-BCF2-C11337FF5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157" y="886816"/>
            <a:ext cx="2305949" cy="121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7CC33B74-1040-48BA-A24F-80D56B17C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70" y="3034900"/>
            <a:ext cx="2152650" cy="1952625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2D27389D-E3CB-460F-A967-C93A95D6E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70" y="2399275"/>
            <a:ext cx="2152650" cy="635625"/>
          </a:xfrm>
          <a:prstGeom prst="rect">
            <a:avLst/>
          </a:prstGeom>
        </p:spPr>
      </p:pic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208377FF-754A-4D92-9E25-4E125EEF7E37}"/>
              </a:ext>
            </a:extLst>
          </p:cNvPr>
          <p:cNvCxnSpPr>
            <a:stCxn id="34" idx="3"/>
          </p:cNvCxnSpPr>
          <p:nvPr/>
        </p:nvCxnSpPr>
        <p:spPr>
          <a:xfrm flipV="1">
            <a:off x="2851820" y="2717087"/>
            <a:ext cx="8384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6CD1C8A7-126D-4DBE-A1DC-71FE742FF754}"/>
              </a:ext>
            </a:extLst>
          </p:cNvPr>
          <p:cNvCxnSpPr/>
          <p:nvPr/>
        </p:nvCxnSpPr>
        <p:spPr>
          <a:xfrm>
            <a:off x="2851820" y="3352712"/>
            <a:ext cx="838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F8F6E73D-9F1C-4B9E-9FD9-5FC4B6AAF5D4}"/>
              </a:ext>
            </a:extLst>
          </p:cNvPr>
          <p:cNvCxnSpPr>
            <a:stCxn id="26" idx="3"/>
          </p:cNvCxnSpPr>
          <p:nvPr/>
        </p:nvCxnSpPr>
        <p:spPr>
          <a:xfrm flipV="1">
            <a:off x="2851820" y="4011212"/>
            <a:ext cx="8384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2C43E188-C9F1-45B0-BA6A-0C920F41C97F}"/>
              </a:ext>
            </a:extLst>
          </p:cNvPr>
          <p:cNvCxnSpPr/>
          <p:nvPr/>
        </p:nvCxnSpPr>
        <p:spPr>
          <a:xfrm>
            <a:off x="2851820" y="4672726"/>
            <a:ext cx="838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21245ACD-C706-48D5-A51B-9D487929E737}"/>
              </a:ext>
            </a:extLst>
          </p:cNvPr>
          <p:cNvSpPr/>
          <p:nvPr/>
        </p:nvSpPr>
        <p:spPr>
          <a:xfrm>
            <a:off x="3853542" y="2456939"/>
            <a:ext cx="1289957" cy="520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effectLst/>
                <a:latin typeface="Arial" panose="020B0604020202020204" pitchFamily="34" charset="0"/>
              </a:rPr>
              <a:t>propagation strategy</a:t>
            </a:r>
            <a:endParaRPr lang="zh-TW" altLang="en-US" dirty="0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D8B44131-036C-4126-94C7-2D28D1E60727}"/>
              </a:ext>
            </a:extLst>
          </p:cNvPr>
          <p:cNvSpPr/>
          <p:nvPr/>
        </p:nvSpPr>
        <p:spPr>
          <a:xfrm>
            <a:off x="3853542" y="3092426"/>
            <a:ext cx="1289957" cy="520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effectLst/>
                <a:latin typeface="Arial" panose="020B0604020202020204" pitchFamily="34" charset="0"/>
              </a:rPr>
              <a:t>propagation strategy</a:t>
            </a:r>
            <a:endParaRPr lang="zh-TW" altLang="en-US" dirty="0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A8C39CF6-2665-41AD-BD6C-3E40F765C64F}"/>
              </a:ext>
            </a:extLst>
          </p:cNvPr>
          <p:cNvSpPr/>
          <p:nvPr/>
        </p:nvSpPr>
        <p:spPr>
          <a:xfrm>
            <a:off x="3853542" y="3723531"/>
            <a:ext cx="1289957" cy="520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effectLst/>
                <a:latin typeface="Arial" panose="020B0604020202020204" pitchFamily="34" charset="0"/>
              </a:rPr>
              <a:t>propagation strategy</a:t>
            </a:r>
            <a:endParaRPr lang="zh-TW" altLang="en-US" dirty="0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82B7D53B-E2AD-42E7-99DE-97380E331CA4}"/>
              </a:ext>
            </a:extLst>
          </p:cNvPr>
          <p:cNvSpPr/>
          <p:nvPr/>
        </p:nvSpPr>
        <p:spPr>
          <a:xfrm>
            <a:off x="3847412" y="4376898"/>
            <a:ext cx="1289957" cy="520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effectLst/>
                <a:latin typeface="Arial" panose="020B0604020202020204" pitchFamily="34" charset="0"/>
              </a:rPr>
              <a:t>propagation strategy</a:t>
            </a:r>
            <a:endParaRPr lang="zh-TW" altLang="en-US" dirty="0"/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9297F71C-16C3-4F17-8404-7742504FF5A7}"/>
              </a:ext>
            </a:extLst>
          </p:cNvPr>
          <p:cNvCxnSpPr/>
          <p:nvPr/>
        </p:nvCxnSpPr>
        <p:spPr>
          <a:xfrm flipV="1">
            <a:off x="5261866" y="2721598"/>
            <a:ext cx="8384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7EEBE0CE-D280-403A-AC61-4329C6E35882}"/>
              </a:ext>
            </a:extLst>
          </p:cNvPr>
          <p:cNvCxnSpPr/>
          <p:nvPr/>
        </p:nvCxnSpPr>
        <p:spPr>
          <a:xfrm>
            <a:off x="5261866" y="3357223"/>
            <a:ext cx="838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2D71386D-8287-478F-BB0B-D7A1201B2924}"/>
              </a:ext>
            </a:extLst>
          </p:cNvPr>
          <p:cNvCxnSpPr/>
          <p:nvPr/>
        </p:nvCxnSpPr>
        <p:spPr>
          <a:xfrm flipV="1">
            <a:off x="5261866" y="4015723"/>
            <a:ext cx="8384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1F0A1047-7DFD-4FD8-8A8F-7379D8427A22}"/>
              </a:ext>
            </a:extLst>
          </p:cNvPr>
          <p:cNvCxnSpPr/>
          <p:nvPr/>
        </p:nvCxnSpPr>
        <p:spPr>
          <a:xfrm>
            <a:off x="5261866" y="4677237"/>
            <a:ext cx="838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FF3E5A50-B147-48B5-9115-07EF6FA0E729}"/>
              </a:ext>
            </a:extLst>
          </p:cNvPr>
          <p:cNvSpPr/>
          <p:nvPr/>
        </p:nvSpPr>
        <p:spPr>
          <a:xfrm>
            <a:off x="6263588" y="2461450"/>
            <a:ext cx="2529348" cy="520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effectLst/>
                <a:latin typeface="Arial" panose="020B0604020202020204" pitchFamily="34" charset="0"/>
              </a:rPr>
              <a:t>Simple  feature  pyramid </a:t>
            </a:r>
            <a:endParaRPr lang="zh-TW" altLang="en-US" dirty="0"/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ED171E19-F21A-4D71-87EF-1FC526652166}"/>
              </a:ext>
            </a:extLst>
          </p:cNvPr>
          <p:cNvSpPr/>
          <p:nvPr/>
        </p:nvSpPr>
        <p:spPr>
          <a:xfrm>
            <a:off x="6263588" y="3092426"/>
            <a:ext cx="2529348" cy="520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effectLst/>
                <a:latin typeface="Arial" panose="020B0604020202020204" pitchFamily="34" charset="0"/>
              </a:rPr>
              <a:t>Simple  feature  pyramid 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1D407F6F-CA4A-4AAA-8F96-69E049DEEFED}"/>
              </a:ext>
            </a:extLst>
          </p:cNvPr>
          <p:cNvSpPr/>
          <p:nvPr/>
        </p:nvSpPr>
        <p:spPr>
          <a:xfrm>
            <a:off x="6263588" y="3751064"/>
            <a:ext cx="2529348" cy="520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effectLst/>
                <a:latin typeface="Arial" panose="020B0604020202020204" pitchFamily="34" charset="0"/>
              </a:rPr>
              <a:t>Simple  feature  pyramid </a:t>
            </a:r>
            <a:endParaRPr lang="zh-TW" altLang="en-US" dirty="0"/>
          </a:p>
        </p:txBody>
      </p:sp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BB3A0EBF-5BC1-46F1-B9E7-C1E6AEA39D16}"/>
              </a:ext>
            </a:extLst>
          </p:cNvPr>
          <p:cNvSpPr/>
          <p:nvPr/>
        </p:nvSpPr>
        <p:spPr>
          <a:xfrm>
            <a:off x="6263588" y="4376898"/>
            <a:ext cx="2529348" cy="520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effectLst/>
                <a:latin typeface="Arial" panose="020B0604020202020204" pitchFamily="34" charset="0"/>
              </a:rPr>
              <a:t>Simple  feature  pyramid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890082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16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Method - Backbone  adaptation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CE146F-0255-4994-B2FB-3DB61A22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52" y="1110899"/>
            <a:ext cx="5509327" cy="25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在这里插入图片描述">
            <a:extLst>
              <a:ext uri="{FF2B5EF4-FFF2-40B4-BE49-F238E27FC236}">
                <a16:creationId xmlns:a16="http://schemas.microsoft.com/office/drawing/2014/main" id="{1170F1CA-0397-4749-98BE-4B4B6D0DB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9" y="3844870"/>
            <a:ext cx="51625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在这里插入图片描述">
            <a:extLst>
              <a:ext uri="{FF2B5EF4-FFF2-40B4-BE49-F238E27FC236}">
                <a16:creationId xmlns:a16="http://schemas.microsoft.com/office/drawing/2014/main" id="{F6329480-A43E-45C5-8A38-1039F2BA1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91" y="4336048"/>
            <a:ext cx="461962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109088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17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Method - Implementation</a:t>
            </a:r>
          </a:p>
        </p:txBody>
      </p:sp>
      <p:sp>
        <p:nvSpPr>
          <p:cNvPr id="20" name="Google Shape;170;p28">
            <a:extLst>
              <a:ext uri="{FF2B5EF4-FFF2-40B4-BE49-F238E27FC236}">
                <a16:creationId xmlns:a16="http://schemas.microsoft.com/office/drawing/2014/main" id="{802C518D-4598-4999-BD5C-E495DAD690E1}"/>
              </a:ext>
            </a:extLst>
          </p:cNvPr>
          <p:cNvSpPr txBox="1"/>
          <p:nvPr/>
        </p:nvSpPr>
        <p:spPr>
          <a:xfrm>
            <a:off x="471906" y="827563"/>
            <a:ext cx="5545173" cy="244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Pretraining backbones :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-B, 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-L, 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-H with MAE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Patch size : 16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Detector heads</a:t>
            </a:r>
            <a:r>
              <a:rPr lang="en-US" altLang="zh-TW" dirty="0">
                <a:latin typeface="Arial" panose="020B0604020202020204" pitchFamily="34" charset="0"/>
              </a:rPr>
              <a:t> : </a:t>
            </a:r>
            <a:r>
              <a:rPr lang="pt-BR" altLang="zh-TW" b="0" i="0" dirty="0">
                <a:effectLst/>
                <a:latin typeface="Arial" panose="020B0604020202020204" pitchFamily="34" charset="0"/>
              </a:rPr>
              <a:t>Mask R-CNN  or Cascade Mask R-CNN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Input image</a:t>
            </a:r>
            <a:r>
              <a:rPr lang="pt-BR" altLang="zh-TW" dirty="0">
                <a:latin typeface="Arial" panose="020B0604020202020204" pitchFamily="34" charset="0"/>
              </a:rPr>
              <a:t> :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1024 X 1024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Augmente</a:t>
            </a:r>
            <a:r>
              <a:rPr lang="en-US" altLang="zh-TW" dirty="0">
                <a:latin typeface="Arial" panose="020B0604020202020204" pitchFamily="34" charset="0"/>
              </a:rPr>
              <a:t>d :  large-scale jittering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Dataset : COCO train2017/val2017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Optimizer :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AdamW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2925937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48446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Experiments </a:t>
            </a:r>
            <a:endParaRPr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06875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19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Experiments - Ablation Study and Analysis 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A94C49-6EAC-42DF-AF08-20778C4EF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39832"/>
            <a:ext cx="9083419" cy="209533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A439256-DA73-4716-A0F5-7D3B91EAE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073" y="1013304"/>
            <a:ext cx="9144000" cy="15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7001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Outline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Introduction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Related Work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Method</a:t>
            </a:r>
            <a:endParaRPr lang="en-US" altLang="zh-TW" dirty="0">
              <a:latin typeface="Arial" panose="020B0604020202020204" pitchFamily="34" charset="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Experiments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Conclusion</a:t>
            </a:r>
            <a:endParaRPr b="1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20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Experiments -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Ablation Study and Analysis 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B167E5A-393E-428E-8988-4E3E4446C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92" y="1187704"/>
            <a:ext cx="5977880" cy="3429931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C1AE9C0D-9A04-45AC-96DE-6B3C02134148}"/>
              </a:ext>
            </a:extLst>
          </p:cNvPr>
          <p:cNvSpPr txBox="1"/>
          <p:nvPr/>
        </p:nvSpPr>
        <p:spPr>
          <a:xfrm>
            <a:off x="6322678" y="2579216"/>
            <a:ext cx="46988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i="0" dirty="0">
                <a:effectLst/>
                <a:latin typeface="Arial" panose="020B0604020202020204" pitchFamily="34" charset="0"/>
              </a:rPr>
              <a:t>Na ̈</a:t>
            </a:r>
            <a:r>
              <a:rPr lang="en-US" altLang="zh-TW" sz="1600" b="0" i="0" dirty="0" err="1">
                <a:effectLst/>
                <a:latin typeface="Arial" panose="020B0604020202020204" pitchFamily="34" charset="0"/>
              </a:rPr>
              <a:t>ıve</a:t>
            </a:r>
            <a:r>
              <a:rPr lang="zh-TW" alt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:</a:t>
            </a:r>
            <a:r>
              <a:rPr lang="zh-TW" alt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3x3 conv</a:t>
            </a:r>
          </a:p>
          <a:p>
            <a:r>
              <a:rPr lang="en-US" altLang="zh-TW" sz="1600" dirty="0">
                <a:latin typeface="Arial" panose="020B0604020202020204" pitchFamily="34" charset="0"/>
              </a:rPr>
              <a:t>Basic : </a:t>
            </a: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two 3×3 conv</a:t>
            </a:r>
          </a:p>
          <a:p>
            <a:r>
              <a:rPr lang="en-US" altLang="zh-TW" sz="1600" dirty="0">
                <a:latin typeface="Arial" panose="020B0604020202020204" pitchFamily="34" charset="0"/>
              </a:rPr>
              <a:t>Bottleneck : 1x1 -&gt; 3x3 -&gt; 1x1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E5C8984-51CA-4E1C-BB4B-A9C6DB8D4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951" y="861698"/>
            <a:ext cx="2872468" cy="1521307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496CB8AF-27C9-40CC-ABFA-D0F0287C6543}"/>
              </a:ext>
            </a:extLst>
          </p:cNvPr>
          <p:cNvSpPr/>
          <p:nvPr/>
        </p:nvSpPr>
        <p:spPr>
          <a:xfrm>
            <a:off x="6098721" y="759279"/>
            <a:ext cx="277586" cy="261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8F3BEDB7-787B-41F2-BFDE-668B094734D9}"/>
              </a:ext>
            </a:extLst>
          </p:cNvPr>
          <p:cNvSpPr/>
          <p:nvPr/>
        </p:nvSpPr>
        <p:spPr>
          <a:xfrm>
            <a:off x="6098721" y="2499247"/>
            <a:ext cx="277586" cy="261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2928825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21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Experiments - Ablation Study and Analysis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D2732A-D8BD-4C15-A506-A3C5D293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84" y="1151844"/>
            <a:ext cx="74199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70444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22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Experiments - Ablation Study and Analysis 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8AD2229-9ECF-4041-9544-7BA82F2A8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6" y="803442"/>
            <a:ext cx="7903028" cy="1922645"/>
          </a:xfrm>
          <a:prstGeom prst="rect">
            <a:avLst/>
          </a:prstGeom>
        </p:spPr>
      </p:pic>
      <p:pic>
        <p:nvPicPr>
          <p:cNvPr id="3074" name="Picture 2" descr="preview">
            <a:extLst>
              <a:ext uri="{FF2B5EF4-FFF2-40B4-BE49-F238E27FC236}">
                <a16:creationId xmlns:a16="http://schemas.microsoft.com/office/drawing/2014/main" id="{EC333580-BEC4-458B-86A8-B54CFB82C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29" y="2739779"/>
            <a:ext cx="3825649" cy="212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899942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23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Experiments - Comparisons with Hierarchical Backbones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05D767C-0008-4E19-9C62-F04CE2B3E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5" y="1262621"/>
            <a:ext cx="5973536" cy="349716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BD4B971-1AB5-4B2C-BFBF-351069CA3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00" y="2566955"/>
            <a:ext cx="2555644" cy="39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70399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24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Experiments - Comparisons with Hierarchical Backbones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BD4B971-1AB5-4B2C-BFBF-351069CA3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321" y="2504329"/>
            <a:ext cx="2555644" cy="39238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AA62A42-9899-4B43-A947-D3D4080A3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87280"/>
            <a:ext cx="9075965" cy="283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69475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25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Experiments - Comparisons with Hierarchical Backbones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20FC632-7514-4385-A4DC-CFA207F9C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6" y="1001212"/>
            <a:ext cx="6188529" cy="342472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315CD7-C524-44FA-AD98-87C2D46CC238}"/>
              </a:ext>
            </a:extLst>
          </p:cNvPr>
          <p:cNvSpPr txBox="1"/>
          <p:nvPr/>
        </p:nvSpPr>
        <p:spPr>
          <a:xfrm>
            <a:off x="6237515" y="1393244"/>
            <a:ext cx="285749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Comparisons on COCO</a:t>
            </a:r>
          </a:p>
          <a:p>
            <a:pPr marL="342900" indent="-342900">
              <a:buAutoNum type="arabicPeriod"/>
            </a:pPr>
            <a:r>
              <a:rPr lang="en-US" altLang="zh-TW" dirty="0"/>
              <a:t>input size 1024-&gt;1080</a:t>
            </a:r>
          </a:p>
          <a:p>
            <a:pPr marL="342900" indent="-342900"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adopt soft-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nms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2375487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26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Experiments - Comparisons with Hierarchical Backbones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315CD7-C524-44FA-AD98-87C2D46CC238}"/>
              </a:ext>
            </a:extLst>
          </p:cNvPr>
          <p:cNvSpPr txBox="1"/>
          <p:nvPr/>
        </p:nvSpPr>
        <p:spPr>
          <a:xfrm>
            <a:off x="6498772" y="1401408"/>
            <a:ext cx="285749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Comparisons on LVIS</a:t>
            </a:r>
          </a:p>
          <a:p>
            <a:pPr marL="342900" indent="-342900">
              <a:buAutoNum type="arabicPeriod"/>
            </a:pPr>
            <a:r>
              <a:rPr lang="en-US" altLang="zh-TW" dirty="0"/>
              <a:t>input size 1024-&gt;1080</a:t>
            </a:r>
          </a:p>
          <a:p>
            <a:pPr marL="342900" indent="-342900"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adopt soft-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nms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9E0E34-6B79-40AA-B7C8-A720231D3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3472"/>
            <a:ext cx="6237515" cy="202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28821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1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61"/>
          <p:cNvSpPr txBox="1"/>
          <p:nvPr/>
        </p:nvSpPr>
        <p:spPr>
          <a:xfrm>
            <a:off x="446017" y="295050"/>
            <a:ext cx="8048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報告完畢 </a:t>
            </a:r>
            <a:r>
              <a:rPr lang="zh-TW" sz="27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THE END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677" name="Google Shape;677;p61"/>
          <p:cNvCxnSpPr/>
          <p:nvPr/>
        </p:nvCxnSpPr>
        <p:spPr>
          <a:xfrm>
            <a:off x="539036" y="1182847"/>
            <a:ext cx="45864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8" name="Google Shape;678;p61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27</a:t>
            </a:fld>
            <a:endParaRPr/>
          </a:p>
        </p:txBody>
      </p:sp>
      <p:sp>
        <p:nvSpPr>
          <p:cNvPr id="679" name="Google Shape;679;p61"/>
          <p:cNvSpPr txBox="1"/>
          <p:nvPr/>
        </p:nvSpPr>
        <p:spPr>
          <a:xfrm>
            <a:off x="1527902" y="2437175"/>
            <a:ext cx="60882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謝謝 Thank You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80" name="Google Shape;680;p61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299" y="2114425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5434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4</a:t>
            </a:fld>
            <a:endParaRPr sz="1100"/>
          </a:p>
        </p:txBody>
      </p:sp>
      <p:sp>
        <p:nvSpPr>
          <p:cNvPr id="9" name="Google Shape;168;p28">
            <a:extLst>
              <a:ext uri="{FF2B5EF4-FFF2-40B4-BE49-F238E27FC236}">
                <a16:creationId xmlns:a16="http://schemas.microsoft.com/office/drawing/2014/main" id="{512188E9-E018-4C69-B607-C833EB1CAA41}"/>
              </a:ext>
            </a:extLst>
          </p:cNvPr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– Detection CNN base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F685088-2E3C-48D1-B54A-EC0C7A2F2855}"/>
              </a:ext>
            </a:extLst>
          </p:cNvPr>
          <p:cNvSpPr/>
          <p:nvPr/>
        </p:nvSpPr>
        <p:spPr>
          <a:xfrm>
            <a:off x="681222" y="1362289"/>
            <a:ext cx="1678258" cy="89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</a:rPr>
              <a:t>B</a:t>
            </a:r>
            <a:r>
              <a:rPr lang="en-US" altLang="zh-TW" sz="2000" b="0" i="0" dirty="0">
                <a:effectLst/>
                <a:latin typeface="Arial" panose="020B0604020202020204" pitchFamily="34" charset="0"/>
              </a:rPr>
              <a:t>ackbones </a:t>
            </a:r>
            <a:endParaRPr lang="zh-TW" altLang="en-US" sz="2000" dirty="0"/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1A746654-42D6-4D1E-B03F-1E976309D23B}"/>
              </a:ext>
            </a:extLst>
          </p:cNvPr>
          <p:cNvSpPr/>
          <p:nvPr/>
        </p:nvSpPr>
        <p:spPr>
          <a:xfrm>
            <a:off x="2544968" y="1566410"/>
            <a:ext cx="1061357" cy="473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C0F3342-D7B9-46CF-B64F-30E8CD8F0B8A}"/>
              </a:ext>
            </a:extLst>
          </p:cNvPr>
          <p:cNvSpPr/>
          <p:nvPr/>
        </p:nvSpPr>
        <p:spPr>
          <a:xfrm>
            <a:off x="3718335" y="1354132"/>
            <a:ext cx="1678258" cy="89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</a:rPr>
              <a:t>Neck</a:t>
            </a:r>
            <a:r>
              <a:rPr lang="en-US" altLang="zh-TW" sz="2000" b="0" i="0" dirty="0">
                <a:effectLst/>
                <a:latin typeface="Arial" panose="020B0604020202020204" pitchFamily="34" charset="0"/>
              </a:rPr>
              <a:t> </a:t>
            </a:r>
            <a:endParaRPr lang="zh-TW" altLang="en-US" sz="2000" dirty="0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7ADB6A36-A58E-492E-A75E-979C612FE24B}"/>
              </a:ext>
            </a:extLst>
          </p:cNvPr>
          <p:cNvSpPr/>
          <p:nvPr/>
        </p:nvSpPr>
        <p:spPr>
          <a:xfrm>
            <a:off x="5508603" y="1566408"/>
            <a:ext cx="1061357" cy="473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CDF46A6-EC9D-4C40-A9DE-F5BE97EE45EA}"/>
              </a:ext>
            </a:extLst>
          </p:cNvPr>
          <p:cNvSpPr/>
          <p:nvPr/>
        </p:nvSpPr>
        <p:spPr>
          <a:xfrm>
            <a:off x="6681970" y="1337812"/>
            <a:ext cx="1678258" cy="89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</a:rPr>
              <a:t>Head</a:t>
            </a:r>
            <a:r>
              <a:rPr lang="en-US" altLang="zh-TW" sz="2000" b="0" i="0" dirty="0">
                <a:effectLst/>
                <a:latin typeface="Arial" panose="020B0604020202020204" pitchFamily="34" charset="0"/>
              </a:rPr>
              <a:t> </a:t>
            </a:r>
            <a:endParaRPr lang="zh-TW" altLang="en-US" sz="2000" dirty="0"/>
          </a:p>
        </p:txBody>
      </p:sp>
      <p:sp>
        <p:nvSpPr>
          <p:cNvPr id="15" name="Google Shape;170;p28">
            <a:extLst>
              <a:ext uri="{FF2B5EF4-FFF2-40B4-BE49-F238E27FC236}">
                <a16:creationId xmlns:a16="http://schemas.microsoft.com/office/drawing/2014/main" id="{D2682BAA-A4B2-4AC9-A88D-CC8144C838E6}"/>
              </a:ext>
            </a:extLst>
          </p:cNvPr>
          <p:cNvSpPr txBox="1"/>
          <p:nvPr/>
        </p:nvSpPr>
        <p:spPr>
          <a:xfrm>
            <a:off x="575085" y="2355131"/>
            <a:ext cx="1784396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VGG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ResNet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dirty="0" err="1">
                <a:latin typeface="Arial" panose="020B0604020202020204" pitchFamily="34" charset="0"/>
              </a:rPr>
              <a:t>DarkNet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6" name="Google Shape;170;p28">
            <a:extLst>
              <a:ext uri="{FF2B5EF4-FFF2-40B4-BE49-F238E27FC236}">
                <a16:creationId xmlns:a16="http://schemas.microsoft.com/office/drawing/2014/main" id="{2560C13F-B87F-43D8-A8EA-04BDD91A9B51}"/>
              </a:ext>
            </a:extLst>
          </p:cNvPr>
          <p:cNvSpPr txBox="1"/>
          <p:nvPr/>
        </p:nvSpPr>
        <p:spPr>
          <a:xfrm>
            <a:off x="3543300" y="2355130"/>
            <a:ext cx="3437164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Region Proposal Networks (RPN)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Region-of-Interest (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RoI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)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Feature Pyramid Networks (FPN)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Face recognition using Transfer learning and VGG16 | by Megha Bansal |  Analytics Vidhya | Medium">
            <a:extLst>
              <a:ext uri="{FF2B5EF4-FFF2-40B4-BE49-F238E27FC236}">
                <a16:creationId xmlns:a16="http://schemas.microsoft.com/office/drawing/2014/main" id="{A599D931-0E5A-4333-922E-EB695C7EE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5" y="3557262"/>
            <a:ext cx="3963339" cy="11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D97C3AA8-191A-4FA6-BD2B-0A437BAAF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824" y="3416031"/>
            <a:ext cx="3110095" cy="140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30741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5</a:t>
            </a:fld>
            <a:endParaRPr sz="1100"/>
          </a:p>
        </p:txBody>
      </p:sp>
      <p:sp>
        <p:nvSpPr>
          <p:cNvPr id="9" name="Google Shape;168;p28">
            <a:extLst>
              <a:ext uri="{FF2B5EF4-FFF2-40B4-BE49-F238E27FC236}">
                <a16:creationId xmlns:a16="http://schemas.microsoft.com/office/drawing/2014/main" id="{512188E9-E018-4C69-B607-C833EB1CAA41}"/>
              </a:ext>
            </a:extLst>
          </p:cNvPr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– Detection CNN base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B218A88-D2B8-40C7-ADB9-748919757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090" y="1187847"/>
            <a:ext cx="3578582" cy="360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42261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6</a:t>
            </a:fld>
            <a:endParaRPr sz="1100"/>
          </a:p>
        </p:txBody>
      </p:sp>
      <p:sp>
        <p:nvSpPr>
          <p:cNvPr id="9" name="Google Shape;168;p28">
            <a:extLst>
              <a:ext uri="{FF2B5EF4-FFF2-40B4-BE49-F238E27FC236}">
                <a16:creationId xmlns:a16="http://schemas.microsoft.com/office/drawing/2014/main" id="{512188E9-E018-4C69-B607-C833EB1CAA41}"/>
              </a:ext>
            </a:extLst>
          </p:cNvPr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– Vision Transformers 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539F715-6E4A-488B-A307-E4F799DDC262}"/>
              </a:ext>
            </a:extLst>
          </p:cNvPr>
          <p:cNvGrpSpPr/>
          <p:nvPr/>
        </p:nvGrpSpPr>
        <p:grpSpPr>
          <a:xfrm>
            <a:off x="2539093" y="783774"/>
            <a:ext cx="6544326" cy="3518805"/>
            <a:chOff x="471906" y="852083"/>
            <a:chExt cx="7302954" cy="3800677"/>
          </a:xfrm>
        </p:grpSpPr>
        <p:pic>
          <p:nvPicPr>
            <p:cNvPr id="4098" name="Picture 2" descr="結構">
              <a:extLst>
                <a:ext uri="{FF2B5EF4-FFF2-40B4-BE49-F238E27FC236}">
                  <a16:creationId xmlns:a16="http://schemas.microsoft.com/office/drawing/2014/main" id="{2CCBA7B7-13F6-4413-86B2-C225D63ABE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906" y="852083"/>
              <a:ext cx="7302954" cy="3800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B0188845-15EE-49C6-ADE3-853FC7461714}"/>
                </a:ext>
              </a:extLst>
            </p:cNvPr>
            <p:cNvCxnSpPr/>
            <p:nvPr/>
          </p:nvCxnSpPr>
          <p:spPr>
            <a:xfrm flipV="1">
              <a:off x="2375807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73D90099-F048-4099-BCCC-8AE8A5B11E14}"/>
                </a:ext>
              </a:extLst>
            </p:cNvPr>
            <p:cNvCxnSpPr/>
            <p:nvPr/>
          </p:nvCxnSpPr>
          <p:spPr>
            <a:xfrm flipV="1">
              <a:off x="2683328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69729468-54EC-45AD-A1DE-E798BB9397C8}"/>
                </a:ext>
              </a:extLst>
            </p:cNvPr>
            <p:cNvCxnSpPr/>
            <p:nvPr/>
          </p:nvCxnSpPr>
          <p:spPr>
            <a:xfrm flipV="1">
              <a:off x="3039834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ED024A0C-85FE-4B03-909D-FCC36FA361C8}"/>
                </a:ext>
              </a:extLst>
            </p:cNvPr>
            <p:cNvCxnSpPr/>
            <p:nvPr/>
          </p:nvCxnSpPr>
          <p:spPr>
            <a:xfrm flipV="1">
              <a:off x="3377292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CE7E59F0-4897-4EE7-AC0C-D11D628F7832}"/>
                </a:ext>
              </a:extLst>
            </p:cNvPr>
            <p:cNvCxnSpPr/>
            <p:nvPr/>
          </p:nvCxnSpPr>
          <p:spPr>
            <a:xfrm flipV="1">
              <a:off x="3684813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C118F7C-66DF-4B00-8785-D20C5CE03C30}"/>
                </a:ext>
              </a:extLst>
            </p:cNvPr>
            <p:cNvCxnSpPr/>
            <p:nvPr/>
          </p:nvCxnSpPr>
          <p:spPr>
            <a:xfrm flipV="1">
              <a:off x="4000498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B54CFFC2-9254-4BA0-B714-919452F4094F}"/>
                </a:ext>
              </a:extLst>
            </p:cNvPr>
            <p:cNvCxnSpPr/>
            <p:nvPr/>
          </p:nvCxnSpPr>
          <p:spPr>
            <a:xfrm flipV="1">
              <a:off x="4400550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8764228D-596B-413C-B879-21977C910499}"/>
                </a:ext>
              </a:extLst>
            </p:cNvPr>
            <p:cNvCxnSpPr/>
            <p:nvPr/>
          </p:nvCxnSpPr>
          <p:spPr>
            <a:xfrm flipV="1">
              <a:off x="4708071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850B96CC-87B9-4A94-86EC-7426017EB630}"/>
                </a:ext>
              </a:extLst>
            </p:cNvPr>
            <p:cNvCxnSpPr/>
            <p:nvPr/>
          </p:nvCxnSpPr>
          <p:spPr>
            <a:xfrm flipV="1">
              <a:off x="5023756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Google Shape;170;p28">
            <a:extLst>
              <a:ext uri="{FF2B5EF4-FFF2-40B4-BE49-F238E27FC236}">
                <a16:creationId xmlns:a16="http://schemas.microsoft.com/office/drawing/2014/main" id="{E4B0EE6D-8A65-407D-BD91-0B57686D7CF9}"/>
              </a:ext>
            </a:extLst>
          </p:cNvPr>
          <p:cNvSpPr txBox="1"/>
          <p:nvPr/>
        </p:nvSpPr>
        <p:spPr>
          <a:xfrm>
            <a:off x="332451" y="1342854"/>
            <a:ext cx="2206641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Vision Transformers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Swin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Transformers</a:t>
            </a:r>
          </a:p>
        </p:txBody>
      </p:sp>
    </p:spTree>
    <p:extLst>
      <p:ext uri="{BB962C8B-B14F-4D97-AF65-F5344CB8AC3E}">
        <p14:creationId xmlns:p14="http://schemas.microsoft.com/office/powerpoint/2010/main" val="4109834149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7</a:t>
            </a:fld>
            <a:endParaRPr sz="1100"/>
          </a:p>
        </p:txBody>
      </p:sp>
      <p:sp>
        <p:nvSpPr>
          <p:cNvPr id="9" name="Google Shape;168;p28">
            <a:extLst>
              <a:ext uri="{FF2B5EF4-FFF2-40B4-BE49-F238E27FC236}">
                <a16:creationId xmlns:a16="http://schemas.microsoft.com/office/drawing/2014/main" id="{512188E9-E018-4C69-B607-C833EB1CAA41}"/>
              </a:ext>
            </a:extLst>
          </p:cNvPr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– </a:t>
            </a:r>
            <a:r>
              <a:rPr lang="en-US" altLang="zh-TW" sz="2100" b="1" dirty="0" err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Swin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5124" name="Picture 4" descr="圖片">
            <a:extLst>
              <a:ext uri="{FF2B5EF4-FFF2-40B4-BE49-F238E27FC236}">
                <a16:creationId xmlns:a16="http://schemas.microsoft.com/office/drawing/2014/main" id="{06F0DBC2-B97C-40B5-826F-A98CE11A2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9279"/>
            <a:ext cx="4277404" cy="237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review">
            <a:extLst>
              <a:ext uri="{FF2B5EF4-FFF2-40B4-BE49-F238E27FC236}">
                <a16:creationId xmlns:a16="http://schemas.microsoft.com/office/drawing/2014/main" id="{1B76B1BE-C3E8-497E-B6DC-AE0EB1778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93" y="2798615"/>
            <a:ext cx="5644110" cy="165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054220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8</a:t>
            </a:fld>
            <a:endParaRPr sz="1100"/>
          </a:p>
        </p:txBody>
      </p:sp>
      <p:sp>
        <p:nvSpPr>
          <p:cNvPr id="9" name="Google Shape;168;p28">
            <a:extLst>
              <a:ext uri="{FF2B5EF4-FFF2-40B4-BE49-F238E27FC236}">
                <a16:creationId xmlns:a16="http://schemas.microsoft.com/office/drawing/2014/main" id="{512188E9-E018-4C69-B607-C833EB1CAA41}"/>
              </a:ext>
            </a:extLst>
          </p:cNvPr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– Target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" name="Google Shape;170;p28">
            <a:extLst>
              <a:ext uri="{FF2B5EF4-FFF2-40B4-BE49-F238E27FC236}">
                <a16:creationId xmlns:a16="http://schemas.microsoft.com/office/drawing/2014/main" id="{E4B0EE6D-8A65-407D-BD91-0B57686D7CF9}"/>
              </a:ext>
            </a:extLst>
          </p:cNvPr>
          <p:cNvSpPr txBox="1"/>
          <p:nvPr/>
        </p:nvSpPr>
        <p:spPr>
          <a:xfrm>
            <a:off x="471906" y="959133"/>
            <a:ext cx="7178692" cy="226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sz="1800" dirty="0">
                <a:latin typeface="Arial" panose="020B0604020202020204" pitchFamily="34" charset="0"/>
              </a:rPr>
              <a:t>U</a:t>
            </a: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se plain, non-hierarchical backbones. (Vision Transformers )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Independence of upstream vs. downstream tasks.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Use a simple feature pyramid.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Use Masked Autoencoder (MAE) pretraining.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Compete with the hierarchical-backbone detectors. (</a:t>
            </a:r>
            <a:r>
              <a:rPr lang="en-US" altLang="zh-TW" sz="1800" b="0" i="0" dirty="0" err="1">
                <a:effectLst/>
                <a:latin typeface="Arial" panose="020B0604020202020204" pitchFamily="34" charset="0"/>
              </a:rPr>
              <a:t>Swin</a:t>
            </a: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altLang="zh-TW" sz="1800" b="0" i="0" dirty="0" err="1">
                <a:effectLst/>
                <a:latin typeface="Arial" panose="020B0604020202020204" pitchFamily="34" charset="0"/>
              </a:rPr>
              <a:t>MViT</a:t>
            </a: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1B9F0AF-E207-4CB2-A024-896487E88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940" y="3441334"/>
            <a:ext cx="5407479" cy="116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423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299" y="2114425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</a:t>
            </a:r>
            <a:endParaRPr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852</Words>
  <Application>Microsoft Office PowerPoint</Application>
  <PresentationFormat>如螢幕大小 (16:9)</PresentationFormat>
  <Paragraphs>198</Paragraphs>
  <Slides>27</Slides>
  <Notes>27</Notes>
  <HiddenSlides>2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27</vt:i4>
      </vt:variant>
    </vt:vector>
  </HeadingPairs>
  <TitlesOfParts>
    <vt:vector size="38" baseType="lpstr">
      <vt:lpstr>-apple-system</vt:lpstr>
      <vt:lpstr>BlinkMacSystemFont</vt:lpstr>
      <vt:lpstr>Helvetica Neue</vt:lpstr>
      <vt:lpstr>PingFang SC</vt:lpstr>
      <vt:lpstr>Microsoft JhengHei</vt:lpstr>
      <vt:lpstr>Arial</vt:lpstr>
      <vt:lpstr>Arial</vt:lpstr>
      <vt:lpstr>Calibri</vt:lpstr>
      <vt:lpstr>Consolas</vt:lpstr>
      <vt:lpstr>Simple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仲恩 鄧</cp:lastModifiedBy>
  <cp:revision>63</cp:revision>
  <dcterms:modified xsi:type="dcterms:W3CDTF">2022-04-27T04:20:07Z</dcterms:modified>
</cp:coreProperties>
</file>