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9"/>
  </p:notesMasterIdLst>
  <p:sldIdLst>
    <p:sldId id="256" r:id="rId3"/>
    <p:sldId id="257" r:id="rId4"/>
    <p:sldId id="293" r:id="rId5"/>
    <p:sldId id="294" r:id="rId6"/>
    <p:sldId id="295" r:id="rId7"/>
    <p:sldId id="296" r:id="rId8"/>
    <p:sldId id="311" r:id="rId9"/>
    <p:sldId id="297" r:id="rId10"/>
    <p:sldId id="298" r:id="rId11"/>
    <p:sldId id="299" r:id="rId12"/>
    <p:sldId id="312" r:id="rId13"/>
    <p:sldId id="300" r:id="rId14"/>
    <p:sldId id="301" r:id="rId15"/>
    <p:sldId id="313" r:id="rId16"/>
    <p:sldId id="303" r:id="rId17"/>
    <p:sldId id="302" r:id="rId18"/>
    <p:sldId id="304" r:id="rId19"/>
    <p:sldId id="305" r:id="rId20"/>
    <p:sldId id="307" r:id="rId21"/>
    <p:sldId id="306" r:id="rId22"/>
    <p:sldId id="308" r:id="rId23"/>
    <p:sldId id="310" r:id="rId24"/>
    <p:sldId id="309" r:id="rId25"/>
    <p:sldId id="292" r:id="rId26"/>
    <p:sldId id="314" r:id="rId27"/>
    <p:sldId id="315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仲恩 鄧" initials="仲恩" lastIdx="1" clrIdx="0">
    <p:extLst>
      <p:ext uri="{19B8F6BF-5375-455C-9EA6-DF929625EA0E}">
        <p15:presenceInfo xmlns:p15="http://schemas.microsoft.com/office/powerpoint/2012/main" userId="a30019152af3c3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91ED80-3A7E-4E86-B0CE-8725FF3B483F}">
  <a:tblStyle styleId="{0C91ED80-3A7E-4E86-B0CE-8725FF3B48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81523" autoAdjust="0"/>
  </p:normalViewPr>
  <p:slideViewPr>
    <p:cSldViewPr snapToGrid="0">
      <p:cViewPr varScale="1">
        <p:scale>
          <a:sx n="123" d="100"/>
          <a:sy n="123" d="100"/>
        </p:scale>
        <p:origin x="1362" y="90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44437607e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144437607e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Masked</a:t>
            </a:r>
            <a:r>
              <a:rPr lang="zh-TW" altLang="en-US" dirty="0"/>
              <a:t> </a:t>
            </a:r>
            <a:r>
              <a:rPr lang="en-US" altLang="zh-TW" sz="11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Autoencoders</a:t>
            </a:r>
            <a:r>
              <a:rPr lang="zh-TW" altLang="en-US" sz="11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是一個可拓展的視覺學習技術</a:t>
            </a:r>
            <a:endParaRPr dirty="0"/>
          </a:p>
        </p:txBody>
      </p:sp>
      <p:sp>
        <p:nvSpPr>
          <p:cNvPr id="128" name="Google Shape;128;g1144437607e_2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iGPT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線性探測的方式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ViT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嘗試了自監督學習的方式 但結果不盡人意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BEiT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則是提出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predict discrete tokens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作為預訓練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190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546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dirty="0"/>
              <a:t>80%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696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(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i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) encoded visible patches, and (ii) mask tokens.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1116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7869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big improvement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75%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5851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Autoencoder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最後幾層對於重建尤為重要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8% improvement in linear probing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less influential for improving fine-tuning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Interestingly, our MAE with a single-block decoder can perform strongly with fine-tuning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a small decoder can further speed up training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8080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drops by 14% in linear probing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FLOPs by 3.3×</a:t>
            </a:r>
            <a:br>
              <a:rPr lang="en-US" altLang="zh-TW" dirty="0"/>
            </a:br>
            <a:r>
              <a:rPr lang="en-US" altLang="zh-TW" b="0" i="0" dirty="0">
                <a:effectLst/>
                <a:latin typeface="Arial" panose="020B0604020202020204" pitchFamily="34" charset="0"/>
              </a:rPr>
              <a:t>2.8×wall-clock speedup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bigger (3.5–4.1×), for a smaller decoder (1-block)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5181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E</a:t>
            </a:r>
            <a:r>
              <a:rPr lang="zh-TW" altLang="en-US" dirty="0"/>
              <a:t> </a:t>
            </a:r>
            <a:r>
              <a:rPr lang="en-US" altLang="zh-TW" dirty="0"/>
              <a:t>MAE</a:t>
            </a:r>
            <a:r>
              <a:rPr lang="zh-TW" altLang="en-US" dirty="0"/>
              <a:t>對於數據增強不會太敏感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1484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zh-TW" altLang="en-US" dirty="0"/>
              <a:t>最簡單的效果是最好的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892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86.9%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VitH</a:t>
            </a:r>
            <a:br>
              <a:rPr lang="zh-TW" altLang="en-US" b="0" i="0" dirty="0">
                <a:effectLst/>
                <a:latin typeface="Arial" panose="020B0604020202020204" pitchFamily="34" charset="0"/>
              </a:rPr>
            </a:br>
            <a:r>
              <a:rPr lang="en-US" altLang="zh-TW" b="0" i="0" dirty="0">
                <a:effectLst/>
                <a:latin typeface="Arial" panose="020B0604020202020204" pitchFamily="34" charset="0"/>
              </a:rPr>
              <a:t>87.8%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Comparing with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BEiT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MAE is more accurate while being simpler and faster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MAE’s training time is 31 hours for 1600 epochs and 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                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MoCo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v3’s is 36 hours for 300 epoch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8631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dirty="0"/>
              <a:t>1.</a:t>
            </a:r>
            <a:r>
              <a:rPr lang="zh-TW" altLang="en-US" dirty="0"/>
              <a:t>自己模型比較</a:t>
            </a:r>
            <a:endParaRPr lang="en-US" altLang="zh-TW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dirty="0"/>
              <a:t>2.</a:t>
            </a:r>
            <a:r>
              <a:rPr lang="zh-TW" altLang="en-US" dirty="0"/>
              <a:t>微調幾層網路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9152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6357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dirty="0"/>
              <a:t>1.</a:t>
            </a:r>
            <a:r>
              <a:rPr lang="zh-TW" altLang="en-US" dirty="0"/>
              <a:t>簡單可拓展的算法可做為深度學習的核心</a:t>
            </a:r>
            <a:endParaRPr lang="en-US" altLang="zh-TW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dirty="0"/>
              <a:t>2.</a:t>
            </a:r>
            <a:r>
              <a:rPr lang="zh-TW" altLang="en-US" dirty="0"/>
              <a:t>須注意圖像與語言的區別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40491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144437607e_2_3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g1144437607e_2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6310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indent="0" algn="l"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1209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393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1.</a:t>
            </a:r>
            <a:r>
              <a:rPr lang="en-US" altLang="zh-TW" sz="1100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labeled images</a:t>
            </a:r>
            <a:r>
              <a:rPr lang="zh-TW" altLang="en-US" sz="1100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不好取得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2.</a:t>
            </a:r>
            <a:r>
              <a:rPr lang="en-US" altLang="zh-TW" sz="1100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conceptually simple: they remove a portion of the data and learn to predict the removed content. These methods now enable training of generalizable NLP models containing over one hundred billion parameters.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6536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zh-TW" altLang="en-US" dirty="0"/>
              <a:t>但是</a:t>
            </a:r>
            <a:r>
              <a:rPr lang="en-US" altLang="zh-TW" dirty="0"/>
              <a:t>BERT</a:t>
            </a:r>
            <a:r>
              <a:rPr lang="zh-TW" altLang="en-US" dirty="0"/>
              <a:t>在拓展是視覺上卻是落後的</a:t>
            </a:r>
            <a:endParaRPr lang="en-US" altLang="zh-TW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dirty="0"/>
              <a:t>1.</a:t>
            </a:r>
            <a:r>
              <a:rPr lang="zh-TW" altLang="en-US" dirty="0"/>
              <a:t>卷機就是一個常規的網格運算 這很難放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</a:rPr>
              <a:t>mask tokens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 或 位置編碼進去 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</a:rPr>
              <a:t>-&gt;Vit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解決了這個問題</a:t>
            </a:r>
            <a:endParaRPr lang="en-US" altLang="zh-TW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2.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去除幾個單詞即會造成理解上的困難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-&gt;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去除高比例的圖像區塊 強制模型學習較遠距離塊間的關係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3.</a:t>
            </a:r>
            <a:r>
              <a:rPr lang="en-US" altLang="zh-TW" i="0" dirty="0">
                <a:effectLst/>
                <a:latin typeface="Arial" panose="020B0604020202020204" pitchFamily="34" charset="0"/>
              </a:rPr>
              <a:t> vision-&gt;conv inverse language-&gt;MLP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4680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8300" lvl="0" indent="-2286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zh-TW"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8492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9565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2.</a:t>
            </a:r>
            <a:r>
              <a:rPr lang="zh-TW" altLang="en-US" dirty="0"/>
              <a:t>如圖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6539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MAE is a form of denoising autoencoding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136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0" y="1681046"/>
            <a:ext cx="9144000" cy="1781407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1453397" y="1891912"/>
            <a:ext cx="5763832" cy="105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Masked Autoencoders Are Scalable Vision Learners</a:t>
            </a:r>
          </a:p>
        </p:txBody>
      </p:sp>
      <p:cxnSp>
        <p:nvCxnSpPr>
          <p:cNvPr id="132" name="Google Shape;132;p25"/>
          <p:cNvCxnSpPr/>
          <p:nvPr/>
        </p:nvCxnSpPr>
        <p:spPr>
          <a:xfrm>
            <a:off x="0" y="2326072"/>
            <a:ext cx="122586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p25"/>
          <p:cNvCxnSpPr/>
          <p:nvPr/>
        </p:nvCxnSpPr>
        <p:spPr>
          <a:xfrm>
            <a:off x="7918133" y="2326072"/>
            <a:ext cx="122586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" name="Google Shape;134;p25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9CC3BF4-A668-43E6-BE40-2C5FBAC0440D}"/>
              </a:ext>
            </a:extLst>
          </p:cNvPr>
          <p:cNvSpPr txBox="1"/>
          <p:nvPr/>
        </p:nvSpPr>
        <p:spPr>
          <a:xfrm>
            <a:off x="7891531" y="4606665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鄧仲恩</a:t>
            </a:r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488387-EF76-400C-9D06-28349ECC7DC9}"/>
              </a:ext>
            </a:extLst>
          </p:cNvPr>
          <p:cNvSpPr txBox="1"/>
          <p:nvPr/>
        </p:nvSpPr>
        <p:spPr>
          <a:xfrm>
            <a:off x="6705108" y="3133446"/>
            <a:ext cx="1213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chemeClr val="bg1"/>
                </a:solidFill>
                <a:effectLst/>
                <a:latin typeface="BlinkMacSystemFont"/>
              </a:rPr>
              <a:t>2021</a:t>
            </a: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10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 - Masked  image  encoding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71900" y="886850"/>
            <a:ext cx="82521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iGPT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ViT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</a:t>
            </a:r>
            <a:endParaRPr lang="en-US" altLang="zh-TW" dirty="0">
              <a:latin typeface="Arial" panose="020B0604020202020204" pitchFamily="34" charset="0"/>
            </a:endParaRPr>
          </a:p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BEiT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 </a:t>
            </a:r>
            <a:endParaRPr lang="en-US" altLang="zh-TW" dirty="0"/>
          </a:p>
        </p:txBody>
      </p:sp>
      <p:pic>
        <p:nvPicPr>
          <p:cNvPr id="2050" name="Picture 2" descr="preview">
            <a:extLst>
              <a:ext uri="{FF2B5EF4-FFF2-40B4-BE49-F238E27FC236}">
                <a16:creationId xmlns:a16="http://schemas.microsoft.com/office/drawing/2014/main" id="{4C470E55-14EB-F99E-1196-000C21305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007" y="980072"/>
            <a:ext cx="6330336" cy="349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331473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197432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Approach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8873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12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Approach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Masking</a:t>
            </a:r>
            <a:endParaRPr lang="en-US"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" name="Google Shape;146;p26">
            <a:extLst>
              <a:ext uri="{FF2B5EF4-FFF2-40B4-BE49-F238E27FC236}">
                <a16:creationId xmlns:a16="http://schemas.microsoft.com/office/drawing/2014/main" id="{B28DA447-3E98-3B40-30D1-BA1BDE5BE45C}"/>
              </a:ext>
            </a:extLst>
          </p:cNvPr>
          <p:cNvSpPr txBox="1"/>
          <p:nvPr/>
        </p:nvSpPr>
        <p:spPr>
          <a:xfrm>
            <a:off x="471900" y="886850"/>
            <a:ext cx="82521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non-overlapping patches</a:t>
            </a:r>
          </a:p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Random sampling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A0C458-81A3-6F3A-243A-24720E834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206" y="2055377"/>
            <a:ext cx="7810794" cy="279242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F630671-57DB-09DC-B062-36B177208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376" y="707394"/>
            <a:ext cx="2245649" cy="126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53120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13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Approach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MAE encoder &amp; decoder</a:t>
            </a:r>
            <a:endParaRPr lang="en-US"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" name="Google Shape;146;p26">
            <a:extLst>
              <a:ext uri="{FF2B5EF4-FFF2-40B4-BE49-F238E27FC236}">
                <a16:creationId xmlns:a16="http://schemas.microsoft.com/office/drawing/2014/main" id="{B28DA447-3E98-3B40-30D1-BA1BDE5BE45C}"/>
              </a:ext>
            </a:extLst>
          </p:cNvPr>
          <p:cNvSpPr txBox="1"/>
          <p:nvPr/>
        </p:nvSpPr>
        <p:spPr>
          <a:xfrm>
            <a:off x="471900" y="886850"/>
            <a:ext cx="8252100" cy="309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sz="1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encoder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ViT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Only unmasked patches.</a:t>
            </a:r>
          </a:p>
          <a:p>
            <a:pPr marL="139700" lvl="0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sz="1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Decoder</a:t>
            </a:r>
          </a:p>
          <a:p>
            <a:pPr marL="482600" lvl="0" indent="-3429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Mask token is a shared, learned vector.</a:t>
            </a:r>
          </a:p>
          <a:p>
            <a:pPr marL="482600" lvl="0" indent="-3429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Only used during pre-training.</a:t>
            </a:r>
          </a:p>
          <a:p>
            <a:pPr marL="482600" lvl="0" indent="-3429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dirty="0">
                <a:latin typeface="Arial" panose="020B0604020202020204" pitchFamily="34" charset="0"/>
              </a:rPr>
              <a:t>Use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10% computation</a:t>
            </a:r>
            <a:r>
              <a:rPr lang="en-US" altLang="zh-TW" dirty="0">
                <a:latin typeface="Arial" panose="020B0604020202020204" pitchFamily="34" charset="0"/>
              </a:rPr>
              <a:t> than encoder.</a:t>
            </a:r>
          </a:p>
          <a:p>
            <a:pPr marL="139700" lvl="0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sz="1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Reconstruction target</a:t>
            </a:r>
          </a:p>
          <a:p>
            <a:pPr marL="482600" lvl="0" indent="-3429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Compute MSE loss on masked patches.</a:t>
            </a:r>
            <a:endParaRPr lang="en-US" altLang="zh-TW" dirty="0">
              <a:latin typeface="Arial" panose="020B0604020202020204" pitchFamily="34" charset="0"/>
              <a:sym typeface="Microsoft JhengHei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1F630671-57DB-09DC-B062-36B177208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821" y="1363421"/>
            <a:ext cx="4290247" cy="241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15041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197432"/>
            <a:ext cx="4835400" cy="33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en-US" altLang="zh-TW" sz="17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Experiments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49991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15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ImageNet Experiments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" name="Google Shape;146;p26">
            <a:extLst>
              <a:ext uri="{FF2B5EF4-FFF2-40B4-BE49-F238E27FC236}">
                <a16:creationId xmlns:a16="http://schemas.microsoft.com/office/drawing/2014/main" id="{B28DA447-3E98-3B40-30D1-BA1BDE5BE45C}"/>
              </a:ext>
            </a:extLst>
          </p:cNvPr>
          <p:cNvSpPr txBox="1"/>
          <p:nvPr/>
        </p:nvSpPr>
        <p:spPr>
          <a:xfrm>
            <a:off x="471900" y="713504"/>
            <a:ext cx="8252100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ViT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-Large.</a:t>
            </a:r>
          </a:p>
          <a:p>
            <a:pPr marL="139700" lvl="0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ImageNet-1K</a:t>
            </a:r>
            <a:endParaRPr lang="en-US" altLang="zh-TW" dirty="0">
              <a:latin typeface="Arial" panose="020B0604020202020204" pitchFamily="34" charset="0"/>
            </a:endParaRPr>
          </a:p>
          <a:p>
            <a:pPr marL="139700" lvl="0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224×224</a:t>
            </a:r>
          </a:p>
          <a:p>
            <a:pPr marL="139700" lvl="0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dirty="0">
                <a:latin typeface="Arial" panose="020B0604020202020204" pitchFamily="34" charset="0"/>
                <a:sym typeface="Microsoft JhengHei"/>
              </a:rPr>
              <a:t>1.End-to-end</a:t>
            </a:r>
          </a:p>
          <a:p>
            <a:pPr marL="139700" lvl="0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dirty="0">
                <a:latin typeface="Arial" panose="020B0604020202020204" pitchFamily="34" charset="0"/>
                <a:sym typeface="Microsoft JhengHei"/>
              </a:rPr>
              <a:t>2.Linear Probe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917D836-BAB7-C085-6ECF-61CBE1306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302" y="981579"/>
            <a:ext cx="5959308" cy="751723"/>
          </a:xfrm>
          <a:prstGeom prst="rect">
            <a:avLst/>
          </a:prstGeom>
        </p:spPr>
      </p:pic>
      <p:sp>
        <p:nvSpPr>
          <p:cNvPr id="13" name="Google Shape;146;p26">
            <a:extLst>
              <a:ext uri="{FF2B5EF4-FFF2-40B4-BE49-F238E27FC236}">
                <a16:creationId xmlns:a16="http://schemas.microsoft.com/office/drawing/2014/main" id="{5CF877DF-FC39-189B-0D04-2F62262FAD3D}"/>
              </a:ext>
            </a:extLst>
          </p:cNvPr>
          <p:cNvSpPr txBox="1"/>
          <p:nvPr/>
        </p:nvSpPr>
        <p:spPr>
          <a:xfrm>
            <a:off x="132756" y="3123239"/>
            <a:ext cx="82521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Masking ratio</a:t>
            </a:r>
          </a:p>
          <a:p>
            <a:pPr marL="482600" lvl="0" indent="-3429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dirty="0">
                <a:latin typeface="Arial" panose="020B0604020202020204" pitchFamily="34" charset="0"/>
                <a:sym typeface="Microsoft JhengHei"/>
              </a:rPr>
              <a:t>Best:75%</a:t>
            </a:r>
          </a:p>
          <a:p>
            <a:pPr marL="482600" lvl="0" indent="-3429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higher than other in computer vision (20% to 50%).</a:t>
            </a:r>
            <a:endParaRPr lang="en-US" altLang="zh-TW" dirty="0">
              <a:latin typeface="Arial" panose="020B0604020202020204" pitchFamily="34" charset="0"/>
              <a:sym typeface="Microsoft JhengHei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5A3EEF1-E183-5120-A85D-E438B8977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794" y="2641331"/>
            <a:ext cx="3906987" cy="221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10362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16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ImageNet Experiments - decoder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242591D-772D-A235-530F-ADBC00691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559" y="2066507"/>
            <a:ext cx="7804877" cy="2198147"/>
          </a:xfrm>
          <a:prstGeom prst="rect">
            <a:avLst/>
          </a:prstGeom>
        </p:spPr>
      </p:pic>
      <p:sp>
        <p:nvSpPr>
          <p:cNvPr id="18" name="Google Shape;146;p26">
            <a:extLst>
              <a:ext uri="{FF2B5EF4-FFF2-40B4-BE49-F238E27FC236}">
                <a16:creationId xmlns:a16="http://schemas.microsoft.com/office/drawing/2014/main" id="{4536EF42-4D4B-9B38-FEC3-6A12670193BD}"/>
              </a:ext>
            </a:extLst>
          </p:cNvPr>
          <p:cNvSpPr txBox="1"/>
          <p:nvPr/>
        </p:nvSpPr>
        <p:spPr>
          <a:xfrm>
            <a:off x="471900" y="713504"/>
            <a:ext cx="82521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arabicPeriod"/>
            </a:pPr>
            <a:r>
              <a:rPr lang="en-US" altLang="zh-TW" sz="1600" b="0" i="0" dirty="0">
                <a:effectLst/>
                <a:latin typeface="Arial" panose="020B0604020202020204" pitchFamily="34" charset="0"/>
              </a:rPr>
              <a:t>8% improvement in linear probing.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arabicPeriod"/>
            </a:pPr>
            <a:r>
              <a:rPr lang="en-US" altLang="zh-TW" sz="1600" b="0" i="0" dirty="0">
                <a:effectLst/>
                <a:latin typeface="Arial" panose="020B0604020202020204" pitchFamily="34" charset="0"/>
              </a:rPr>
              <a:t>Single-block decoder can perform strongly with fine-tuning (84.8%)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arabicPeriod"/>
            </a:pPr>
            <a:r>
              <a:rPr lang="en-US" altLang="zh-TW" sz="1600" b="0" i="0" dirty="0">
                <a:effectLst/>
                <a:latin typeface="Arial" panose="020B0604020202020204" pitchFamily="34" charset="0"/>
              </a:rPr>
              <a:t>Default MAE decoder</a:t>
            </a:r>
            <a:r>
              <a:rPr lang="zh-TW" altLang="en-US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sz="1600" b="0" i="0" dirty="0">
                <a:effectLst/>
                <a:latin typeface="Arial" panose="020B0604020202020204" pitchFamily="34" charset="0"/>
              </a:rPr>
              <a:t>with 8 blocks and a width of 512-d, only has 9% FLOPs per token vs. </a:t>
            </a:r>
            <a:r>
              <a:rPr lang="en-US" altLang="zh-TW" sz="1600" b="0" i="0" dirty="0" err="1">
                <a:effectLst/>
                <a:latin typeface="Arial" panose="020B0604020202020204" pitchFamily="34" charset="0"/>
              </a:rPr>
              <a:t>ViT</a:t>
            </a:r>
            <a:r>
              <a:rPr lang="en-US" altLang="zh-TW" sz="1600" b="0" i="0" dirty="0">
                <a:effectLst/>
                <a:latin typeface="Arial" panose="020B0604020202020204" pitchFamily="34" charset="0"/>
              </a:rPr>
              <a:t>-L. </a:t>
            </a:r>
          </a:p>
        </p:txBody>
      </p:sp>
    </p:spTree>
    <p:extLst>
      <p:ext uri="{BB962C8B-B14F-4D97-AF65-F5344CB8AC3E}">
        <p14:creationId xmlns:p14="http://schemas.microsoft.com/office/powerpoint/2010/main" val="67791790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17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ImageNet Experiments - Mask token 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118F8B0-649D-3A98-EB13-1839FF723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84" y="2493631"/>
            <a:ext cx="3660131" cy="197751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5BF454D-7AA6-DE5E-1247-659E30984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26" y="2493631"/>
            <a:ext cx="5019393" cy="195586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6538FFA-57C8-2A9D-BF41-7CC4ACBFF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726" y="672951"/>
            <a:ext cx="3058790" cy="172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63115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18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ImageNet Experiment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A62D13-981A-351D-334D-CE205BDA4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00" y="1959974"/>
            <a:ext cx="4416802" cy="212496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C353560-EC6C-8024-CC11-BE4DEA282718}"/>
              </a:ext>
            </a:extLst>
          </p:cNvPr>
          <p:cNvSpPr txBox="1"/>
          <p:nvPr/>
        </p:nvSpPr>
        <p:spPr>
          <a:xfrm>
            <a:off x="471900" y="4470549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BEiT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E996F91-9B13-1680-A392-726796DAD78E}"/>
              </a:ext>
            </a:extLst>
          </p:cNvPr>
          <p:cNvCxnSpPr>
            <a:stCxn id="6" idx="0"/>
          </p:cNvCxnSpPr>
          <p:nvPr/>
        </p:nvCxnSpPr>
        <p:spPr>
          <a:xfrm flipV="1">
            <a:off x="758998" y="3333919"/>
            <a:ext cx="479083" cy="113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D7D281F8-AF64-11EE-0BE4-21B76AC02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357" y="2063626"/>
            <a:ext cx="4178062" cy="202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19330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19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ImageNet Experiments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65B0402-55F5-14B6-0A42-96D767857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303" y="1504961"/>
            <a:ext cx="4035686" cy="194503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A95E85B-1CC3-EDE2-EB03-F50AEB0D1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5005"/>
            <a:ext cx="5027383" cy="203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08068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Outline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71900" y="886850"/>
            <a:ext cx="8252100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Introduction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Related Work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dirty="0">
                <a:latin typeface="Arial" panose="020B0604020202020204" pitchFamily="34" charset="0"/>
              </a:rPr>
              <a:t>Approach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ImageNet Experiments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Transfer Learning Experiments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sz="2400" dirty="0">
                <a:latin typeface="Arial" panose="020B0604020202020204" pitchFamily="34" charset="0"/>
                <a:sym typeface="Microsoft JhengHei"/>
              </a:rPr>
              <a:t>Discussion and Conclusion</a:t>
            </a:r>
            <a:endParaRPr sz="2400" dirty="0">
              <a:latin typeface="Arial" panose="020B0604020202020204" pitchFamily="34" charset="0"/>
              <a:sym typeface="Microsoft JhengHei"/>
            </a:endParaRPr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20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ImageNet Experiments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5ED7E345-6DD2-1C28-25C4-B33EF936A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38" y="681877"/>
            <a:ext cx="5902727" cy="1756521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D33F7DB1-9375-8B07-2A8E-1ADFFFD02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502" y="2357079"/>
            <a:ext cx="4548796" cy="252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60731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21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ImageNet Experiments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91ACCCBA-30E8-45D8-6AFD-4E7422812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297093"/>
            <a:ext cx="4312990" cy="217068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D413CB4-7BD2-4FE1-A7BD-7C9532962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603" y="1216256"/>
            <a:ext cx="4526395" cy="225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59116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22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Transfer Learning Experiments</a:t>
            </a:r>
            <a:endParaRPr lang="en-US"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A69A4B9-D7B8-4639-865A-8DB62FF8D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6201"/>
            <a:ext cx="4572000" cy="206703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ACCBD0F-0942-455A-B70C-D669D776A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687881"/>
            <a:ext cx="4532176" cy="210965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447BA96-975F-4981-B74D-E8AB8BA16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2733821"/>
            <a:ext cx="4572000" cy="220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40763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23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Discussion and Conclusion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" name="Google Shape;146;p26">
            <a:extLst>
              <a:ext uri="{FF2B5EF4-FFF2-40B4-BE49-F238E27FC236}">
                <a16:creationId xmlns:a16="http://schemas.microsoft.com/office/drawing/2014/main" id="{6566787C-E5FE-4057-9DD3-D8F9499426E6}"/>
              </a:ext>
            </a:extLst>
          </p:cNvPr>
          <p:cNvSpPr txBox="1"/>
          <p:nvPr/>
        </p:nvSpPr>
        <p:spPr>
          <a:xfrm>
            <a:off x="471900" y="713504"/>
            <a:ext cx="82521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82600" lvl="0" indent="-3429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>
                <a:latin typeface="Arial" panose="020B0604020202020204" pitchFamily="34" charset="0"/>
              </a:rPr>
              <a:t>Simple algorithms that scale well are the core of deep learning.</a:t>
            </a:r>
          </a:p>
          <a:p>
            <a:pPr marL="482600" lvl="0" indent="-3429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/>
              <a:t>Images and languages are signals of a different nature.</a:t>
            </a:r>
            <a:endParaRPr lang="en-US" altLang="zh-TW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48575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1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61"/>
          <p:cNvSpPr txBox="1"/>
          <p:nvPr/>
        </p:nvSpPr>
        <p:spPr>
          <a:xfrm>
            <a:off x="446017" y="295050"/>
            <a:ext cx="8048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報告完畢 </a:t>
            </a:r>
            <a:r>
              <a:rPr lang="zh-TW" sz="27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THE END</a:t>
            </a:r>
            <a:endParaRPr sz="2700" b="1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677" name="Google Shape;677;p61"/>
          <p:cNvCxnSpPr/>
          <p:nvPr/>
        </p:nvCxnSpPr>
        <p:spPr>
          <a:xfrm>
            <a:off x="539036" y="1182847"/>
            <a:ext cx="45864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8" name="Google Shape;678;p61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24</a:t>
            </a:fld>
            <a:endParaRPr/>
          </a:p>
        </p:txBody>
      </p:sp>
      <p:sp>
        <p:nvSpPr>
          <p:cNvPr id="679" name="Google Shape;679;p61"/>
          <p:cNvSpPr txBox="1"/>
          <p:nvPr/>
        </p:nvSpPr>
        <p:spPr>
          <a:xfrm>
            <a:off x="1527902" y="2437175"/>
            <a:ext cx="60882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謝謝 Thank You</a:t>
            </a:r>
            <a:endParaRPr sz="2700" b="1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80" name="Google Shape;680;p61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25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Masked Autoencoders 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5CB48FEF-3BA4-49D5-1600-917B56B0F4AB}"/>
              </a:ext>
            </a:extLst>
          </p:cNvPr>
          <p:cNvSpPr/>
          <p:nvPr/>
        </p:nvSpPr>
        <p:spPr>
          <a:xfrm>
            <a:off x="2873887" y="1427613"/>
            <a:ext cx="1309163" cy="815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NLP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48971D0-3A91-AAD8-6117-2346CCFC83A5}"/>
              </a:ext>
            </a:extLst>
          </p:cNvPr>
          <p:cNvSpPr/>
          <p:nvPr/>
        </p:nvSpPr>
        <p:spPr>
          <a:xfrm>
            <a:off x="4817480" y="1424733"/>
            <a:ext cx="1309163" cy="815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CV</a:t>
            </a:r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4D32836-6C02-FFFA-0D6B-408E415C2D65}"/>
              </a:ext>
            </a:extLst>
          </p:cNvPr>
          <p:cNvSpPr/>
          <p:nvPr/>
        </p:nvSpPr>
        <p:spPr>
          <a:xfrm>
            <a:off x="2769076" y="3328118"/>
            <a:ext cx="1631301" cy="815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Transformer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C4FED806-949B-54F9-97D1-DD5A2A5269D7}"/>
              </a:ext>
            </a:extLst>
          </p:cNvPr>
          <p:cNvSpPr/>
          <p:nvPr/>
        </p:nvSpPr>
        <p:spPr>
          <a:xfrm>
            <a:off x="4703635" y="3340039"/>
            <a:ext cx="1631301" cy="815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ViT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D4A83F6F-698F-64EC-2164-3EB93F5F89A5}"/>
              </a:ext>
            </a:extLst>
          </p:cNvPr>
          <p:cNvSpPr/>
          <p:nvPr/>
        </p:nvSpPr>
        <p:spPr>
          <a:xfrm>
            <a:off x="2888718" y="2369892"/>
            <a:ext cx="1309164" cy="815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BERT</a:t>
            </a:r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4BA23F2-8812-59F6-518E-F0A93E67F496}"/>
              </a:ext>
            </a:extLst>
          </p:cNvPr>
          <p:cNvSpPr/>
          <p:nvPr/>
        </p:nvSpPr>
        <p:spPr>
          <a:xfrm>
            <a:off x="4817480" y="2387502"/>
            <a:ext cx="1309164" cy="81559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MAE</a:t>
            </a:r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A87EBBBB-EC30-7984-341A-38F982EE024E}"/>
              </a:ext>
            </a:extLst>
          </p:cNvPr>
          <p:cNvSpPr/>
          <p:nvPr/>
        </p:nvSpPr>
        <p:spPr>
          <a:xfrm>
            <a:off x="1087554" y="1424733"/>
            <a:ext cx="1309163" cy="815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領域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5C397EF9-AA2D-9325-B50C-F0C9F3E136B6}"/>
              </a:ext>
            </a:extLst>
          </p:cNvPr>
          <p:cNvSpPr/>
          <p:nvPr/>
        </p:nvSpPr>
        <p:spPr>
          <a:xfrm>
            <a:off x="1095255" y="2373351"/>
            <a:ext cx="1309163" cy="815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自學習方法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BB455FCE-D17A-8CDF-FB2E-DC29C5CBE4C9}"/>
              </a:ext>
            </a:extLst>
          </p:cNvPr>
          <p:cNvSpPr/>
          <p:nvPr/>
        </p:nvSpPr>
        <p:spPr>
          <a:xfrm>
            <a:off x="1095254" y="3307567"/>
            <a:ext cx="1309163" cy="815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模型</a:t>
            </a: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72AB1AA5-31BD-EC94-1BE3-8C433D182AA8}"/>
              </a:ext>
            </a:extLst>
          </p:cNvPr>
          <p:cNvSpPr/>
          <p:nvPr/>
        </p:nvSpPr>
        <p:spPr>
          <a:xfrm>
            <a:off x="2495227" y="1798737"/>
            <a:ext cx="273849" cy="115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4D2F7E78-D4F4-07C2-6467-188AFA817F7A}"/>
              </a:ext>
            </a:extLst>
          </p:cNvPr>
          <p:cNvSpPr/>
          <p:nvPr/>
        </p:nvSpPr>
        <p:spPr>
          <a:xfrm>
            <a:off x="2495227" y="2702025"/>
            <a:ext cx="273849" cy="115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BBA1F855-A128-C1F8-7F88-757017D1EB82}"/>
              </a:ext>
            </a:extLst>
          </p:cNvPr>
          <p:cNvSpPr/>
          <p:nvPr/>
        </p:nvSpPr>
        <p:spPr>
          <a:xfrm>
            <a:off x="2472519" y="3678263"/>
            <a:ext cx="273849" cy="115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146440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26</a:t>
            </a:fld>
            <a:endParaRPr sz="110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539F715-6E4A-488B-A307-E4F799DDC262}"/>
              </a:ext>
            </a:extLst>
          </p:cNvPr>
          <p:cNvGrpSpPr/>
          <p:nvPr/>
        </p:nvGrpSpPr>
        <p:grpSpPr>
          <a:xfrm>
            <a:off x="2941608" y="851317"/>
            <a:ext cx="6202392" cy="3254821"/>
            <a:chOff x="471906" y="852083"/>
            <a:chExt cx="7302954" cy="3800677"/>
          </a:xfrm>
        </p:grpSpPr>
        <p:pic>
          <p:nvPicPr>
            <p:cNvPr id="4098" name="Picture 2" descr="結構">
              <a:extLst>
                <a:ext uri="{FF2B5EF4-FFF2-40B4-BE49-F238E27FC236}">
                  <a16:creationId xmlns:a16="http://schemas.microsoft.com/office/drawing/2014/main" id="{2CCBA7B7-13F6-4413-86B2-C225D63ABE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906" y="852083"/>
              <a:ext cx="7302954" cy="3800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B0188845-15EE-49C6-ADE3-853FC7461714}"/>
                </a:ext>
              </a:extLst>
            </p:cNvPr>
            <p:cNvCxnSpPr/>
            <p:nvPr/>
          </p:nvCxnSpPr>
          <p:spPr>
            <a:xfrm flipV="1">
              <a:off x="2375807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73D90099-F048-4099-BCCC-8AE8A5B11E14}"/>
                </a:ext>
              </a:extLst>
            </p:cNvPr>
            <p:cNvCxnSpPr/>
            <p:nvPr/>
          </p:nvCxnSpPr>
          <p:spPr>
            <a:xfrm flipV="1">
              <a:off x="2683328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69729468-54EC-45AD-A1DE-E798BB9397C8}"/>
                </a:ext>
              </a:extLst>
            </p:cNvPr>
            <p:cNvCxnSpPr/>
            <p:nvPr/>
          </p:nvCxnSpPr>
          <p:spPr>
            <a:xfrm flipV="1">
              <a:off x="3039834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ED024A0C-85FE-4B03-909D-FCC36FA361C8}"/>
                </a:ext>
              </a:extLst>
            </p:cNvPr>
            <p:cNvCxnSpPr/>
            <p:nvPr/>
          </p:nvCxnSpPr>
          <p:spPr>
            <a:xfrm flipV="1">
              <a:off x="3377292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CE7E59F0-4897-4EE7-AC0C-D11D628F7832}"/>
                </a:ext>
              </a:extLst>
            </p:cNvPr>
            <p:cNvCxnSpPr/>
            <p:nvPr/>
          </p:nvCxnSpPr>
          <p:spPr>
            <a:xfrm flipV="1">
              <a:off x="3684813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C118F7C-66DF-4B00-8785-D20C5CE03C30}"/>
                </a:ext>
              </a:extLst>
            </p:cNvPr>
            <p:cNvCxnSpPr/>
            <p:nvPr/>
          </p:nvCxnSpPr>
          <p:spPr>
            <a:xfrm flipV="1">
              <a:off x="4000498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B54CFFC2-9254-4BA0-B714-919452F4094F}"/>
                </a:ext>
              </a:extLst>
            </p:cNvPr>
            <p:cNvCxnSpPr/>
            <p:nvPr/>
          </p:nvCxnSpPr>
          <p:spPr>
            <a:xfrm flipV="1">
              <a:off x="4400550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8764228D-596B-413C-B879-21977C910499}"/>
                </a:ext>
              </a:extLst>
            </p:cNvPr>
            <p:cNvCxnSpPr/>
            <p:nvPr/>
          </p:nvCxnSpPr>
          <p:spPr>
            <a:xfrm flipV="1">
              <a:off x="4708071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850B96CC-87B9-4A94-86EC-7426017EB630}"/>
                </a:ext>
              </a:extLst>
            </p:cNvPr>
            <p:cNvCxnSpPr/>
            <p:nvPr/>
          </p:nvCxnSpPr>
          <p:spPr>
            <a:xfrm flipV="1">
              <a:off x="5023756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9834149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197432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5434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4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71900" y="886850"/>
            <a:ext cx="82521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Deep learning can easily overfit million of images b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ut label image is usually private</a:t>
            </a: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NLP solve this problem 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by self-supervised pretraining</a:t>
            </a: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  The solutions based on 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GPT</a:t>
            </a: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and 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BERT</a:t>
            </a: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558114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5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71900" y="886850"/>
            <a:ext cx="8252100" cy="309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zh-TW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Autoencoder is</a:t>
            </a:r>
            <a:r>
              <a:rPr lang="zh-TW" altLang="en-US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success in BERT, but progress in vision lags behind NLP.</a:t>
            </a:r>
            <a:br>
              <a:rPr lang="en-US" altLang="zh-TW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altLang="zh-TW" b="1" u="sng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what makes masked autoencoding different between vision and language?</a:t>
            </a: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altLang="zh-TW" u="sng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683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</a:rPr>
              <a:t>Convolutions operate on regular grids and it is not easily put mask tokens(BERT)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</a:rPr>
              <a:t>or positional embeddings. </a:t>
            </a:r>
          </a:p>
          <a:p>
            <a:pPr marL="3683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Languages are highly semantic and information-dense. Images with heavy spatial redundancy.</a:t>
            </a:r>
          </a:p>
          <a:p>
            <a:pPr marL="3683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i="0" dirty="0">
                <a:effectLst/>
                <a:latin typeface="Arial" panose="020B0604020202020204" pitchFamily="34" charset="0"/>
              </a:rPr>
              <a:t>In vision, autoencoder’s decode is a low semantic information. In language, decoder predicts missing words contain rich semantic information.</a:t>
            </a:r>
            <a:endParaRPr lang="en-US" altLang="zh-TW" dirty="0">
              <a:solidFill>
                <a:schemeClr val="tx1"/>
              </a:solidFill>
              <a:latin typeface="Microsoft JhengHei"/>
              <a:ea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88935206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6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masked  autoencoder (MAE)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0" y="733172"/>
            <a:ext cx="3674076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8300" lvl="0" indent="-2286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600" dirty="0"/>
              <a:t>With MAE pre-training, </a:t>
            </a:r>
            <a:r>
              <a:rPr lang="en-US" altLang="zh-TW" sz="1600" dirty="0" err="1"/>
              <a:t>ViT</a:t>
            </a:r>
            <a:r>
              <a:rPr lang="en-US" altLang="zh-TW" sz="1600" dirty="0"/>
              <a:t>-H achieve 87.8% when finetuned on ImageNet-1K.</a:t>
            </a:r>
          </a:p>
          <a:p>
            <a:pPr marL="368300" lvl="0" indent="-2286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600" dirty="0"/>
              <a:t>Transfer learning on other vision  tasks achieves better results than its supervised pretrain.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E190DBE-2D00-417A-95B4-3FCF82AF7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076" y="767600"/>
            <a:ext cx="5483147" cy="308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62498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197432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 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3387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8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 - Masked language modeling  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71900" y="886850"/>
            <a:ext cx="82521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dirty="0"/>
              <a:t>BERT and GPT are highly successful methods for pre-training in NLP. </a:t>
            </a:r>
          </a:p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dirty="0"/>
              <a:t>These methods hold out a portion of the input sequence and train models to predict the missing content.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88CB98-FB5A-A016-6D77-40D44E91D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060" y="2040982"/>
            <a:ext cx="6059940" cy="273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401551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9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 - Autoencoding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71900" y="886850"/>
            <a:ext cx="82521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Denoising autoencoders</a:t>
            </a:r>
            <a:endParaRPr lang="en-US" altLang="zh-TW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34360E-760C-A9F2-A562-BA2E5AAD7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305" y="973195"/>
            <a:ext cx="5324559" cy="256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05780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4148</TotalTime>
  <Words>854</Words>
  <Application>Microsoft Office PowerPoint</Application>
  <PresentationFormat>如螢幕大小 (16:9)</PresentationFormat>
  <Paragraphs>191</Paragraphs>
  <Slides>26</Slides>
  <Notes>26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26</vt:i4>
      </vt:variant>
    </vt:vector>
  </HeadingPairs>
  <TitlesOfParts>
    <vt:vector size="34" baseType="lpstr">
      <vt:lpstr>BlinkMacSystemFont</vt:lpstr>
      <vt:lpstr>Microsoft JhengHei</vt:lpstr>
      <vt:lpstr>新細明體</vt:lpstr>
      <vt:lpstr>Arial</vt:lpstr>
      <vt:lpstr>Calibri</vt:lpstr>
      <vt:lpstr>Consolas</vt:lpstr>
      <vt:lpstr>Simple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鄧仲恩</cp:lastModifiedBy>
  <cp:revision>124</cp:revision>
  <dcterms:modified xsi:type="dcterms:W3CDTF">2022-07-04T13:53:36Z</dcterms:modified>
</cp:coreProperties>
</file>