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83" r:id="rId3"/>
    <p:sldId id="265" r:id="rId4"/>
    <p:sldId id="257" r:id="rId5"/>
    <p:sldId id="266" r:id="rId6"/>
    <p:sldId id="258" r:id="rId7"/>
    <p:sldId id="275" r:id="rId8"/>
    <p:sldId id="272" r:id="rId9"/>
    <p:sldId id="280" r:id="rId10"/>
    <p:sldId id="277" r:id="rId11"/>
    <p:sldId id="278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534" autoAdjust="0"/>
  </p:normalViewPr>
  <p:slideViewPr>
    <p:cSldViewPr snapToGrid="0">
      <p:cViewPr varScale="1">
        <p:scale>
          <a:sx n="75" d="100"/>
          <a:sy n="75" d="100"/>
        </p:scale>
        <p:origin x="102" y="2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35342-351E-42DB-BA3B-1CF844254376}" type="datetimeFigureOut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21AC8-AD31-42BC-9E21-7DBD2B4FBA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47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pc="0" dirty="0"/>
              <a:t>以上以一個 </a:t>
            </a:r>
            <a:r>
              <a:rPr lang="en-US" altLang="zh-TW" spc="0" dirty="0"/>
              <a:t>head </a:t>
            </a:r>
            <a:r>
              <a:rPr lang="zh-TW" altLang="en-US" spc="0" dirty="0"/>
              <a:t>為例，為了提高表達能力，使用了 </a:t>
            </a:r>
            <a:r>
              <a:rPr lang="en-US" altLang="zh-TW" spc="0" dirty="0"/>
              <a:t>multi-head self attention</a:t>
            </a:r>
            <a:r>
              <a:rPr lang="zh-TW" altLang="en-US" spc="0" dirty="0"/>
              <a:t>，它使用不同的參數平行重複該計算。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21AC8-AD31-42BC-9E21-7DBD2B4FBA8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630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21AC8-AD31-42BC-9E21-7DBD2B4FBA8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33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21AC8-AD31-42BC-9E21-7DBD2B4FBA8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005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21AC8-AD31-42BC-9E21-7DBD2B4FBA8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453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745B410-B854-4BA0-A1C5-CEE6046C6B3B}" type="datetime1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2730AFBC-28BB-4E7E-8D08-E3E989A1F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54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4EED-7E2A-4792-928D-74A94ECB7D48}" type="datetime1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AFBC-28BB-4E7E-8D08-E3E989A1F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4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9CD5-69B8-49D0-B292-F8C73142CFBF}" type="datetime1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AFBC-28BB-4E7E-8D08-E3E989A1F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867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2B64-B5EC-4E10-916A-007BD9B0E4D3}" type="datetime1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AFBC-28BB-4E7E-8D08-E3E989A1F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119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5C63-5F2F-461E-A5B7-3602C3D1B677}" type="datetime1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AFBC-28BB-4E7E-8D08-E3E989A1F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018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9496-4C9B-4DB2-8D0E-AF1BE223B4F0}" type="datetime1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AFBC-28BB-4E7E-8D08-E3E989A1F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571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7443-086B-4D10-A33A-A83AE451316E}" type="datetime1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AFBC-28BB-4E7E-8D08-E3E989A1F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744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DEBC-7907-404E-B5F5-C8AF9D8A8FA2}" type="datetime1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AFBC-28BB-4E7E-8D08-E3E989A1F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517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A009-C355-46B0-9A75-20D598767FD5}" type="datetime1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AFBC-28BB-4E7E-8D08-E3E989A1F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93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3916-6201-4C16-8D7B-C149AF3A722A}" type="datetime1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AFBC-28BB-4E7E-8D08-E3E989A1F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02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3F48-F6D2-4B8D-9D9D-46AA3A731824}" type="datetime1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AFBC-28BB-4E7E-8D08-E3E989A1F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64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7619-3207-4E09-89E4-69A9AEE7C462}" type="datetime1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AFBC-28BB-4E7E-8D08-E3E989A1F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04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281E-E9DE-464E-9950-26EEB99FF056}" type="datetime1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AFBC-28BB-4E7E-8D08-E3E989A1F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87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5315-AA45-4A8D-93E6-DCBC134DA5F6}" type="datetime1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AFBC-28BB-4E7E-8D08-E3E989A1F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3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1E0B-5A9B-440D-A4E5-0A9317097DD6}" type="datetime1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AFBC-28BB-4E7E-8D08-E3E989A1F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43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7209-EA92-4204-90FD-44EFAAE2EA6D}" type="datetime1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AFBC-28BB-4E7E-8D08-E3E989A1F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6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DC49-823A-48C2-BDD2-56BDBE775713}" type="datetime1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AFBC-28BB-4E7E-8D08-E3E989A1F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04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0A8B103-E243-418E-BE07-72017464EA1B}" type="datetime1">
              <a:rPr lang="zh-TW" altLang="en-US" smtClean="0"/>
              <a:t>2022/10/9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730AFBC-28BB-4E7E-8D08-E3E989A1FF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2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5A0117-A1A7-CE11-8778-773FE8FFA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69112"/>
            <a:ext cx="9770548" cy="2677648"/>
          </a:xfrm>
        </p:spPr>
        <p:txBody>
          <a:bodyPr/>
          <a:lstStyle/>
          <a:p>
            <a:r>
              <a:rPr lang="en-US" altLang="zh-TW" sz="4400" b="1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Scaling Local Self-Attention for Parameter Efficient Visual Backbones   </a:t>
            </a:r>
            <a:r>
              <a:rPr lang="en-US" altLang="zh-TW" sz="3000" b="1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(CVPR 2021)</a:t>
            </a:r>
            <a:endParaRPr lang="zh-TW" altLang="en-US" sz="4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Placeholder for body">
            <a:extLst>
              <a:ext uri="{FF2B5EF4-FFF2-40B4-BE49-F238E27FC236}">
                <a16:creationId xmlns:a16="http://schemas.microsoft.com/office/drawing/2014/main" id="{C7E74E33-D186-67B7-C42F-963671C5D207}"/>
              </a:ext>
            </a:extLst>
          </p:cNvPr>
          <p:cNvSpPr txBox="1">
            <a:spLocks/>
          </p:cNvSpPr>
          <p:nvPr/>
        </p:nvSpPr>
        <p:spPr>
          <a:xfrm>
            <a:off x="1154955" y="4714319"/>
            <a:ext cx="9882090" cy="1645483"/>
          </a:xfrm>
          <a:prstGeom prst="rect">
            <a:avLst/>
          </a:prstGeom>
          <a:noFill/>
        </p:spPr>
        <p:txBody>
          <a:bodyPr vert="horz" lIns="85725" tIns="85725" rIns="85725" bIns="85725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4167"/>
              </a:lnSpc>
              <a:spcAft>
                <a:spcPts val="1200"/>
              </a:spcAft>
            </a:pP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Aurhor：Ashish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Vaswani,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Prajit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Ramachandran, Aravind Srinivas, Niki Parmar, Blake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Hechtman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, Jonathon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Shlens（Google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Researches）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04167"/>
              </a:lnSpc>
              <a:spcAft>
                <a:spcPts val="1200"/>
              </a:spcAft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Reporter：</a:t>
            </a:r>
            <a:r>
              <a:rPr lang="zh-TW" altLang="en-US" sz="2000" dirty="0">
                <a:solidFill>
                  <a:schemeClr val="bg1">
                    <a:lumMod val="85000"/>
                  </a:schemeClr>
                </a:solidFill>
              </a:rPr>
              <a:t>林于婷</a:t>
            </a:r>
            <a:endParaRPr lang="zh-TW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9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776FCC-6131-285F-7CCD-50B69673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Conclusion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7CA3BA-1BEF-D224-AB97-95FC939A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13125" y="6379493"/>
            <a:ext cx="3859795" cy="304801"/>
          </a:xfrm>
        </p:spPr>
        <p:txBody>
          <a:bodyPr/>
          <a:lstStyle/>
          <a:p>
            <a:r>
              <a:rPr lang="en-US" altLang="zh-TW" sz="1200" dirty="0"/>
              <a:t>12</a:t>
            </a:r>
            <a:endParaRPr lang="zh-TW" altLang="en-US" sz="1200" dirty="0"/>
          </a:p>
        </p:txBody>
      </p:sp>
      <p:sp>
        <p:nvSpPr>
          <p:cNvPr id="3" name="Placeholder for body">
            <a:extLst>
              <a:ext uri="{FF2B5EF4-FFF2-40B4-BE49-F238E27FC236}">
                <a16:creationId xmlns:a16="http://schemas.microsoft.com/office/drawing/2014/main" id="{48993489-C76B-B940-CEA0-6D51094EEFA2}"/>
              </a:ext>
            </a:extLst>
          </p:cNvPr>
          <p:cNvSpPr txBox="1">
            <a:spLocks/>
          </p:cNvSpPr>
          <p:nvPr/>
        </p:nvSpPr>
        <p:spPr bwMode="gray">
          <a:xfrm>
            <a:off x="492123" y="1700808"/>
            <a:ext cx="11390667" cy="50397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>
                  <a:alpha val="100000"/>
                </a:srgbClr>
              </a:buClr>
              <a:buFont typeface="Arial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藉由開發 </a:t>
            </a:r>
            <a:r>
              <a:rPr 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blocked local attention </a:t>
            </a:r>
            <a:r>
              <a:rPr lang="zh-TW" alt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 </a:t>
            </a:r>
            <a:r>
              <a:rPr lang="en-US" sz="2000" dirty="0" err="1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downsampling</a:t>
            </a:r>
            <a:r>
              <a:rPr 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改進 </a:t>
            </a:r>
            <a:r>
              <a:rPr 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SASA </a:t>
            </a:r>
            <a:r>
              <a:rPr lang="zh-TW" alt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之性能。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>
                  <a:alpha val="100000"/>
                </a:srgbClr>
              </a:buClr>
              <a:buFont typeface="Arial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提出的 </a:t>
            </a:r>
            <a:r>
              <a:rPr 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fully self-attentive </a:t>
            </a:r>
            <a:r>
              <a:rPr lang="zh-TW" alt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模型 </a:t>
            </a:r>
            <a:r>
              <a:rPr lang="en-US" sz="2000" dirty="0" err="1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HaloNet</a:t>
            </a:r>
            <a:r>
              <a:rPr 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性能可以和最先進的 </a:t>
            </a:r>
            <a:r>
              <a:rPr 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convolutional </a:t>
            </a:r>
            <a:r>
              <a:rPr lang="zh-TW" alt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模型競爭。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000000">
                  <a:alpha val="100000"/>
                </a:srgbClr>
              </a:buClr>
              <a:buFont typeface="Arial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本文的工作表明，在計算機視覺任務中，</a:t>
            </a:r>
            <a:r>
              <a:rPr 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self-attention </a:t>
            </a:r>
            <a:r>
              <a:rPr lang="zh-TW" alt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可以具有競爭力。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000000">
                  <a:alpha val="100000"/>
                </a:srgbClr>
              </a:buClr>
              <a:buFont typeface="Arial"/>
              <a:buAutoNum type="arabicPeriod"/>
            </a:pPr>
            <a:r>
              <a:rPr 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HaloNet-50 </a:t>
            </a:r>
            <a:r>
              <a:rPr lang="zh-TW" alt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的性能始終贏過 </a:t>
            </a:r>
            <a:r>
              <a:rPr 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ResNet-50，</a:t>
            </a:r>
            <a:r>
              <a:rPr lang="zh-TW" alt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參數量更是減少了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30%</a:t>
            </a:r>
            <a:r>
              <a:rPr lang="zh-TW" alt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sz="3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●"/>
            </a:pPr>
            <a:r>
              <a:rPr lang="zh-TW" alt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缺點：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285750">
              <a:lnSpc>
                <a:spcPct val="150000"/>
              </a:lnSpc>
            </a:pPr>
            <a:r>
              <a:rPr lang="zh-TW" alt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沒有提到跟 </a:t>
            </a:r>
            <a:r>
              <a:rPr 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convolutional model </a:t>
            </a:r>
            <a:r>
              <a:rPr lang="zh-TW" alt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的速度（訓練速度、推論速度）比較，</a:t>
            </a:r>
            <a:r>
              <a:rPr lang="en-US" sz="2000" dirty="0" err="1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HaloNet</a:t>
            </a:r>
            <a:r>
              <a:rPr 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可能比較慢。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4140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776FCC-6131-285F-7CCD-50B69673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7CA3BA-1BEF-D224-AB97-95FC939A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13125" y="6379493"/>
            <a:ext cx="3859795" cy="304801"/>
          </a:xfrm>
        </p:spPr>
        <p:txBody>
          <a:bodyPr/>
          <a:lstStyle/>
          <a:p>
            <a:r>
              <a:rPr lang="en-US" altLang="zh-TW" sz="1200" dirty="0"/>
              <a:t>13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6541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自評表</a:t>
            </a: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842339"/>
              </p:ext>
            </p:extLst>
          </p:nvPr>
        </p:nvGraphicFramePr>
        <p:xfrm>
          <a:off x="1542604" y="2161593"/>
          <a:ext cx="8928992" cy="4488967"/>
        </p:xfrm>
        <a:graphic>
          <a:graphicData uri="http://schemas.openxmlformats.org/drawingml/2006/table">
            <a:tbl>
              <a:tblPr/>
              <a:tblGrid>
                <a:gridCol w="82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FAQ</a:t>
                      </a:r>
                    </a:p>
                  </a:txBody>
                  <a:tcPr marL="9077" marR="9077" marT="9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完成</a:t>
                      </a:r>
                    </a:p>
                  </a:txBody>
                  <a:tcPr marL="9077" marR="9077" marT="9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1. Paper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的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Input / Process / Output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是什麼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</a:p>
                  </a:txBody>
                  <a:tcPr marL="9077" marR="9077" marT="9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077" marR="9077" marT="9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0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2. Paper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主要動機、目的、應用為何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如何應用到我們的研究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是否能應用到遊戲製作技巧上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</a:p>
                  </a:txBody>
                  <a:tcPr marL="9077" marR="9077" marT="9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077" marR="9077" marT="9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20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3. Paper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的貢獻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最重要的貢獻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價值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厲害在哪裡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強在哪裡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好在哪裡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優點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方法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想法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為什麼要這樣用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有什麼特別的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困難的地方在哪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為什麼難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跟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Previous Work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之間的差異是什麼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</a:p>
                  </a:txBody>
                  <a:tcPr marL="9077" marR="9077" marT="9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077" marR="9077" marT="9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4. Paper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的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Framework?</a:t>
                      </a:r>
                    </a:p>
                  </a:txBody>
                  <a:tcPr marL="9077" marR="9077" marT="9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077" marR="9077" marT="9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0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5. Paper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中專有名詞的定義和意義和有哪些和正確發音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</a:p>
                  </a:txBody>
                  <a:tcPr marL="9077" marR="9077" marT="9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077" marR="9077" marT="9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0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6. Paper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中公式所代表的意義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物理意義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參數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為什麼要這樣定義的目的和原因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</a:p>
                  </a:txBody>
                  <a:tcPr marL="9077" marR="9077" marT="9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077" marR="9077" marT="9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0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7. Paper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的缺點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限制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哪邊可以改進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我們有沒有辦法發表一個方法解決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</a:p>
                  </a:txBody>
                  <a:tcPr marL="9077" marR="9077" marT="9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077" marR="9077" marT="9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020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8. Results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的圖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/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表意義和如何閱讀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足夠嗎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數據為什能夠比其他的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Paper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好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是否有作弊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特別美化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為什麼實驗要這樣設計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結果的意義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   作者要讓我們知道什麼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如何驗證結果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如何從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Results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驗證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Paper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提到的優點、好處、貢獻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</a:p>
                  </a:txBody>
                  <a:tcPr marL="9077" marR="9077" marT="9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077" marR="9077" marT="9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10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9. Paper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是上什麼期刊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出處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?Title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的意思是什麼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被何人發表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</a:p>
                  </a:txBody>
                  <a:tcPr marL="9077" marR="9077" marT="9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077" marR="9077" marT="9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10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10. 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讀完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Paper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之後你有沒有辦法實現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用程式寫出來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?</a:t>
                      </a:r>
                    </a:p>
                  </a:txBody>
                  <a:tcPr marL="9077" marR="9077" marT="9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9077" marR="9077" marT="90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615D-C45E-4196-AEAD-F4AD74A5B55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981075"/>
            <a:ext cx="3540125" cy="1368425"/>
          </a:xfrm>
        </p:spPr>
        <p:txBody>
          <a:bodyPr rtlCol="0">
            <a:noAutofit/>
          </a:bodyPr>
          <a:lstStyle/>
          <a:p>
            <a:pPr marL="0" indent="0">
              <a:buNone/>
              <a:defRPr/>
            </a:pPr>
            <a:r>
              <a:rPr lang="en-US" altLang="zh-TW" sz="2400" dirty="0"/>
              <a:t>Critical technique:</a:t>
            </a:r>
          </a:p>
          <a:p>
            <a:pPr>
              <a:defRPr/>
            </a:pPr>
            <a:r>
              <a:rPr lang="en-US" altLang="zh-TW" sz="2400" dirty="0"/>
              <a:t>Support Vector Machine</a:t>
            </a:r>
          </a:p>
          <a:p>
            <a:pPr>
              <a:defRPr/>
            </a:pPr>
            <a:r>
              <a:rPr lang="en-US" altLang="zh-TW" sz="2400" dirty="0"/>
              <a:t>Delaunay Triangulation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F6902-F850-42D4-84AC-825C201C437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408"/>
            <a:ext cx="8761413" cy="70802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zh-TW" dirty="0"/>
              <a:t>What You’ve Learned</a:t>
            </a:r>
            <a:endParaRPr lang="zh-TW" altLang="en-US" dirty="0"/>
          </a:p>
        </p:txBody>
      </p:sp>
      <p:pic>
        <p:nvPicPr>
          <p:cNvPr id="2052" name="Picture 2">
            <a:extLst>
              <a:ext uri="{FF2B5EF4-FFF2-40B4-BE49-F238E27FC236}">
                <a16:creationId xmlns:a16="http://schemas.microsoft.com/office/drawing/2014/main" id="{D8629775-BDED-42D7-9D12-537F01ECF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1393826"/>
            <a:ext cx="2160588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3" name="Content Placeholder 2">
            <a:extLst>
              <a:ext uri="{FF2B5EF4-FFF2-40B4-BE49-F238E27FC236}">
                <a16:creationId xmlns:a16="http://schemas.microsoft.com/office/drawing/2014/main" id="{5C9B019F-5AB2-449B-B0A9-99BF290527A8}"/>
              </a:ext>
            </a:extLst>
          </p:cNvPr>
          <p:cNvSpPr txBox="1">
            <a:spLocks/>
          </p:cNvSpPr>
          <p:nvPr/>
        </p:nvSpPr>
        <p:spPr bwMode="auto">
          <a:xfrm>
            <a:off x="6103938" y="962025"/>
            <a:ext cx="30162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en-US" altLang="zh-TW" sz="2400"/>
              <a:t>Good math expression:</a:t>
            </a:r>
          </a:p>
        </p:txBody>
      </p:sp>
      <p:pic>
        <p:nvPicPr>
          <p:cNvPr id="2054" name="Picture 3">
            <a:extLst>
              <a:ext uri="{FF2B5EF4-FFF2-40B4-BE49-F238E27FC236}">
                <a16:creationId xmlns:a16="http://schemas.microsoft.com/office/drawing/2014/main" id="{C61E4AB8-D94E-4291-8885-F71E54A4C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" t="1253" r="3416"/>
          <a:stretch>
            <a:fillRect/>
          </a:stretch>
        </p:blipFill>
        <p:spPr bwMode="auto">
          <a:xfrm>
            <a:off x="2855913" y="3213101"/>
            <a:ext cx="153035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5" name="Content Placeholder 2">
            <a:extLst>
              <a:ext uri="{FF2B5EF4-FFF2-40B4-BE49-F238E27FC236}">
                <a16:creationId xmlns:a16="http://schemas.microsoft.com/office/drawing/2014/main" id="{308527B2-CD64-49D3-8EA1-031477EEDC58}"/>
              </a:ext>
            </a:extLst>
          </p:cNvPr>
          <p:cNvSpPr txBox="1">
            <a:spLocks/>
          </p:cNvSpPr>
          <p:nvPr/>
        </p:nvSpPr>
        <p:spPr bwMode="auto">
          <a:xfrm>
            <a:off x="1847850" y="2708276"/>
            <a:ext cx="36004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en-US" altLang="zh-TW" sz="2400"/>
              <a:t>Good experiment approach: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671B43-C3C0-4706-8021-B3709BE42C10}"/>
              </a:ext>
            </a:extLst>
          </p:cNvPr>
          <p:cNvSpPr txBox="1">
            <a:spLocks/>
          </p:cNvSpPr>
          <p:nvPr/>
        </p:nvSpPr>
        <p:spPr>
          <a:xfrm>
            <a:off x="6167438" y="2565401"/>
            <a:ext cx="4176712" cy="2016125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TW" sz="2400" dirty="0"/>
              <a:t>Recommended references:</a:t>
            </a:r>
          </a:p>
          <a:p>
            <a:pPr>
              <a:defRPr/>
            </a:pPr>
            <a:r>
              <a:rPr lang="en-US" altLang="zh-TW" sz="1800" dirty="0"/>
              <a:t>Dunbar D., Humphreys G.: A spatial data structure for fast </a:t>
            </a:r>
            <a:r>
              <a:rPr lang="en-US" altLang="zh-TW" sz="1800" dirty="0" err="1"/>
              <a:t>poisson</a:t>
            </a:r>
            <a:r>
              <a:rPr lang="en-US" altLang="zh-TW" sz="1800" dirty="0"/>
              <a:t>-disk sample generation. In </a:t>
            </a:r>
            <a:r>
              <a:rPr lang="en-US" altLang="zh-TW" sz="1800" i="1" dirty="0"/>
              <a:t>SIGGRAPH ’06: ACM SIGGRAPH 2006 Papers</a:t>
            </a:r>
            <a:r>
              <a:rPr lang="en-US" altLang="zh-TW" sz="1800" dirty="0"/>
              <a:t> (New York, NY, USA, 2006), ACM, pp. 503–508.</a:t>
            </a:r>
          </a:p>
        </p:txBody>
      </p:sp>
      <p:pic>
        <p:nvPicPr>
          <p:cNvPr id="2057" name="Picture 4">
            <a:extLst>
              <a:ext uri="{FF2B5EF4-FFF2-40B4-BE49-F238E27FC236}">
                <a16:creationId xmlns:a16="http://schemas.microsoft.com/office/drawing/2014/main" id="{48F528A4-93BD-48FB-8C23-D9EEAEE98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5013326"/>
            <a:ext cx="3373438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8" name="Content Placeholder 2">
            <a:extLst>
              <a:ext uri="{FF2B5EF4-FFF2-40B4-BE49-F238E27FC236}">
                <a16:creationId xmlns:a16="http://schemas.microsoft.com/office/drawing/2014/main" id="{7AAF0F6A-0027-4EAB-88CD-E56511D097AC}"/>
              </a:ext>
            </a:extLst>
          </p:cNvPr>
          <p:cNvSpPr txBox="1">
            <a:spLocks/>
          </p:cNvSpPr>
          <p:nvPr/>
        </p:nvSpPr>
        <p:spPr bwMode="auto">
          <a:xfrm>
            <a:off x="6096000" y="4581525"/>
            <a:ext cx="30162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en-US" altLang="zh-TW" sz="2400"/>
              <a:t>Other: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A62C0-CD71-4156-AA62-D601A3C4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8C6DE7-371F-46E9-8953-0CFCEF61B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209800"/>
            <a:ext cx="8761412" cy="3810000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/>
              <a:t>Introduction</a:t>
            </a:r>
          </a:p>
          <a:p>
            <a:r>
              <a:rPr lang="en-US" altLang="zh-TW" sz="2800" dirty="0"/>
              <a:t>Method</a:t>
            </a:r>
          </a:p>
          <a:p>
            <a:r>
              <a:rPr lang="en-US" altLang="zh-TW" sz="2800" dirty="0"/>
              <a:t>Experiments</a:t>
            </a:r>
          </a:p>
          <a:p>
            <a:r>
              <a:rPr lang="en-US" altLang="zh-TW" sz="2800" dirty="0"/>
              <a:t>Conclusion</a:t>
            </a:r>
          </a:p>
          <a:p>
            <a:pPr marL="0" indent="0">
              <a:buNone/>
            </a:pPr>
            <a:r>
              <a:rPr lang="en-US" altLang="zh-TW" sz="2800" dirty="0"/>
              <a:t>Self-review</a:t>
            </a:r>
          </a:p>
          <a:p>
            <a:r>
              <a:rPr lang="en-US" altLang="zh-TW" sz="2800" dirty="0"/>
              <a:t>Presentation review</a:t>
            </a:r>
          </a:p>
          <a:p>
            <a:r>
              <a:rPr lang="en-US" altLang="zh-TW" sz="2800" dirty="0"/>
              <a:t>What have learned</a:t>
            </a:r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7D32CA-8F1E-41C3-9737-7359DF5D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75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5A0117-A1A7-CE11-8778-773FE8FFA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5914" y="2766847"/>
            <a:ext cx="4780171" cy="1324305"/>
          </a:xfrm>
        </p:spPr>
        <p:txBody>
          <a:bodyPr/>
          <a:lstStyle/>
          <a:p>
            <a:r>
              <a:rPr lang="en-US" altLang="zh-TW" sz="6000" b="1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Introduction</a:t>
            </a:r>
            <a:endParaRPr lang="zh-TW" altLang="en-US" sz="6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745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776FCC-6131-285F-7CCD-50B69673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spc="0" dirty="0">
                <a:solidFill>
                  <a:schemeClr val="bg1"/>
                </a:solidFill>
              </a:rPr>
              <a:t>Introduction</a:t>
            </a:r>
            <a:endParaRPr lang="zh-TW" altLang="en-US" sz="4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7CA3BA-1BEF-D224-AB97-95FC939A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13125" y="6379493"/>
            <a:ext cx="3859795" cy="304801"/>
          </a:xfrm>
        </p:spPr>
        <p:txBody>
          <a:bodyPr/>
          <a:lstStyle/>
          <a:p>
            <a:r>
              <a:rPr lang="en-US" altLang="zh-TW" sz="1200" dirty="0"/>
              <a:t>1</a:t>
            </a:r>
            <a:endParaRPr lang="zh-TW" altLang="en-US" sz="1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42E697-0E9E-2DBE-FBA3-E326102FF3E6}"/>
              </a:ext>
            </a:extLst>
          </p:cNvPr>
          <p:cNvSpPr txBox="1"/>
          <p:nvPr/>
        </p:nvSpPr>
        <p:spPr>
          <a:xfrm>
            <a:off x="457200" y="2432014"/>
            <a:ext cx="1128811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rgbClr val="000000">
                  <a:alpha val="100000"/>
                </a:srgbClr>
              </a:buClr>
              <a:buFont typeface="Arial"/>
              <a:buChar char="●"/>
            </a:pPr>
            <a:r>
              <a:rPr lang="en-US" altLang="zh-TW" sz="2000" b="1" dirty="0">
                <a:solidFill>
                  <a:srgbClr val="FF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Self attention</a:t>
            </a:r>
            <a:r>
              <a:rPr lang="en-US" altLang="zh-TW" sz="2000" b="0" dirty="0"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0" dirty="0"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有望改善計算機視覺模型：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indent="-285750">
              <a:spcAft>
                <a:spcPts val="1200"/>
              </a:spcAft>
              <a:buFont typeface="Arial"/>
              <a:buAutoNum type="arabicPeriod"/>
            </a:pPr>
            <a:r>
              <a:rPr lang="zh-TW" altLang="en-US" sz="1600" b="1" dirty="0">
                <a:solidFill>
                  <a:srgbClr val="FF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感受野靈活、可以透過資料學出來</a:t>
            </a:r>
            <a:r>
              <a:rPr lang="zh-TW" altLang="en-US" sz="1600" b="0" dirty="0"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0" dirty="0"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&lt;-&gt; </a:t>
            </a:r>
            <a:r>
              <a:rPr lang="en-US" altLang="zh-TW" sz="1600" b="1" dirty="0">
                <a:solidFill>
                  <a:srgbClr val="1155CC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Convolution </a:t>
            </a:r>
            <a:r>
              <a:rPr lang="zh-TW" altLang="en-US" sz="1600" b="1" dirty="0">
                <a:solidFill>
                  <a:srgbClr val="1155CC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只有局部感受野，難獲取長距離的特徵關係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0" indent="-285750">
              <a:spcAft>
                <a:spcPts val="1200"/>
              </a:spcAft>
              <a:buClr>
                <a:srgbClr val="000000">
                  <a:alpha val="100000"/>
                </a:srgbClr>
              </a:buClr>
              <a:buFont typeface="Arial"/>
              <a:buChar char="●"/>
            </a:pPr>
            <a:r>
              <a:rPr lang="zh-TW" altLang="en-US" sz="1400" b="1" dirty="0">
                <a:solidFill>
                  <a:srgbClr val="FF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這一篇雖然是用 </a:t>
            </a:r>
            <a:r>
              <a:rPr lang="en-US" altLang="zh-TW" sz="1400" b="1" dirty="0">
                <a:solidFill>
                  <a:srgbClr val="FF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local self-attention</a:t>
            </a:r>
            <a:r>
              <a:rPr lang="zh-TW" altLang="en-US" sz="1400" b="1" dirty="0">
                <a:solidFill>
                  <a:srgbClr val="FF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，但感受野仍有 </a:t>
            </a:r>
            <a:r>
              <a:rPr lang="en-US" altLang="zh-TW" sz="1400" b="1" dirty="0">
                <a:solidFill>
                  <a:srgbClr val="FF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18*18</a:t>
            </a:r>
            <a:r>
              <a:rPr lang="zh-TW" altLang="en-US" sz="1400" b="0" dirty="0"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400" b="1" dirty="0">
                <a:solidFill>
                  <a:srgbClr val="1155CC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Convolution </a:t>
            </a:r>
            <a:r>
              <a:rPr lang="zh-TW" altLang="en-US" sz="1400" b="1" dirty="0">
                <a:solidFill>
                  <a:srgbClr val="1155CC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400" b="1" dirty="0">
                <a:solidFill>
                  <a:srgbClr val="1155CC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kernel size </a:t>
            </a:r>
            <a:r>
              <a:rPr lang="zh-TW" altLang="en-US" sz="1400" b="1" dirty="0">
                <a:solidFill>
                  <a:srgbClr val="1155CC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無法開到 </a:t>
            </a:r>
            <a:r>
              <a:rPr lang="en-US" altLang="zh-TW" sz="1400" b="1" dirty="0">
                <a:solidFill>
                  <a:srgbClr val="1155CC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18*18</a:t>
            </a:r>
            <a:r>
              <a:rPr lang="zh-TW" altLang="en-US" sz="1400" b="1" dirty="0">
                <a:solidFill>
                  <a:srgbClr val="1155CC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，內存空間不夠</a:t>
            </a:r>
            <a:r>
              <a:rPr lang="zh-TW" altLang="en-US" sz="1400" b="0" dirty="0"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indent="-285750">
              <a:spcAft>
                <a:spcPts val="1200"/>
              </a:spcAft>
              <a:buClr>
                <a:srgbClr val="000000">
                  <a:alpha val="100000"/>
                </a:srgbClr>
              </a:buClr>
              <a:buFont typeface="微軟正黑體"/>
              <a:buAutoNum type="arabicPeriod"/>
            </a:pPr>
            <a:r>
              <a:rPr lang="zh-TW" altLang="en-US" sz="1600" b="1" dirty="0">
                <a:solidFill>
                  <a:srgbClr val="FF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參考了輸入上其他相關的特徵</a:t>
            </a:r>
            <a:r>
              <a:rPr lang="zh-TW" altLang="en-US" sz="1600" b="0" dirty="0"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，來強化特徵 </a:t>
            </a:r>
            <a:r>
              <a:rPr lang="en-US" altLang="zh-TW" sz="1600" b="0" dirty="0"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&lt;-&gt; </a:t>
            </a:r>
            <a:r>
              <a:rPr lang="en-US" altLang="zh-TW" sz="1600" b="1" dirty="0">
                <a:solidFill>
                  <a:srgbClr val="1155CC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Convolution </a:t>
            </a:r>
            <a:r>
              <a:rPr lang="zh-TW" altLang="en-US" sz="1600" b="1" dirty="0">
                <a:solidFill>
                  <a:srgbClr val="1155CC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僅搜尋是否有局部相似特徵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indent="-285750">
              <a:spcAft>
                <a:spcPts val="1200"/>
              </a:spcAft>
              <a:buClr>
                <a:srgbClr val="1155CC">
                  <a:alpha val="100000"/>
                </a:srgbClr>
              </a:buClr>
              <a:buFont typeface="微軟正黑體"/>
              <a:buAutoNum type="arabicPeriod"/>
            </a:pPr>
            <a:r>
              <a:rPr lang="zh-TW" altLang="en-US" sz="1600" b="1" dirty="0">
                <a:solidFill>
                  <a:srgbClr val="1155CC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但是 </a:t>
            </a:r>
            <a:r>
              <a:rPr lang="en-US" altLang="zh-TW" sz="1600" b="1" dirty="0">
                <a:solidFill>
                  <a:srgbClr val="1155CC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self-attention </a:t>
            </a:r>
            <a:r>
              <a:rPr lang="zh-TW" altLang="en-US" sz="1600" b="1" dirty="0">
                <a:solidFill>
                  <a:srgbClr val="1155CC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很占用記憶體，所以使用 </a:t>
            </a:r>
            <a:r>
              <a:rPr lang="en-US" altLang="zh-TW" sz="1600" b="1" dirty="0">
                <a:solidFill>
                  <a:srgbClr val="1155CC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local self-attention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Aft>
                <a:spcPts val="1200"/>
              </a:spcAft>
              <a:buClr>
                <a:srgbClr val="000000">
                  <a:alpha val="100000"/>
                </a:srgbClr>
              </a:buClr>
              <a:buFont typeface="Arial"/>
              <a:buChar char="●"/>
            </a:pPr>
            <a:r>
              <a:rPr lang="zh-TW" altLang="en-US" sz="2000" b="0" dirty="0"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現有的 </a:t>
            </a:r>
            <a:r>
              <a:rPr lang="en-US" altLang="zh-TW" sz="2000" b="1" dirty="0">
                <a:solidFill>
                  <a:srgbClr val="FF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fully self-attentive </a:t>
            </a:r>
            <a:r>
              <a:rPr lang="zh-TW" altLang="en-US" sz="2000" b="1" dirty="0">
                <a:solidFill>
                  <a:srgbClr val="FF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zh-TW" altLang="en-US" sz="2000" b="0" dirty="0"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000" b="1" dirty="0">
                <a:solidFill>
                  <a:srgbClr val="FF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Stand-Alone </a:t>
            </a:r>
            <a:r>
              <a:rPr lang="en-US" altLang="zh-TW" sz="2000" b="1" dirty="0" err="1">
                <a:solidFill>
                  <a:srgbClr val="FF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SelfAttention</a:t>
            </a:r>
            <a:r>
              <a:rPr lang="en-US" altLang="zh-TW" sz="2000" b="1" dirty="0"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FF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(SASA) </a:t>
            </a:r>
          </a:p>
          <a:p>
            <a:pPr marL="571500" lvl="1" indent="-285750">
              <a:spcAft>
                <a:spcPts val="1200"/>
              </a:spcAft>
              <a:buClr>
                <a:srgbClr val="000000">
                  <a:alpha val="100000"/>
                </a:srgbClr>
              </a:buClr>
              <a:buFont typeface="Arial"/>
              <a:buChar char="○"/>
            </a:pPr>
            <a:r>
              <a:rPr lang="zh-TW" altLang="en-US" sz="2000" dirty="0"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2000" b="1" dirty="0">
                <a:solidFill>
                  <a:srgbClr val="FF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中心 </a:t>
            </a:r>
            <a:r>
              <a:rPr lang="en-US" altLang="zh-TW" sz="2000" b="1" dirty="0">
                <a:solidFill>
                  <a:srgbClr val="FF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local self-attention</a:t>
            </a:r>
            <a:r>
              <a:rPr lang="en-US" altLang="zh-TW" sz="2000" dirty="0"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替換 </a:t>
            </a:r>
            <a:r>
              <a:rPr lang="en-US" altLang="zh-TW" sz="2000" dirty="0"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convolution layer</a:t>
            </a:r>
            <a:r>
              <a:rPr lang="zh-TW" altLang="en-US" sz="2000" dirty="0"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1" indent="-285750">
              <a:spcAft>
                <a:spcPts val="1200"/>
              </a:spcAft>
              <a:buClr>
                <a:srgbClr val="000000">
                  <a:alpha val="100000"/>
                </a:srgbClr>
              </a:buClr>
              <a:buFont typeface="Arial"/>
              <a:buChar char="○"/>
            </a:pPr>
            <a:r>
              <a:rPr lang="zh-TW" altLang="en-US" sz="2000" b="0" dirty="0"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優點：使 </a:t>
            </a:r>
            <a:r>
              <a:rPr lang="en-US" altLang="zh-TW" sz="2000" b="0" dirty="0" err="1"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r>
              <a:rPr lang="en-US" altLang="zh-TW" sz="2000" b="0" dirty="0"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backbone </a:t>
            </a:r>
            <a:r>
              <a:rPr lang="zh-TW" altLang="en-US" sz="2000" b="0" dirty="0"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具有</a:t>
            </a:r>
            <a:r>
              <a:rPr lang="zh-TW" altLang="en-US" sz="2000" b="1" dirty="0">
                <a:solidFill>
                  <a:srgbClr val="00802B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更少的參數量和浮點運算</a:t>
            </a:r>
            <a:r>
              <a:rPr lang="zh-TW" altLang="en-US" sz="2000" b="0" dirty="0"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b="0" dirty="0">
              <a:highlight>
                <a:srgbClr val="FFFFFF">
                  <a:alpha val="100000"/>
                </a:srgbClr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1" indent="-285750">
              <a:spcAft>
                <a:spcPts val="1200"/>
              </a:spcAft>
              <a:buClr>
                <a:srgbClr val="000000">
                  <a:alpha val="100000"/>
                </a:srgbClr>
              </a:buClr>
              <a:buFont typeface="Arial"/>
              <a:buChar char="○"/>
            </a:pPr>
            <a:r>
              <a:rPr lang="zh-TW" altLang="en-US" sz="2000" b="0" dirty="0"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缺點：</a:t>
            </a:r>
            <a:r>
              <a:rPr lang="zh-TW" altLang="en-US" sz="2000" b="1" dirty="0">
                <a:solidFill>
                  <a:srgbClr val="1155CC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準確率落後最先進的 </a:t>
            </a:r>
            <a:r>
              <a:rPr lang="en-US" altLang="zh-TW" sz="2000" b="1" dirty="0">
                <a:solidFill>
                  <a:srgbClr val="1155CC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convolutional </a:t>
            </a:r>
            <a:r>
              <a:rPr lang="zh-TW" altLang="en-US" sz="2000" b="1" dirty="0">
                <a:solidFill>
                  <a:srgbClr val="1155CC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模型。</a:t>
            </a:r>
            <a:endParaRPr lang="en-US" altLang="zh-TW" sz="2000" b="1" dirty="0">
              <a:solidFill>
                <a:srgbClr val="FF0000">
                  <a:alpha val="100000"/>
                </a:srgbClr>
              </a:solidFill>
              <a:highlight>
                <a:srgbClr val="FFFFFF">
                  <a:alpha val="100000"/>
                </a:srgbClr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Aft>
                <a:spcPts val="1200"/>
              </a:spcAft>
              <a:buClr>
                <a:srgbClr val="000000">
                  <a:alpha val="100000"/>
                </a:srgbClr>
              </a:buClr>
              <a:buFont typeface="Arial"/>
              <a:buChar char="●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本文方法建立在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SASA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之上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378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5A0117-A1A7-CE11-8778-773FE8FFA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5721" y="2814144"/>
            <a:ext cx="3140557" cy="1229711"/>
          </a:xfrm>
        </p:spPr>
        <p:txBody>
          <a:bodyPr/>
          <a:lstStyle/>
          <a:p>
            <a:r>
              <a:rPr lang="en-US" altLang="zh-TW" sz="6000" b="1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Method</a:t>
            </a:r>
            <a:endParaRPr lang="zh-TW" altLang="en-US" sz="6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049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2C6CE0D7-A9E9-7CDC-815A-DA1D0A702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83574" y="3673439"/>
            <a:ext cx="748393" cy="3871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996D5EB-AC81-3528-ABDE-9E455AEF3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6691" y="3966361"/>
            <a:ext cx="748393" cy="3871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F776FCC-6131-285F-7CCD-50B69673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Local Self-attention in SASA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7CA3BA-1BEF-D224-AB97-95FC939A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13125" y="6379493"/>
            <a:ext cx="3859795" cy="304801"/>
          </a:xfrm>
        </p:spPr>
        <p:txBody>
          <a:bodyPr/>
          <a:lstStyle/>
          <a:p>
            <a:r>
              <a:rPr lang="en-US" altLang="zh-TW" sz="1200" dirty="0"/>
              <a:t>2</a:t>
            </a:r>
            <a:endParaRPr lang="zh-TW" altLang="en-US" sz="1200" dirty="0"/>
          </a:p>
        </p:txBody>
      </p:sp>
      <p:sp>
        <p:nvSpPr>
          <p:cNvPr id="7" name="Placeholder for body">
            <a:extLst>
              <a:ext uri="{FF2B5EF4-FFF2-40B4-BE49-F238E27FC236}">
                <a16:creationId xmlns:a16="http://schemas.microsoft.com/office/drawing/2014/main" id="{9C754888-A7BF-E66C-F8E0-F9DC8F36ABB8}"/>
              </a:ext>
            </a:extLst>
          </p:cNvPr>
          <p:cNvSpPr txBox="1">
            <a:spLocks/>
          </p:cNvSpPr>
          <p:nvPr/>
        </p:nvSpPr>
        <p:spPr bwMode="gray">
          <a:xfrm>
            <a:off x="365996" y="1491615"/>
            <a:ext cx="11460007" cy="371904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15000"/>
              </a:lnSpc>
              <a:buFont typeface="Arial"/>
              <a:buChar char="●"/>
            </a:pPr>
            <a:r>
              <a:rPr lang="en-US" sz="2000" b="1" dirty="0">
                <a:solidFill>
                  <a:srgbClr val="FF0000">
                    <a:alpha val="10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SASA 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2000" b="1" dirty="0">
                <a:solidFill>
                  <a:srgbClr val="FF0000">
                    <a:alpha val="10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sz="2000" b="1" dirty="0">
                <a:solidFill>
                  <a:srgbClr val="FF0000">
                    <a:alpha val="10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local self attention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15000"/>
              </a:lnSpc>
              <a:buFont typeface="Arial"/>
              <a:buChar char="●"/>
            </a:pPr>
            <a:r>
              <a:rPr lang="zh-TW" altLang="en-US" sz="2000" b="1" dirty="0">
                <a:solidFill>
                  <a:srgbClr val="FF0000">
                    <a:alpha val="10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 </a:t>
            </a:r>
            <a:r>
              <a:rPr lang="en-US" sz="2000" b="1" dirty="0">
                <a:solidFill>
                  <a:srgbClr val="FF0000">
                    <a:alpha val="10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pixel </a:t>
            </a:r>
            <a:r>
              <a:rPr lang="en-US" sz="2000" b="1" dirty="0" err="1">
                <a:solidFill>
                  <a:srgbClr val="FF0000">
                    <a:alpha val="10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sz="1200" b="1" dirty="0" err="1">
                <a:solidFill>
                  <a:srgbClr val="FF0000">
                    <a:alpha val="10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i,j</a:t>
            </a:r>
            <a:r>
              <a:rPr lang="en-US" sz="2000" b="1" dirty="0">
                <a:solidFill>
                  <a:srgbClr val="FF0000">
                    <a:alpha val="10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>
                <a:solidFill>
                  <a:srgbClr val="FF0000">
                    <a:alpha val="10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為中心點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：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1" indent="-285750" defTabSz="914400">
              <a:lnSpc>
                <a:spcPct val="115000"/>
              </a:lnSpc>
              <a:buClr>
                <a:srgbClr val="000000">
                  <a:alpha val="100000"/>
                </a:srgbClr>
              </a:buClr>
              <a:buFont typeface="微軟正黑體"/>
              <a:buChar char="○"/>
            </a:pPr>
            <a:r>
              <a:rPr lang="zh-TW" alt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 </a:t>
            </a:r>
            <a:r>
              <a:rPr 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pixel </a:t>
            </a:r>
            <a:r>
              <a:rPr lang="zh-TW" alt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乘上 </a:t>
            </a:r>
            <a:r>
              <a:rPr lang="en-US" sz="1600" kern="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Wq</a:t>
            </a:r>
            <a:r>
              <a:rPr 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矩陣得 </a:t>
            </a:r>
            <a:r>
              <a:rPr 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query</a:t>
            </a:r>
            <a:endParaRPr lang="en-US" kern="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1" indent="-285750" defTabSz="914400">
              <a:lnSpc>
                <a:spcPct val="115000"/>
              </a:lnSpc>
              <a:buClr>
                <a:srgbClr val="000000">
                  <a:alpha val="100000"/>
                </a:srgbClr>
              </a:buClr>
              <a:buFont typeface="微軟正黑體"/>
              <a:buChar char="○"/>
            </a:pPr>
            <a:r>
              <a:rPr lang="zh-TW" alt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取其臨域 </a:t>
            </a:r>
            <a:r>
              <a:rPr 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k*k </a:t>
            </a:r>
            <a:r>
              <a:rPr lang="zh-TW" alt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範圍，分別乘上 </a:t>
            </a:r>
            <a:r>
              <a:rPr lang="en-US" sz="1600" kern="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Wk</a:t>
            </a:r>
            <a:r>
              <a:rPr 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Wv </a:t>
            </a:r>
            <a:r>
              <a:rPr lang="zh-TW" alt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權重矩陣得到 </a:t>
            </a:r>
            <a:r>
              <a:rPr 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keys </a:t>
            </a:r>
            <a:r>
              <a:rPr lang="zh-TW" alt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values</a:t>
            </a:r>
            <a:endParaRPr lang="en-US" kern="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1" indent="-285750" defTabSz="914400">
              <a:lnSpc>
                <a:spcPct val="115000"/>
              </a:lnSpc>
              <a:buClr>
                <a:srgbClr val="000000">
                  <a:alpha val="100000"/>
                </a:srgbClr>
              </a:buClr>
              <a:buFont typeface="微軟正黑體"/>
              <a:buChar char="○"/>
            </a:pPr>
            <a:r>
              <a:rPr lang="zh-TW" alt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計算此 </a:t>
            </a:r>
            <a:r>
              <a:rPr 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pixel </a:t>
            </a:r>
            <a:r>
              <a:rPr lang="zh-TW" alt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和其相鄰 </a:t>
            </a:r>
            <a:r>
              <a:rPr 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pixel </a:t>
            </a:r>
            <a:r>
              <a:rPr lang="zh-TW" alt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之間的相關度：</a:t>
            </a:r>
            <a:r>
              <a:rPr 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query </a:t>
            </a:r>
            <a:r>
              <a:rPr lang="zh-TW" alt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keys </a:t>
            </a:r>
            <a:r>
              <a:rPr lang="zh-TW" alt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逐元素計算內積得 </a:t>
            </a:r>
            <a:r>
              <a:rPr 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 map，</a:t>
            </a:r>
            <a:r>
              <a:rPr lang="zh-TW" alt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加上 </a:t>
            </a:r>
            <a:r>
              <a:rPr 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query </a:t>
            </a:r>
            <a:r>
              <a:rPr lang="zh-TW" alt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乘 相對位置編碼                ，經 </a:t>
            </a:r>
            <a:r>
              <a:rPr lang="en-US" sz="1600" kern="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r>
              <a:rPr 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轉成機率              </a:t>
            </a:r>
            <a:endParaRPr lang="zh-TW" altLang="en-US" kern="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1" indent="-285750" defTabSz="914400">
              <a:lnSpc>
                <a:spcPct val="115000"/>
              </a:lnSpc>
              <a:buClr>
                <a:srgbClr val="000000">
                  <a:alpha val="100000"/>
                </a:srgbClr>
              </a:buClr>
              <a:buFont typeface="微軟正黑體"/>
              <a:buChar char="○"/>
            </a:pPr>
            <a:r>
              <a:rPr lang="zh-TW" alt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和 </a:t>
            </a:r>
            <a:r>
              <a:rPr 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values </a:t>
            </a:r>
            <a:r>
              <a:rPr lang="zh-TW" alt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逐元素相乘加總得到輸出</a:t>
            </a:r>
            <a:endParaRPr lang="zh-TW" altLang="en-US" kern="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1" indent="-285750" defTabSz="914400">
              <a:lnSpc>
                <a:spcPct val="115000"/>
              </a:lnSpc>
              <a:buClr>
                <a:srgbClr val="000000">
                  <a:alpha val="100000"/>
                </a:srgbClr>
              </a:buClr>
              <a:buFont typeface="微軟正黑體"/>
              <a:buChar char="○"/>
            </a:pPr>
            <a:r>
              <a:rPr lang="zh-TW" alt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具平移不變性：因平移前、後，每個 </a:t>
            </a:r>
            <a:r>
              <a:rPr 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pixel </a:t>
            </a:r>
            <a:r>
              <a:rPr lang="zh-TW" alt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取的臨域 </a:t>
            </a:r>
            <a:r>
              <a:rPr 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pixels </a:t>
            </a:r>
            <a:r>
              <a:rPr lang="zh-TW" alt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皆相同，生成相同的              ，</a:t>
            </a:r>
            <a:r>
              <a:rPr 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self attention </a:t>
            </a:r>
            <a:r>
              <a:rPr lang="zh-TW" altLang="en-US" sz="1600" kern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後輸出相同        </a:t>
            </a:r>
            <a:endParaRPr lang="zh-TW" altLang="en-US" kern="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C58DA93-7014-4DF5-9E24-FE4F842886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0860" y="3725931"/>
            <a:ext cx="923925" cy="29527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E1EF2EA-1F33-5CF2-5D72-85F10107A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21170" y="4218633"/>
            <a:ext cx="748393" cy="3871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0C8EE5E-CFEF-AF52-7CCD-121D17B19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19017" y="4590233"/>
            <a:ext cx="3608440" cy="223041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A91E32E-518D-46B3-3BA6-4078791369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3627" y="4498895"/>
            <a:ext cx="5374821" cy="228073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314AE51-4FD0-E851-A911-DA9C050267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49217" y="4837298"/>
            <a:ext cx="1781901" cy="170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8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5A0117-A1A7-CE11-8778-773FE8FFA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3440" y="2857499"/>
            <a:ext cx="4965120" cy="1143001"/>
          </a:xfrm>
        </p:spPr>
        <p:txBody>
          <a:bodyPr/>
          <a:lstStyle/>
          <a:p>
            <a:r>
              <a:rPr lang="en-US" altLang="zh-TW" sz="6000" b="1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Experiments</a:t>
            </a:r>
            <a:endParaRPr lang="zh-TW" altLang="en-US" sz="6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704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869493C-6274-2B36-3661-006C9DEC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38536" y="1721427"/>
            <a:ext cx="6219825" cy="4953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F776FCC-6131-285F-7CCD-50B69673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TW" altLang="en-US" sz="3600" b="1" spc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與最先進的 </a:t>
            </a:r>
            <a:r>
              <a:rPr lang="en-US" altLang="zh-TW" sz="3600" b="1" spc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CNN </a:t>
            </a:r>
            <a:r>
              <a:rPr lang="zh-TW" altLang="en-US" sz="3600" b="1" spc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模型在分類任務上</a:t>
            </a:r>
            <a:b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spc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比較準確率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7CA3BA-1BEF-D224-AB97-95FC939A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13125" y="6379493"/>
            <a:ext cx="3859795" cy="304801"/>
          </a:xfrm>
        </p:spPr>
        <p:txBody>
          <a:bodyPr/>
          <a:lstStyle/>
          <a:p>
            <a:r>
              <a:rPr lang="en-US" altLang="zh-TW" sz="1200" dirty="0"/>
              <a:t>8</a:t>
            </a:r>
            <a:endParaRPr lang="zh-TW" altLang="en-US" sz="1200" dirty="0"/>
          </a:p>
        </p:txBody>
      </p:sp>
      <p:sp>
        <p:nvSpPr>
          <p:cNvPr id="3" name="Placeholder for body">
            <a:extLst>
              <a:ext uri="{FF2B5EF4-FFF2-40B4-BE49-F238E27FC236}">
                <a16:creationId xmlns:a16="http://schemas.microsoft.com/office/drawing/2014/main" id="{EA7F1ED1-0825-F2B3-955E-21507E5CC127}"/>
              </a:ext>
            </a:extLst>
          </p:cNvPr>
          <p:cNvSpPr txBox="1">
            <a:spLocks/>
          </p:cNvSpPr>
          <p:nvPr/>
        </p:nvSpPr>
        <p:spPr bwMode="gray">
          <a:xfrm>
            <a:off x="242572" y="2191396"/>
            <a:ext cx="5717769" cy="256265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spcAft>
                <a:spcPts val="1200"/>
              </a:spcAft>
              <a:buClr>
                <a:srgbClr val="000000">
                  <a:alpha val="100000"/>
                </a:srgbClr>
              </a:buClr>
              <a:buFont typeface="Arial"/>
              <a:buChar char="●"/>
            </a:pPr>
            <a:r>
              <a:rPr lang="zh-TW" alt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ImageNet </a:t>
            </a:r>
            <a:r>
              <a:rPr lang="zh-TW" alt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上訓練 </a:t>
            </a:r>
            <a:r>
              <a:rPr lang="en-US" altLang="zh-TW" sz="2000" dirty="0" err="1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HaloNet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模型，訓練圖像分辨率為 </a:t>
            </a:r>
            <a:r>
              <a:rPr lang="en-US" altLang="zh-TW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600 x 600</a:t>
            </a:r>
          </a:p>
          <a:p>
            <a:pPr marL="285750" indent="-285750">
              <a:spcAft>
                <a:spcPts val="1200"/>
              </a:spcAft>
              <a:buClr>
                <a:srgbClr val="000000">
                  <a:alpha val="100000"/>
                </a:srgbClr>
              </a:buClr>
              <a:buFont typeface="Arial"/>
              <a:buChar char="●"/>
            </a:pPr>
            <a:r>
              <a:rPr lang="zh-TW" alt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2000" b="1" dirty="0">
                <a:solidFill>
                  <a:srgbClr val="FF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相同參數量</a:t>
            </a:r>
            <a:r>
              <a:rPr lang="zh-TW" alt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（橫軸）下，</a:t>
            </a:r>
            <a:r>
              <a:rPr lang="en-US" sz="2000" b="1" dirty="0" err="1">
                <a:solidFill>
                  <a:srgbClr val="FF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HaloNet</a:t>
            </a:r>
            <a:r>
              <a:rPr lang="en-US" sz="2000" b="1" dirty="0">
                <a:solidFill>
                  <a:srgbClr val="FF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>
                <a:solidFill>
                  <a:srgbClr val="FF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的準確率</a:t>
            </a:r>
            <a:r>
              <a:rPr lang="zh-TW" altLang="en-US" sz="200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（縱軸）</a:t>
            </a:r>
            <a:r>
              <a:rPr lang="zh-TW" altLang="en-US" sz="2000" b="1" dirty="0">
                <a:solidFill>
                  <a:srgbClr val="FF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略優於 </a:t>
            </a:r>
            <a:r>
              <a:rPr lang="en-US" sz="2000" b="1" dirty="0" err="1">
                <a:solidFill>
                  <a:srgbClr val="FF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EfficientNet</a:t>
            </a:r>
            <a:r>
              <a:rPr lang="en-US" sz="2000" b="1" dirty="0">
                <a:solidFill>
                  <a:srgbClr val="FF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lvl="1" indent="-285750" defTabSz="914400">
              <a:spcAft>
                <a:spcPts val="1200"/>
              </a:spcAft>
              <a:buClr>
                <a:srgbClr val="000000">
                  <a:alpha val="100000"/>
                </a:srgbClr>
              </a:buClr>
              <a:buFont typeface="微軟正黑體"/>
              <a:buChar char="○"/>
            </a:pPr>
            <a:r>
              <a:rPr lang="zh-TW" altLang="en-US" sz="1600" kern="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最好的模型 </a:t>
            </a:r>
            <a:r>
              <a:rPr lang="en-US" sz="1600" kern="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H7 </a:t>
            </a:r>
            <a:r>
              <a:rPr lang="zh-TW" altLang="en-US" sz="1600" kern="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實現了 </a:t>
            </a:r>
            <a:r>
              <a:rPr lang="en-US" altLang="zh-TW" sz="1600" kern="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84.9% </a:t>
            </a:r>
            <a:r>
              <a:rPr lang="zh-TW" altLang="en-US" sz="1600" kern="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sz="1600" kern="0" dirty="0">
                <a:solidFill>
                  <a:schemeClr val="tx1"/>
                </a:solidFill>
                <a:highlight>
                  <a:srgbClr val="FFFFFF">
                    <a:alpha val="100000"/>
                  </a:srgbClr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top-1 accuracy</a:t>
            </a:r>
            <a:endParaRPr lang="en-US" kern="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587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5A0117-A1A7-CE11-8778-773FE8FFA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7334" y="2857499"/>
            <a:ext cx="4537332" cy="1143001"/>
          </a:xfrm>
        </p:spPr>
        <p:txBody>
          <a:bodyPr/>
          <a:lstStyle/>
          <a:p>
            <a:r>
              <a:rPr lang="en-US" altLang="zh-TW" sz="6000" b="1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Conclusion</a:t>
            </a:r>
            <a:endParaRPr lang="zh-TW" altLang="en-US" sz="6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2701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離子會議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512</TotalTime>
  <Words>855</Words>
  <Application>Microsoft Office PowerPoint</Application>
  <PresentationFormat>寬螢幕</PresentationFormat>
  <Paragraphs>89</Paragraphs>
  <Slides>13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Century Gothic</vt:lpstr>
      <vt:lpstr>Wingdings</vt:lpstr>
      <vt:lpstr>Wingdings 3</vt:lpstr>
      <vt:lpstr>離子會議室</vt:lpstr>
      <vt:lpstr>Scaling Local Self-Attention for Parameter Efficient Visual Backbones   (CVPR 2021)</vt:lpstr>
      <vt:lpstr>outline</vt:lpstr>
      <vt:lpstr>Introduction</vt:lpstr>
      <vt:lpstr>Introduction</vt:lpstr>
      <vt:lpstr>Method</vt:lpstr>
      <vt:lpstr>Local Self-attention in SASA</vt:lpstr>
      <vt:lpstr>Experiments</vt:lpstr>
      <vt:lpstr>與最先進的 CNN 模型在分類任務上 比較準確率</vt:lpstr>
      <vt:lpstr>Conclusion</vt:lpstr>
      <vt:lpstr>Conclusion</vt:lpstr>
      <vt:lpstr>Q&amp;A</vt:lpstr>
      <vt:lpstr>自評表</vt:lpstr>
      <vt:lpstr>What You’ve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論文方向 – 應用於物件去背的 Attention 機制改進</dc:title>
  <dc:creator>于婷 林</dc:creator>
  <cp:lastModifiedBy>wktai</cp:lastModifiedBy>
  <cp:revision>9</cp:revision>
  <dcterms:created xsi:type="dcterms:W3CDTF">2022-09-05T09:16:37Z</dcterms:created>
  <dcterms:modified xsi:type="dcterms:W3CDTF">2022-10-09T03:21:59Z</dcterms:modified>
</cp:coreProperties>
</file>