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93" r:id="rId5"/>
    <p:sldId id="294" r:id="rId6"/>
    <p:sldId id="297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292" r:id="rId31"/>
    <p:sldId id="295" r:id="rId32"/>
    <p:sldId id="298" r:id="rId33"/>
    <p:sldId id="299" r:id="rId34"/>
    <p:sldId id="281" r:id="rId35"/>
    <p:sldId id="28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1523" autoAdjust="0"/>
  </p:normalViewPr>
  <p:slideViewPr>
    <p:cSldViewPr snapToGrid="0">
      <p:cViewPr varScale="1">
        <p:scale>
          <a:sx n="123" d="100"/>
          <a:sy n="123" d="100"/>
        </p:scale>
        <p:origin x="1362" y="10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具有置換自回歸序列模型的場景文本識別。</a:t>
            </a: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SARSeq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learns an internal LM using PLM 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Cloze context for both training and inference, iterative refinement only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50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本頁尚有缺漏 有空要回來補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73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8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203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476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br>
              <a:rPr lang="en-US" altLang="zh-TW" dirty="0"/>
            </a:b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09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p:position tokens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c:c+p context embeddings with positional information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m: optional attention mask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S: is the size of the character set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34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ZT denotes the set of all possible permutations 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369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first iteration, the context is set to</a:t>
            </a:r>
            <a:r>
              <a:rPr lang="en-US" altLang="zh-TW" b="0" i="0" dirty="0">
                <a:effectLst/>
                <a:latin typeface="Courier New" panose="02070309020205020404" pitchFamily="49" charset="0"/>
              </a:rPr>
              <a:t>[B]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and only the first position query tokenp1is used while the context is set to the previous output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90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47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150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051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495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無法同時訓練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Cloze accuracy is at a dismal 71.14%(BAD)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K &gt;= 6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才達標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K= 6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認為是最好 其在訓練時間與準確率取的一個好的平衡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The very high cloze accuracy (∼94%) of our internal LM highlights the advantage of jointly using image features and language context for prediction refinement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116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019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 most robust against occlusion and text orientation variability.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774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4.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5. most robust against occlusion and text orientation variability.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4538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26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27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46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105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03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6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road signs, bill- boards, paper bills, product labels, logos, printed shirts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self-driving cars, augmented reality, retail, education, and devices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還是兩個單向辨識結果 最後組合 增加辨識時間與複雜度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b) spell checker!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在初步辨識如果有錯字較多時 難以糾正回來 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SRN (27.6%) 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(41.9%)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-&gt;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fusion layer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zh-TW" altLang="en-US" sz="11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LM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效率低下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PI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06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9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29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61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1.2. learn internal LMs using the standard AR training -&gt; These methods are limited to monotonic AR decoding.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3.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易改錯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7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81437" y="1682166"/>
            <a:ext cx="6652217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Scene Text Recognition with Permuted Autoregressive Sequence Models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243214-A983-0219-548C-D5CF4B00FA24}"/>
              </a:ext>
            </a:extLst>
          </p:cNvPr>
          <p:cNvSpPr txBox="1"/>
          <p:nvPr/>
        </p:nvSpPr>
        <p:spPr>
          <a:xfrm>
            <a:off x="1453397" y="3566783"/>
            <a:ext cx="4583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AUTHOR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：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Darwin Bautista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Lucida Grande"/>
              </a:rPr>
              <a:t>Rowel Atienza</a:t>
            </a:r>
          </a:p>
          <a:p>
            <a:r>
              <a:rPr lang="en-US" altLang="zh-TW" dirty="0">
                <a:solidFill>
                  <a:schemeClr val="tx1"/>
                </a:solidFill>
                <a:latin typeface="Lucida Grande"/>
              </a:rPr>
              <a:t>REPORTER : </a:t>
            </a:r>
            <a:r>
              <a:rPr lang="zh-TW" altLang="en-US" dirty="0"/>
              <a:t>鄧仲恩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32C07E-E772-E49D-E063-DE416186D5B7}"/>
              </a:ext>
            </a:extLst>
          </p:cNvPr>
          <p:cNvSpPr txBox="1"/>
          <p:nvPr/>
        </p:nvSpPr>
        <p:spPr>
          <a:xfrm>
            <a:off x="6209894" y="3050346"/>
            <a:ext cx="121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E8E6E3"/>
                </a:solidFill>
                <a:effectLst/>
                <a:latin typeface="Lucida Grande"/>
              </a:rPr>
              <a:t>ECCV 2022</a:t>
            </a:r>
            <a:endParaRPr lang="zh-TW" altLang="en-US" dirty="0"/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CAD2136D-9C07-8412-ACB1-E073BF8A1CD3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80851" y="-30599"/>
            <a:ext cx="922485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Work-Context-aware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797279"/>
            <a:ext cx="845921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VisionLAN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Masked Language Modeling.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2E22AA-C399-51C6-5920-02D4146D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66" y="1300706"/>
            <a:ext cx="4358144" cy="18311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A822E7-D82E-E6BF-6504-C267431A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90" y="3139363"/>
            <a:ext cx="8045557" cy="16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326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43874" y="127315"/>
            <a:ext cx="922485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Work-Generation from Sequence Models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797279"/>
            <a:ext cx="886604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autoregressive (one token at a time) and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non-autoregressive (all tokens predicted at once)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BANG adapted two-stream attention for use MLM.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PMLM is trained using MLM where the masking ratio is stochastic.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Tian et  al.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which adapts the two-stream attention parameterization to decoders by interspersing the content and query streams from different layers.</a:t>
            </a:r>
          </a:p>
        </p:txBody>
      </p:sp>
    </p:spTree>
    <p:extLst>
      <p:ext uri="{BB962C8B-B14F-4D97-AF65-F5344CB8AC3E}">
        <p14:creationId xmlns:p14="http://schemas.microsoft.com/office/powerpoint/2010/main" val="24850621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 Sequence Models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76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8B5205-E345-19DB-B41D-74A9FD18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7" y="941276"/>
            <a:ext cx="2927494" cy="6443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8470573-E4C6-CF0E-4CDE-727FC846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736138"/>
            <a:ext cx="4314825" cy="5619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17B691-351A-CBBD-676C-7F1AAA7F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367" y="1025130"/>
            <a:ext cx="3041833" cy="1056741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2E435FC-58BA-9221-B377-570EC643FB6F}"/>
              </a:ext>
            </a:extLst>
          </p:cNvPr>
          <p:cNvSpPr/>
          <p:nvPr/>
        </p:nvSpPr>
        <p:spPr>
          <a:xfrm>
            <a:off x="121564" y="817904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34F6CC8-82D1-4AEC-041C-A2D5936C5D49}"/>
              </a:ext>
            </a:extLst>
          </p:cNvPr>
          <p:cNvSpPr/>
          <p:nvPr/>
        </p:nvSpPr>
        <p:spPr>
          <a:xfrm>
            <a:off x="136264" y="1662857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3BE0EFA-B1F5-1C41-3702-ADD7D96046E8}"/>
              </a:ext>
            </a:extLst>
          </p:cNvPr>
          <p:cNvSpPr/>
          <p:nvPr/>
        </p:nvSpPr>
        <p:spPr>
          <a:xfrm>
            <a:off x="4695987" y="926011"/>
            <a:ext cx="271221" cy="255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DE7520C-C767-3820-87C9-162ACC805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57005"/>
            <a:ext cx="1705612" cy="26956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BB7BDCB-F227-2CDF-2E0F-C6EA11518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27268"/>
            <a:ext cx="1705612" cy="2835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1F1C9-C455-6458-09DF-4D804CF5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61621"/>
            <a:ext cx="1782305" cy="3156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BE0819-1295-BAAB-6719-2C8B8C77F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2980" y="2502944"/>
            <a:ext cx="7191020" cy="23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92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EC36A9-1ED1-1F8B-A79B-41DCB154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328697"/>
            <a:ext cx="5305425" cy="714375"/>
          </a:xfrm>
          <a:prstGeom prst="rect">
            <a:avLst/>
          </a:prstGeom>
        </p:spPr>
      </p:pic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DE7520C-C767-3820-87C9-162ACC805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7005"/>
            <a:ext cx="1705612" cy="26956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BB7BDCB-F227-2CDF-2E0F-C6EA1151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27268"/>
            <a:ext cx="1705612" cy="2835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1F1C9-C455-6458-09DF-4D804CF5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61621"/>
            <a:ext cx="1782305" cy="31561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5F499D7-E6F2-1C75-0120-87A093508879}"/>
              </a:ext>
            </a:extLst>
          </p:cNvPr>
          <p:cNvGrpSpPr/>
          <p:nvPr/>
        </p:nvGrpSpPr>
        <p:grpSpPr>
          <a:xfrm>
            <a:off x="2005190" y="2475620"/>
            <a:ext cx="7191020" cy="2313713"/>
            <a:chOff x="2005190" y="2475620"/>
            <a:chExt cx="7191020" cy="231371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ABE0819-1295-BAAB-6719-2C8B8C77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5190" y="2475620"/>
              <a:ext cx="7191020" cy="231371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55FD58E-4C34-A95D-19C7-4B883EE060A3}"/>
                </a:ext>
              </a:extLst>
            </p:cNvPr>
            <p:cNvSpPr/>
            <p:nvPr/>
          </p:nvSpPr>
          <p:spPr>
            <a:xfrm>
              <a:off x="2100019" y="2570331"/>
              <a:ext cx="3417377" cy="21644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0856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zh-TW" sz="1600" b="0" i="0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XLNet</a:t>
            </a:r>
            <a:r>
              <a:rPr lang="en-US" altLang="zh-TW" sz="16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Generalized Autoregressive Pretraining for Language Understanding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26C4E5-A877-4C4E-9090-A6A77A2C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" y="1273636"/>
            <a:ext cx="5132866" cy="3556922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3540A3-2692-6C42-D130-8DE1D97B181B}"/>
              </a:ext>
            </a:extLst>
          </p:cNvPr>
          <p:cNvGrpSpPr/>
          <p:nvPr/>
        </p:nvGrpSpPr>
        <p:grpSpPr>
          <a:xfrm>
            <a:off x="5247944" y="2409986"/>
            <a:ext cx="3903539" cy="2060563"/>
            <a:chOff x="5247944" y="2409986"/>
            <a:chExt cx="3903539" cy="2060563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8ECE01C-D269-B7DE-266C-09F294AC5A90}"/>
                </a:ext>
              </a:extLst>
            </p:cNvPr>
            <p:cNvGrpSpPr/>
            <p:nvPr/>
          </p:nvGrpSpPr>
          <p:grpSpPr>
            <a:xfrm>
              <a:off x="5247944" y="3052097"/>
              <a:ext cx="3903539" cy="1418452"/>
              <a:chOff x="2005190" y="2475620"/>
              <a:chExt cx="7191020" cy="231371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169C84E-386D-6706-E935-962771211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5190" y="2475620"/>
                <a:ext cx="7191020" cy="2313713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968E0B-1F15-3765-FC58-49F2F1641A9A}"/>
                  </a:ext>
                </a:extLst>
              </p:cNvPr>
              <p:cNvSpPr/>
              <p:nvPr/>
            </p:nvSpPr>
            <p:spPr>
              <a:xfrm>
                <a:off x="2100019" y="2570331"/>
                <a:ext cx="3417377" cy="2164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3B194EBD-B8A3-732D-B36F-6F97E79B0506}"/>
                </a:ext>
              </a:extLst>
            </p:cNvPr>
            <p:cNvSpPr/>
            <p:nvPr/>
          </p:nvSpPr>
          <p:spPr>
            <a:xfrm>
              <a:off x="6493790" y="2409986"/>
              <a:ext cx="108488" cy="76716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34432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Architecture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ABE0819-1295-BAAB-6719-2C8B8C77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16" y="2479455"/>
            <a:ext cx="7191020" cy="23137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5FD58E-4C34-A95D-19C7-4B883EE060A3}"/>
              </a:ext>
            </a:extLst>
          </p:cNvPr>
          <p:cNvSpPr/>
          <p:nvPr/>
        </p:nvSpPr>
        <p:spPr>
          <a:xfrm>
            <a:off x="5483426" y="2554111"/>
            <a:ext cx="3504554" cy="862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9D5E67-9D38-6FAC-9485-ECD74459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68" y="1002680"/>
            <a:ext cx="4972050" cy="4286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2772E77-8290-C032-14DC-322F36BB5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68" y="1492923"/>
            <a:ext cx="4607363" cy="3685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AA141F-B9CF-4672-9DBC-306EFD9AD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68" y="1970458"/>
            <a:ext cx="4114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1225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83562" y="201246"/>
            <a:ext cx="922485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Permutation Language Modeling</a:t>
            </a:r>
            <a:endParaRPr lang="en-US" sz="18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9E3F01-4C35-9373-5013-55A554C3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3" y="2238152"/>
            <a:ext cx="4105275" cy="428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E98099C-C284-9DAF-5395-710D0C6C5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2"/>
          <a:stretch/>
        </p:blipFill>
        <p:spPr>
          <a:xfrm>
            <a:off x="358433" y="980014"/>
            <a:ext cx="3803837" cy="553852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D9D14F8B-3294-F79D-A9FB-E6388DC68C92}"/>
              </a:ext>
            </a:extLst>
          </p:cNvPr>
          <p:cNvSpPr/>
          <p:nvPr/>
        </p:nvSpPr>
        <p:spPr>
          <a:xfrm>
            <a:off x="1956177" y="1614110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2161987-0790-3B1E-CEB8-34D67AE9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33" y="3380727"/>
            <a:ext cx="3608344" cy="750908"/>
          </a:xfrm>
          <a:prstGeom prst="rect">
            <a:avLst/>
          </a:prstGeom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81C90D4-8D85-64C2-6063-FE020E805E99}"/>
              </a:ext>
            </a:extLst>
          </p:cNvPr>
          <p:cNvSpPr/>
          <p:nvPr/>
        </p:nvSpPr>
        <p:spPr>
          <a:xfrm>
            <a:off x="1950607" y="2756352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098E82D-E99C-3A86-1191-11F0621E0A91}"/>
              </a:ext>
            </a:extLst>
          </p:cNvPr>
          <p:cNvGrpSpPr/>
          <p:nvPr/>
        </p:nvGrpSpPr>
        <p:grpSpPr>
          <a:xfrm>
            <a:off x="5634996" y="3208233"/>
            <a:ext cx="3511183" cy="1734021"/>
            <a:chOff x="5247944" y="2409986"/>
            <a:chExt cx="3903539" cy="2060563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C0E0E09-8F30-CB34-99D1-527C0A1316B7}"/>
                </a:ext>
              </a:extLst>
            </p:cNvPr>
            <p:cNvGrpSpPr/>
            <p:nvPr/>
          </p:nvGrpSpPr>
          <p:grpSpPr>
            <a:xfrm>
              <a:off x="5247944" y="3052097"/>
              <a:ext cx="3903539" cy="1418452"/>
              <a:chOff x="2005190" y="2475620"/>
              <a:chExt cx="7191020" cy="2313713"/>
            </a:xfrm>
          </p:grpSpPr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D52F6A6B-EBD9-DC9C-8E74-CA2F4A0AC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190" y="2475620"/>
                <a:ext cx="7191020" cy="2313713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0170694-F6DA-731C-CD4F-1BBC87BE2684}"/>
                  </a:ext>
                </a:extLst>
              </p:cNvPr>
              <p:cNvSpPr/>
              <p:nvPr/>
            </p:nvSpPr>
            <p:spPr>
              <a:xfrm>
                <a:off x="2100019" y="2570331"/>
                <a:ext cx="3417377" cy="2164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8BA6C1F3-695E-7D39-6AC2-88B32A8C0C6E}"/>
                </a:ext>
              </a:extLst>
            </p:cNvPr>
            <p:cNvSpPr/>
            <p:nvPr/>
          </p:nvSpPr>
          <p:spPr>
            <a:xfrm>
              <a:off x="6493790" y="2409986"/>
              <a:ext cx="108488" cy="76716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A18D444E-91DC-6B28-9A7D-C9C62CFEB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732" y="1016344"/>
            <a:ext cx="4748268" cy="113483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8D6C3CA9-1993-CC4C-54E8-1EA6847C00C3}"/>
              </a:ext>
            </a:extLst>
          </p:cNvPr>
          <p:cNvSpPr txBox="1"/>
          <p:nvPr/>
        </p:nvSpPr>
        <p:spPr>
          <a:xfrm>
            <a:off x="559864" y="4239481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 practice,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we cannot train on all T!</a:t>
            </a:r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152CCF2A-D351-1E8F-69BE-91FBBE1F439E}"/>
              </a:ext>
            </a:extLst>
          </p:cNvPr>
          <p:cNvSpPr/>
          <p:nvPr/>
        </p:nvSpPr>
        <p:spPr>
          <a:xfrm rot="14837059">
            <a:off x="4150257" y="3033279"/>
            <a:ext cx="325465" cy="55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5341055-9BF9-C372-677E-DD96DCD9BD0F}"/>
              </a:ext>
            </a:extLst>
          </p:cNvPr>
          <p:cNvSpPr txBox="1"/>
          <p:nvPr/>
        </p:nvSpPr>
        <p:spPr>
          <a:xfrm>
            <a:off x="4654090" y="2610058"/>
            <a:ext cx="4653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K of the possible T!.</a:t>
            </a:r>
          </a:p>
        </p:txBody>
      </p:sp>
    </p:spTree>
    <p:extLst>
      <p:ext uri="{BB962C8B-B14F-4D97-AF65-F5344CB8AC3E}">
        <p14:creationId xmlns:p14="http://schemas.microsoft.com/office/powerpoint/2010/main" val="193755989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471899" y="275483"/>
            <a:ext cx="820020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Permuted Autoregressive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Sequence Models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Decoding Schemes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82FB3E-9A38-2322-BE85-FB86BA02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2" y="2679486"/>
            <a:ext cx="6651555" cy="1897669"/>
          </a:xfrm>
          <a:prstGeom prst="rect">
            <a:avLst/>
          </a:prstGeom>
        </p:spPr>
      </p:pic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5AF09335-9A1A-E543-284E-59D97B7F7E8D}"/>
              </a:ext>
            </a:extLst>
          </p:cNvPr>
          <p:cNvSpPr txBox="1"/>
          <p:nvPr/>
        </p:nvSpPr>
        <p:spPr>
          <a:xfrm>
            <a:off x="212890" y="797279"/>
            <a:ext cx="886604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Autoregressive, first iteration context is set to[B]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Non-autoregressive, context is always[B]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Iterative refinement, similar to AR decoding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D2A38-3340-9385-66DF-B165DD49B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35" t="-460" b="460"/>
          <a:stretch/>
        </p:blipFill>
        <p:spPr>
          <a:xfrm>
            <a:off x="6295579" y="1418078"/>
            <a:ext cx="2783357" cy="11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1289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1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Permuted Autoregressive Sequence Models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Results and Analysis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21BBB644-8418-CDD5-746A-A2C07F0D514F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-Datasets 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704577"/>
            <a:ext cx="907893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Synthetic datasets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MJSynth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SynthText</a:t>
            </a: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Real data 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COCO-Text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RCTW17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Uber-Text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SVT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MLT19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ReCTS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Recent large-scale real datasets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TextOCR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Evaluation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IIIT 5k-word, CUTE80, Street View Text, SVT-Perspective, ICDAR 2013, ICDAR 2015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5DA1B6-4D53-A23F-1FC3-EE244393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25" y="849194"/>
            <a:ext cx="5156277" cy="11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548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227204"/>
            <a:ext cx="8759901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20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-Training Protocol and Model Selection </a:t>
            </a:r>
            <a:endParaRPr lang="en-US" sz="20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704577"/>
            <a:ext cx="907893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batch size of 384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169,680 iterations</a:t>
            </a:r>
          </a:p>
          <a:p>
            <a:pPr marL="596900" indent="-4572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Adam with 1 cycle learning rate schedule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 iteration 127,260 (75% of total) -&gt; Stochastic Weight Averaging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K= 6 permutations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patch size : 8×4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 length T=  25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charset size S=  94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RandAugment</a:t>
            </a: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128×32 pixels</a:t>
            </a:r>
          </a:p>
        </p:txBody>
      </p:sp>
    </p:spTree>
    <p:extLst>
      <p:ext uri="{BB962C8B-B14F-4D97-AF65-F5344CB8AC3E}">
        <p14:creationId xmlns:p14="http://schemas.microsoft.com/office/powerpoint/2010/main" val="225354866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152134"/>
            <a:ext cx="8759901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2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-Evaluation Protocol and Metrics </a:t>
            </a:r>
            <a:endParaRPr lang="en-US" sz="2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687881"/>
            <a:ext cx="907893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pt-BR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NVIDIA Tesla A100 GPU system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using two different decoding schemes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: denotes AR  decoding  with one refinement iteration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1100" dirty="0" err="1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N</a:t>
            </a:r>
            <a:r>
              <a:rPr lang="en-US" altLang="zh-TW" sz="1100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denotes NAR decoding with two refinement iterations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56F1A0-4B07-1170-7B2C-9F7A6DB3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04" y="3103451"/>
            <a:ext cx="3006671" cy="16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098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209410"/>
            <a:ext cx="8759901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en-US" altLang="zh-TW" sz="18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-Ablation on training permutations vs test accuracy </a:t>
            </a:r>
            <a:endParaRPr lang="en-US" sz="18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646839-95B6-7288-ED51-9B2B9ECF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22" y="3324998"/>
            <a:ext cx="2874936" cy="15796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347C43-F92D-52D6-43E2-7E2B1A80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" y="951940"/>
            <a:ext cx="6669110" cy="23730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422153-72D2-3089-25F6-22A069CB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721" y="3421091"/>
            <a:ext cx="2690033" cy="15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534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E3CB55-B09F-44F0-DCDE-EDE22958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19" y="881589"/>
            <a:ext cx="5649781" cy="40379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09CAB4-1534-CE28-24A7-F488887FD629}"/>
              </a:ext>
            </a:extLst>
          </p:cNvPr>
          <p:cNvSpPr txBox="1"/>
          <p:nvPr/>
        </p:nvSpPr>
        <p:spPr>
          <a:xfrm>
            <a:off x="192049" y="1109100"/>
            <a:ext cx="3202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Synthetic datasets (S) - MJ and ST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Benchmark datasets (B) - SVT, IIIT5k, IC13, and IC15 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Real datasets (R) - COCO, RCTW17, Uber,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ArT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LSVT, MLT19,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ReCTS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TextOCR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OpenVINO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/>
              <a:t>”*” denotes usage of character-level labels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1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Used with SCATTER 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2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SynthText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without special characters (5.5M samples).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3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LM pretrained on WikiText-103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10842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EFACE-ABAF-0A16-4498-3395F78E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433"/>
            <a:ext cx="4512993" cy="21231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8C44C4-9F4F-714B-382A-3957507D5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99" y="1665109"/>
            <a:ext cx="4224967" cy="23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579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192049" y="8551"/>
            <a:ext cx="875990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Results and Analysis</a:t>
            </a:r>
            <a:r>
              <a:rPr lang="zh-TW" altLang="en-US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Comparison to SOTA </a:t>
            </a:r>
            <a:endParaRPr lang="en-US" sz="32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8BDA29-406B-C331-FFA3-AA65B4CC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801573"/>
            <a:ext cx="7485681" cy="38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6624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011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0" y="1227525"/>
            <a:ext cx="907893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Adapted PLM for STR in order to learn 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Unified STR model capable of context-free and -aware decoding.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achieves SOTA results.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B68D57-8E09-7B56-A6CE-E5BA5233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31781"/>
            <a:ext cx="4506936" cy="1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652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3CA95A7D-0A65-83E2-A135-F32A67FB5BB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30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3F059-665C-5B48-A566-974CA7A0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851"/>
            <a:ext cx="914400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266261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31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6501A8-7E74-156B-1599-5B14FAF9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75" y="920851"/>
            <a:ext cx="5934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50799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32</a:t>
            </a:fld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458E6-313D-BD6F-E1AE-6CB63563F083}"/>
              </a:ext>
            </a:extLst>
          </p:cNvPr>
          <p:cNvSpPr txBox="1"/>
          <p:nvPr/>
        </p:nvSpPr>
        <p:spPr>
          <a:xfrm>
            <a:off x="565688" y="38883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ABINet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5FBE5A-782E-A769-8EE4-EFDC70C8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29" y="813990"/>
            <a:ext cx="4066798" cy="3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ED87711-1F94-B384-EA9D-AB22AFCA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7" y="759861"/>
            <a:ext cx="4293829" cy="2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22BE400-0E7E-F85D-F647-ADA87F7C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" y="3280517"/>
            <a:ext cx="4437036" cy="14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33516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自評表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3022"/>
              </p:ext>
            </p:extLst>
          </p:nvPr>
        </p:nvGraphicFramePr>
        <p:xfrm>
          <a:off x="1893122" y="1078754"/>
          <a:ext cx="6696744" cy="3488648"/>
        </p:xfrm>
        <a:graphic>
          <a:graphicData uri="http://schemas.openxmlformats.org/drawingml/2006/table">
            <a:tbl>
              <a:tblPr/>
              <a:tblGrid>
                <a:gridCol w="61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FAQ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完成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Input / Process / Output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主要動機、目的、應用為何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如何應用到我們的研究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是否能應用到遊戲製作技巧上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最重要的貢獻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價值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厲害在哪裡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強在哪裡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好在哪裡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優點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方法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想法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為什麼要這樣用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有什麼特別的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困難的地方在哪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為什麼難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跟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Previous Work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之間的差異是什麼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Framework?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中專有名詞的定義和意義和有哪些和正確發音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中公式所代表的意義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物理意義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參數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為什麼要這樣定義的目的和原因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7.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的缺點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限制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哪邊可以改進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我們有沒有辦法發表一個方法解決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8. Results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表意義和如何閱讀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足夠嗎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數據為什能夠比其他的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是否有作弊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特別美化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為什麼實驗要這樣設計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結果的意義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  作者要讓我們知道什麼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如何驗證結果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Results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驗證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提到的優點、好處、貢獻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  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9. 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是上什麼期刊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出處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?Title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的意思是什麼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被何人發表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10.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讀完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之後你有沒有辦法實現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用程式寫出來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latin typeface="新細明體"/>
                          <a:sym typeface="Wingdings" panose="05000000000000000000" pitchFamily="2" charset="2"/>
                        </a:rPr>
                        <a:t>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6808" marR="6808" marT="68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615D-C45E-4196-AEAD-F4AD74A5B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5807"/>
            <a:ext cx="4207790" cy="1774918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zh-TW" sz="1800" dirty="0"/>
              <a:t>Critical technique:</a:t>
            </a:r>
          </a:p>
          <a:p>
            <a:pPr>
              <a:defRPr/>
            </a:pPr>
            <a:r>
              <a:rPr lang="en-US" altLang="zh-TW" sz="1800" dirty="0"/>
              <a:t>Scene Text Recognition</a:t>
            </a:r>
          </a:p>
          <a:p>
            <a:pPr>
              <a:defRPr/>
            </a:pPr>
            <a:r>
              <a:rPr lang="en-US" altLang="zh-TW" sz="1800" dirty="0"/>
              <a:t>Permuted Autoregressive Sequence Models</a:t>
            </a:r>
          </a:p>
          <a:p>
            <a:pPr>
              <a:defRPr/>
            </a:pPr>
            <a:r>
              <a:rPr lang="en-US" altLang="zh-TW" sz="1800" dirty="0"/>
              <a:t>Transformer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F6902-F850-42D4-84AC-825C201C4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56"/>
            <a:ext cx="6571060" cy="53101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What You’ve Learned</a:t>
            </a:r>
            <a:endParaRPr lang="zh-TW" altLang="en-US" dirty="0"/>
          </a:p>
        </p:txBody>
      </p:sp>
      <p:sp>
        <p:nvSpPr>
          <p:cNvPr id="2053" name="Content Placeholder 2">
            <a:extLst>
              <a:ext uri="{FF2B5EF4-FFF2-40B4-BE49-F238E27FC236}">
                <a16:creationId xmlns:a16="http://schemas.microsoft.com/office/drawing/2014/main" id="{5C9B019F-5AB2-449B-B0A9-99BF290527A8}"/>
              </a:ext>
            </a:extLst>
          </p:cNvPr>
          <p:cNvSpPr txBox="1">
            <a:spLocks/>
          </p:cNvSpPr>
          <p:nvPr/>
        </p:nvSpPr>
        <p:spPr bwMode="auto">
          <a:xfrm>
            <a:off x="4577953" y="721519"/>
            <a:ext cx="2262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/>
              <a:t>Good math expression:</a:t>
            </a:r>
          </a:p>
        </p:txBody>
      </p:sp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308527B2-CD64-49D3-8EA1-031477EEDC58}"/>
              </a:ext>
            </a:extLst>
          </p:cNvPr>
          <p:cNvSpPr txBox="1">
            <a:spLocks/>
          </p:cNvSpPr>
          <p:nvPr/>
        </p:nvSpPr>
        <p:spPr bwMode="auto">
          <a:xfrm>
            <a:off x="35717" y="2695436"/>
            <a:ext cx="3606877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 dirty="0"/>
              <a:t>Good experiment approach: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671B43-C3C0-4706-8021-B3709BE42C10}"/>
              </a:ext>
            </a:extLst>
          </p:cNvPr>
          <p:cNvSpPr txBox="1">
            <a:spLocks/>
          </p:cNvSpPr>
          <p:nvPr/>
        </p:nvSpPr>
        <p:spPr>
          <a:xfrm>
            <a:off x="4332684" y="1939389"/>
            <a:ext cx="3517208" cy="151209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1800" dirty="0"/>
              <a:t>Recommended references:</a:t>
            </a:r>
          </a:p>
          <a:p>
            <a:pPr marL="0" indent="0">
              <a:buNone/>
              <a:defRPr/>
            </a:pPr>
            <a:r>
              <a:rPr lang="en-US" altLang="zh-TW" sz="1800" dirty="0"/>
              <a:t>All mentioned methods in this PPT.</a:t>
            </a:r>
          </a:p>
        </p:txBody>
      </p:sp>
      <p:sp>
        <p:nvSpPr>
          <p:cNvPr id="2058" name="Content Placeholder 2">
            <a:extLst>
              <a:ext uri="{FF2B5EF4-FFF2-40B4-BE49-F238E27FC236}">
                <a16:creationId xmlns:a16="http://schemas.microsoft.com/office/drawing/2014/main" id="{7AAF0F6A-0027-4EAB-88CD-E56511D097AC}"/>
              </a:ext>
            </a:extLst>
          </p:cNvPr>
          <p:cNvSpPr txBox="1">
            <a:spLocks/>
          </p:cNvSpPr>
          <p:nvPr/>
        </p:nvSpPr>
        <p:spPr bwMode="auto">
          <a:xfrm>
            <a:off x="4960194" y="3451483"/>
            <a:ext cx="22621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1800" dirty="0"/>
              <a:t>Other: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6D98E8-80CA-714A-E22A-8C7D956D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" y="3297436"/>
            <a:ext cx="3963614" cy="12752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9FCFA0-7075-031F-6473-002B144C4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2"/>
          <a:stretch/>
        </p:blipFill>
        <p:spPr>
          <a:xfrm>
            <a:off x="6280878" y="139505"/>
            <a:ext cx="2727060" cy="397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8DA5D1-CA52-3C42-035E-09B082985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22" y="610979"/>
            <a:ext cx="2723316" cy="3559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DC1256-272B-A5D1-C857-82FB5BEE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78" y="1080301"/>
            <a:ext cx="2723316" cy="3863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65896A-9A34-3CF5-30F9-EDCE47959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642" y="3463506"/>
            <a:ext cx="2678658" cy="1390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-41751"/>
            <a:ext cx="56334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 STR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5064" y="736201"/>
            <a:ext cx="867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is Scene Text Recognition(STR)?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Context-aware STR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a) word representation model (SEED)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b) dictionary 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c) learned from data (CRNN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TRBA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d) sequence modeling (Transformer)</a:t>
            </a: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8FBB6C-3034-CF08-2562-539B1EEC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455" y="854623"/>
            <a:ext cx="4016712" cy="36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7899745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 -limitation 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37BE44-2DDE-A1AC-D32E-A08F0FD34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72"/>
          <a:stretch/>
        </p:blipFill>
        <p:spPr>
          <a:xfrm>
            <a:off x="4634635" y="815562"/>
            <a:ext cx="3982580" cy="579878"/>
          </a:xfrm>
          <a:prstGeom prst="rect">
            <a:avLst/>
          </a:prstGeom>
        </p:spPr>
      </p:pic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01077" y="774253"/>
            <a:ext cx="82002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Prior STR methods limitation.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Prior works address  these  limitations.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a) Combined  left-to-right  and right-to-left.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b) Combined context-free vision  and  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context-aware language models.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1E820-DE65-5CE9-F2FC-B5DCB8A5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004" y="1763396"/>
            <a:ext cx="2905932" cy="3798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4AA212A-F185-FD72-ECA9-075ED6E0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04" y="2356507"/>
            <a:ext cx="2905932" cy="4122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BF8FFF-1BA6-D04C-0516-B64D2FF2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3226996"/>
            <a:ext cx="4733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97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9" y="-41751"/>
            <a:ext cx="56334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Introduction-PLM</a:t>
            </a:r>
            <a:endParaRPr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01077" y="774253"/>
            <a:ext cx="82002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Permutation Language Modeling (PLM)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Attention Masks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PARSeq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achieves SOTA results on the STR benchmarks.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5"/>
            </a:pPr>
            <a:endParaRPr lang="en-US" altLang="zh-TW" sz="20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E1DDA8-D78A-8ED8-FB39-1C13E1F5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63" y="1323206"/>
            <a:ext cx="5878137" cy="2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133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800E8543-FAE4-FD47-C8A8-E5DD52256370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3" name="Google Shape;141;p26">
            <a:extLst>
              <a:ext uri="{FF2B5EF4-FFF2-40B4-BE49-F238E27FC236}">
                <a16:creationId xmlns:a16="http://schemas.microsoft.com/office/drawing/2014/main" id="{62A311FA-D5A8-E4C3-EF0B-3114C4777A48}"/>
              </a:ext>
            </a:extLst>
          </p:cNvPr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78539541-0CAE-4738-A31F-348BC919DE3F}" type="slidenum">
              <a:rPr lang="en-US" altLang="zh-TW" sz="11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2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Work-Context-free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803881"/>
            <a:ext cx="584694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Directly predict the characters from image.</a:t>
            </a:r>
          </a:p>
          <a:p>
            <a:pPr marL="596900" indent="-4572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CTC-based (CRNN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STAR-Net)</a:t>
            </a:r>
            <a:b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+Self-attention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As a multi-instance classification. (SCTR)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an attention mechanism to produce the initial context-less predictions.(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84A356-A454-6495-28C5-B2F60CB0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63" y="1105620"/>
            <a:ext cx="2815131" cy="336492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6D299DB-85A4-4024-8811-B91C52F6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" y="3737202"/>
            <a:ext cx="4028973" cy="13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115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-80851" y="-30599"/>
            <a:ext cx="922485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Work-Context-aware STR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36C27F93-5C51-B613-7575-14C659EA0918}"/>
              </a:ext>
            </a:extLst>
          </p:cNvPr>
          <p:cNvSpPr txBox="1"/>
          <p:nvPr/>
        </p:nvSpPr>
        <p:spPr>
          <a:xfrm>
            <a:off x="212890" y="803881"/>
            <a:ext cx="845921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 semantics learned from data to aid in recognition.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RNNs with attention(R2AM</a:t>
            </a:r>
            <a:r>
              <a:rPr lang="zh-TW" alt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RARE)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Transformers(NRTR)</a:t>
            </a:r>
          </a:p>
          <a:p>
            <a:pPr marL="5969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Bidirectional context via an external LM.(</a:t>
            </a:r>
            <a:r>
              <a:rPr lang="en-US" altLang="zh-TW" sz="2000" dirty="0" err="1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ABINet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EBA4105-DC6A-1714-2233-4854981F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64" y="1376503"/>
            <a:ext cx="2428829" cy="28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E87C08-E2DE-885B-21B3-2EC12C90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64" y="2785213"/>
            <a:ext cx="4340251" cy="19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966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1672</Words>
  <Application>Microsoft Office PowerPoint</Application>
  <PresentationFormat>如螢幕大小 (16:9)</PresentationFormat>
  <Paragraphs>267</Paragraphs>
  <Slides>34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Lucida Grande</vt:lpstr>
      <vt:lpstr>Microsoft JhengHei</vt:lpstr>
      <vt:lpstr>新細明體</vt:lpstr>
      <vt:lpstr>Arial</vt:lpstr>
      <vt:lpstr>Calibri</vt:lpstr>
      <vt:lpstr>Consolas</vt:lpstr>
      <vt:lpstr>Courier New</vt:lpstr>
      <vt:lpstr>Lato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自評表</vt:lpstr>
      <vt:lpstr>What You’ve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127</cp:revision>
  <dcterms:modified xsi:type="dcterms:W3CDTF">2022-10-25T07:25:42Z</dcterms:modified>
</cp:coreProperties>
</file>