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56" r:id="rId3"/>
    <p:sldId id="257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2" r:id="rId15"/>
    <p:sldId id="304" r:id="rId16"/>
    <p:sldId id="305" r:id="rId17"/>
    <p:sldId id="307" r:id="rId18"/>
    <p:sldId id="306" r:id="rId19"/>
    <p:sldId id="308" r:id="rId20"/>
    <p:sldId id="309" r:id="rId21"/>
    <p:sldId id="292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恩 鄧" initials="仲恩" lastIdx="1" clrIdx="0">
    <p:extLst>
      <p:ext uri="{19B8F6BF-5375-455C-9EA6-DF929625EA0E}">
        <p15:presenceInfo xmlns:p15="http://schemas.microsoft.com/office/powerpoint/2012/main" userId="a30019152af3c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78337" autoAdjust="0"/>
  </p:normalViewPr>
  <p:slideViewPr>
    <p:cSldViewPr snapToGrid="0">
      <p:cViewPr varScale="1">
        <p:scale>
          <a:sx n="118" d="100"/>
          <a:sy n="118" d="100"/>
        </p:scale>
        <p:origin x="1512" y="6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dirty="0"/>
              <a:t>80%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96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 encoded visible patches, and (ii) mask tokens.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1116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big improvement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75%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851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Autoencoder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最後幾層對於重建尤為重要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8% improvement in linear probing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less influential for improving fine-tuning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Interestingly, our MAE with a single-block decoder can perform strongly with fine-tuning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 small decoder can further speed up training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8080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drops by 14% in linear probing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FLOPs by 3.3×</a:t>
            </a:r>
            <a:br>
              <a:rPr lang="en-US" altLang="zh-TW" dirty="0"/>
            </a:br>
            <a:r>
              <a:rPr lang="en-US" altLang="zh-TW" b="0" i="0" dirty="0">
                <a:effectLst/>
                <a:latin typeface="Arial" panose="020B0604020202020204" pitchFamily="34" charset="0"/>
              </a:rPr>
              <a:t>2.8×wall-clock speedup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bigger (3.5–4.1×), for a smaller decoder (1-block)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181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484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8920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86.9%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VitH</a:t>
            </a:r>
            <a:br>
              <a:rPr lang="zh-TW" altLang="en-US" b="0" i="0" dirty="0">
                <a:effectLst/>
                <a:latin typeface="Arial" panose="020B0604020202020204" pitchFamily="34" charset="0"/>
              </a:rPr>
            </a:br>
            <a:r>
              <a:rPr lang="en-US" altLang="zh-TW" b="0" i="0" dirty="0">
                <a:effectLst/>
                <a:latin typeface="Arial" panose="020B0604020202020204" pitchFamily="34" charset="0"/>
              </a:rPr>
              <a:t>87.8%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Comparing with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BEiT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MAE is more accurate while being simpler and faster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MAE’s training time is 31 hours for 1600 epochs and 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                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MoCo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v3’s is 36 hours for 300 epoch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8631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152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86.9%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VitH</a:t>
            </a:r>
            <a:br>
              <a:rPr lang="zh-TW" altLang="en-US" b="0" i="0" dirty="0">
                <a:effectLst/>
                <a:latin typeface="Arial" panose="020B0604020202020204" pitchFamily="34" charset="0"/>
              </a:rPr>
            </a:br>
            <a:r>
              <a:rPr lang="en-US" altLang="zh-TW" b="0" i="0" dirty="0">
                <a:effectLst/>
                <a:latin typeface="Arial" panose="020B0604020202020204" pitchFamily="34" charset="0"/>
              </a:rPr>
              <a:t>87.8%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Comparing with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BEiT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MAE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ismore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accurate while being simpler and faster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404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9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1.</a:t>
            </a:r>
            <a:r>
              <a:rPr lang="en-US" altLang="zh-TW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labeled images</a:t>
            </a:r>
            <a:r>
              <a:rPr lang="zh-TW" altLang="en-US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不好取得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2.</a:t>
            </a:r>
            <a:r>
              <a:rPr lang="en-US" altLang="zh-TW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conceptually simple: they remove a portion of the data and learn to predict the removed content. These methods now enable training of generalizable NLP models containing over one hundred billion parameters.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53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dirty="0"/>
              <a:t>1.VIT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2.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去除幾個單詞即會造成理解上的困難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 missing patch can be recovered from neighboring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patche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為了學到更好的特偵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masking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avery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highportion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of random patches.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這個策略需要還原刪除部分 也因此創造具有挑戰性的自監督任務 強迫模型必須理解高維特偵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68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dirty="0"/>
              <a:t>轉移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49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539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MAE is a form of denoising autoencoding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368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iGPT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 Linear Probe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嘗試了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self attention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的方式 但結果不盡人意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BEiT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則是提出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predict discrete tokens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作為預訓練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19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453397" y="1891912"/>
            <a:ext cx="5763832" cy="10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Masked Autoencoders Are Scalable Vision Learners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25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CC3BF4-A668-43E6-BE40-2C5FBAC0440D}"/>
              </a:ext>
            </a:extLst>
          </p:cNvPr>
          <p:cNvSpPr txBox="1"/>
          <p:nvPr/>
        </p:nvSpPr>
        <p:spPr>
          <a:xfrm>
            <a:off x="7891531" y="460666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鄧仲恩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488387-EF76-400C-9D06-28349ECC7DC9}"/>
              </a:ext>
            </a:extLst>
          </p:cNvPr>
          <p:cNvSpPr txBox="1"/>
          <p:nvPr/>
        </p:nvSpPr>
        <p:spPr>
          <a:xfrm>
            <a:off x="6705108" y="3133446"/>
            <a:ext cx="1213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bg1"/>
                </a:solidFill>
                <a:effectLst/>
                <a:latin typeface="BlinkMacSystemFont"/>
              </a:rPr>
              <a:t>2021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10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Approach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Masking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" name="Google Shape;146;p26">
            <a:extLst>
              <a:ext uri="{FF2B5EF4-FFF2-40B4-BE49-F238E27FC236}">
                <a16:creationId xmlns:a16="http://schemas.microsoft.com/office/drawing/2014/main" id="{B28DA447-3E98-3B40-30D1-BA1BDE5BE45C}"/>
              </a:ext>
            </a:extLst>
          </p:cNvPr>
          <p:cNvSpPr txBox="1"/>
          <p:nvPr/>
        </p:nvSpPr>
        <p:spPr>
          <a:xfrm>
            <a:off x="471900" y="886850"/>
            <a:ext cx="8252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non-overlapping patches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Random sampling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A0C458-81A3-6F3A-243A-24720E834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06" y="2055377"/>
            <a:ext cx="7810794" cy="279242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F630671-57DB-09DC-B062-36B177208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376" y="707394"/>
            <a:ext cx="2245649" cy="126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5312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11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Approach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MAE encoder &amp; decoder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" name="Google Shape;146;p26">
            <a:extLst>
              <a:ext uri="{FF2B5EF4-FFF2-40B4-BE49-F238E27FC236}">
                <a16:creationId xmlns:a16="http://schemas.microsoft.com/office/drawing/2014/main" id="{B28DA447-3E98-3B40-30D1-BA1BDE5BE45C}"/>
              </a:ext>
            </a:extLst>
          </p:cNvPr>
          <p:cNvSpPr txBox="1"/>
          <p:nvPr/>
        </p:nvSpPr>
        <p:spPr>
          <a:xfrm>
            <a:off x="471900" y="886850"/>
            <a:ext cx="82521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encoder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Only unmasked patches.</a:t>
            </a: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Decoder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Mask token is a shared, learned vector.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Only used during pre-training.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latin typeface="Arial" panose="020B0604020202020204" pitchFamily="34" charset="0"/>
              </a:rPr>
              <a:t>Use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10% computation</a:t>
            </a:r>
            <a:r>
              <a:rPr lang="en-US" altLang="zh-TW" dirty="0">
                <a:latin typeface="Arial" panose="020B0604020202020204" pitchFamily="34" charset="0"/>
              </a:rPr>
              <a:t> than encoder.</a:t>
            </a: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Reconstruction target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Compute MSE loss on masked patches.</a:t>
            </a:r>
            <a:endParaRPr lang="en-US" altLang="zh-TW" dirty="0">
              <a:latin typeface="Arial" panose="020B0604020202020204" pitchFamily="34" charset="0"/>
              <a:sym typeface="Microsoft JhengHei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1F630671-57DB-09DC-B062-36B177208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821" y="1363421"/>
            <a:ext cx="4290247" cy="24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1504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" name="Google Shape;146;p26">
            <a:extLst>
              <a:ext uri="{FF2B5EF4-FFF2-40B4-BE49-F238E27FC236}">
                <a16:creationId xmlns:a16="http://schemas.microsoft.com/office/drawing/2014/main" id="{B28DA447-3E98-3B40-30D1-BA1BDE5BE45C}"/>
              </a:ext>
            </a:extLst>
          </p:cNvPr>
          <p:cNvSpPr txBox="1"/>
          <p:nvPr/>
        </p:nvSpPr>
        <p:spPr>
          <a:xfrm>
            <a:off x="471900" y="713504"/>
            <a:ext cx="825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-Large.</a:t>
            </a: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ImageNet-1K</a:t>
            </a:r>
            <a:endParaRPr lang="en-US" altLang="zh-TW" dirty="0">
              <a:latin typeface="Arial" panose="020B0604020202020204" pitchFamily="34" charset="0"/>
            </a:endParaRP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224×224 crop</a:t>
            </a:r>
            <a:endParaRPr lang="en-US" altLang="zh-TW" dirty="0">
              <a:latin typeface="Arial" panose="020B0604020202020204" pitchFamily="34" charset="0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17D836-BAB7-C085-6ECF-61CBE130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78" y="1782554"/>
            <a:ext cx="5959308" cy="751723"/>
          </a:xfrm>
          <a:prstGeom prst="rect">
            <a:avLst/>
          </a:prstGeom>
        </p:spPr>
      </p:pic>
      <p:sp>
        <p:nvSpPr>
          <p:cNvPr id="13" name="Google Shape;146;p26">
            <a:extLst>
              <a:ext uri="{FF2B5EF4-FFF2-40B4-BE49-F238E27FC236}">
                <a16:creationId xmlns:a16="http://schemas.microsoft.com/office/drawing/2014/main" id="{5CF877DF-FC39-189B-0D04-2F62262FAD3D}"/>
              </a:ext>
            </a:extLst>
          </p:cNvPr>
          <p:cNvSpPr txBox="1"/>
          <p:nvPr/>
        </p:nvSpPr>
        <p:spPr>
          <a:xfrm>
            <a:off x="57000" y="2534277"/>
            <a:ext cx="825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Masking ratio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latin typeface="Arial" panose="020B0604020202020204" pitchFamily="34" charset="0"/>
                <a:sym typeface="Microsoft JhengHei"/>
              </a:rPr>
              <a:t>Best:75%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higher than other in computer vision (20% to 50%).</a:t>
            </a:r>
            <a:endParaRPr lang="en-US" altLang="zh-TW" dirty="0">
              <a:latin typeface="Arial" panose="020B0604020202020204" pitchFamily="34" charset="0"/>
              <a:sym typeface="Microsoft JhengHe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A3EEF1-E183-5120-A85D-E438B8977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119" y="2644652"/>
            <a:ext cx="3906987" cy="22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10362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13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 - decoder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42591D-772D-A235-530F-ADBC0069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42" y="1958019"/>
            <a:ext cx="7804877" cy="2198147"/>
          </a:xfrm>
          <a:prstGeom prst="rect">
            <a:avLst/>
          </a:prstGeom>
        </p:spPr>
      </p:pic>
      <p:sp>
        <p:nvSpPr>
          <p:cNvPr id="18" name="Google Shape;146;p26">
            <a:extLst>
              <a:ext uri="{FF2B5EF4-FFF2-40B4-BE49-F238E27FC236}">
                <a16:creationId xmlns:a16="http://schemas.microsoft.com/office/drawing/2014/main" id="{4536EF42-4D4B-9B38-FEC3-6A12670193BD}"/>
              </a:ext>
            </a:extLst>
          </p:cNvPr>
          <p:cNvSpPr txBox="1"/>
          <p:nvPr/>
        </p:nvSpPr>
        <p:spPr>
          <a:xfrm>
            <a:off x="471900" y="713504"/>
            <a:ext cx="82521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8% improvement in linear probing.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Single-block decoder can perform strongly with fine-tuning (84.8%)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Default MAE decoder</a:t>
            </a:r>
            <a:r>
              <a:rPr lang="zh-TW" alt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with 8 blocks and a width of 512-d, only has 9% FLOPs per token vs. </a:t>
            </a:r>
            <a:r>
              <a:rPr lang="en-US" altLang="zh-TW" sz="1600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-L. </a:t>
            </a:r>
          </a:p>
        </p:txBody>
      </p:sp>
    </p:spTree>
    <p:extLst>
      <p:ext uri="{BB962C8B-B14F-4D97-AF65-F5344CB8AC3E}">
        <p14:creationId xmlns:p14="http://schemas.microsoft.com/office/powerpoint/2010/main" val="67791790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 - Mask token 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118F8B0-649D-3A98-EB13-1839FF723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84" y="2493631"/>
            <a:ext cx="3660131" cy="19775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5BF454D-7AA6-DE5E-1247-659E30984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26" y="2493631"/>
            <a:ext cx="5019393" cy="195586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6538FFA-57C8-2A9D-BF41-7CC4ACBFF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726" y="672951"/>
            <a:ext cx="3058790" cy="17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63115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 - Reconstruction target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A62D13-981A-351D-334D-CE205BDA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00" y="1959974"/>
            <a:ext cx="4416802" cy="212496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C353560-EC6C-8024-CC11-BE4DEA282718}"/>
              </a:ext>
            </a:extLst>
          </p:cNvPr>
          <p:cNvSpPr txBox="1"/>
          <p:nvPr/>
        </p:nvSpPr>
        <p:spPr>
          <a:xfrm>
            <a:off x="471900" y="447054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BEiT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E996F91-9B13-1680-A392-726796DAD78E}"/>
              </a:ext>
            </a:extLst>
          </p:cNvPr>
          <p:cNvCxnSpPr>
            <a:stCxn id="6" idx="0"/>
          </p:cNvCxnSpPr>
          <p:nvPr/>
        </p:nvCxnSpPr>
        <p:spPr>
          <a:xfrm flipV="1">
            <a:off x="758998" y="3333919"/>
            <a:ext cx="479083" cy="113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D7D281F8-AF64-11EE-0BE4-21B76AC02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57" y="2063626"/>
            <a:ext cx="4178062" cy="20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1933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 - Reconstruction target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5B0402-55F5-14B6-0A42-96D76785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303" y="1504961"/>
            <a:ext cx="4035686" cy="19450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95E85B-1CC3-EDE2-EB03-F50AEB0D1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005"/>
            <a:ext cx="5027383" cy="203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0806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17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ED7E345-6DD2-1C28-25C4-B33EF936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8" y="681877"/>
            <a:ext cx="5902727" cy="175652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33F7DB1-9375-8B07-2A8E-1ADFFFD02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8" y="2460415"/>
            <a:ext cx="4548796" cy="252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60731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18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1ACCCBA-30E8-45D8-6AFD-4E742281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00" y="1503191"/>
            <a:ext cx="5690007" cy="286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59116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19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C7A980EC-CDD5-F28F-7D09-3DF96E768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00" y="920851"/>
            <a:ext cx="4688922" cy="23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857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Related Work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</a:rPr>
              <a:t>Approach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ImageNet Experiments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Transfer Learning Experiments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400" dirty="0">
                <a:latin typeface="Arial" panose="020B0604020202020204" pitchFamily="34" charset="0"/>
                <a:sym typeface="Microsoft JhengHei"/>
              </a:rPr>
              <a:t>Discussion and Conclusion</a:t>
            </a:r>
            <a:endParaRPr sz="2400" dirty="0">
              <a:latin typeface="Arial" panose="020B0604020202020204" pitchFamily="34" charset="0"/>
              <a:sym typeface="Microsoft JhengHei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0" name="Google Shape;680;p61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43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Deep learning today can easily overfit million of images and begin to demand </a:t>
            </a:r>
            <a:r>
              <a:rPr lang="en-US" altLang="zh-TW" sz="20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often publicly inaccessible</a:t>
            </a:r>
            <a:r>
              <a:rPr lang="en-US" sz="20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labeled images.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NLP solve this problem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by self-supervised pretraining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  The solutions based on autoregressive language modeling(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GPT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 and masked autoencoding (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BERT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55811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Autoencoding methods is</a:t>
            </a:r>
            <a:r>
              <a:rPr lang="zh-TW" altLang="en-US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success in BERT, but progress in vision lags behind NLP.</a:t>
            </a:r>
            <a:br>
              <a:rPr lang="en-US" altLang="zh-TW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b="1" u="sng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what makes masked autoencoding different between vision and language?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altLang="zh-TW" u="sng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CNN were dominant in vision over the last decade. Convolutions operate on regular grids and it is not easily put mask tokens(BERT)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or positional embeddings. </a:t>
            </a: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Languages are highly semantic and information-dense. Images with heavy spatial redundancy.</a:t>
            </a: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i="0" dirty="0">
                <a:effectLst/>
                <a:latin typeface="Arial" panose="020B0604020202020204" pitchFamily="34" charset="0"/>
              </a:rPr>
              <a:t>In vision, autoencoder’s decode output a lower semantic level than recognition tasks. Contrast to language, decoder predicts missing words that contain rich semantic information.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88935206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masked  autoencoder (MAE)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-134923" y="757186"/>
            <a:ext cx="5403566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/>
              <a:t>Masks random patches and reconstructs missing patches.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/>
              <a:t>Asymmetric</a:t>
            </a:r>
            <a:r>
              <a:rPr lang="zh-TW" altLang="en-US" dirty="0"/>
              <a:t> </a:t>
            </a:r>
            <a:r>
              <a:rPr lang="en-US" altLang="zh-TW" dirty="0"/>
              <a:t>encoder-decoder design.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/>
              <a:t>Encoder on visible</a:t>
            </a:r>
            <a:r>
              <a:rPr lang="zh-TW" altLang="en-US" dirty="0"/>
              <a:t> </a:t>
            </a:r>
            <a:r>
              <a:rPr lang="en-US" altLang="zh-TW" dirty="0"/>
              <a:t>patches.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/>
              <a:t>Decoder reconstructs latent representation along with mask tokens.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/>
              <a:t>With MAE pre-training, </a:t>
            </a:r>
            <a:r>
              <a:rPr lang="en-US" altLang="zh-TW" dirty="0" err="1"/>
              <a:t>ViT</a:t>
            </a:r>
            <a:r>
              <a:rPr lang="en-US" altLang="zh-TW" dirty="0"/>
              <a:t>-Large/-Huge achieve 87.8% when finetuned on ImageNet-1K.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/>
              <a:t>Transfer learning on object detection, instance segmentation, and semantic segmentation achieves better results than its supervised pretrain.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E190DBE-2D00-417A-95B4-3FCF82AF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43" y="612732"/>
            <a:ext cx="3814776" cy="21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6249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7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- Masked language modeling  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dirty="0"/>
              <a:t>BERT and GPT are highly successful methods for pre-training in NLP. 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dirty="0"/>
              <a:t>These methods hold out a portion of the input sequence and train models to predict the missing content. </a:t>
            </a:r>
          </a:p>
        </p:txBody>
      </p:sp>
    </p:spTree>
    <p:extLst>
      <p:ext uri="{BB962C8B-B14F-4D97-AF65-F5344CB8AC3E}">
        <p14:creationId xmlns:p14="http://schemas.microsoft.com/office/powerpoint/2010/main" val="198640155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8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- Autoencoding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Denoising autoencoders</a:t>
            </a:r>
            <a:endParaRPr lang="en-US" altLang="zh-TW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34360E-760C-A9F2-A562-BA2E5AAD7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05" y="973195"/>
            <a:ext cx="5324559" cy="256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0578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9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- Masked  image  encoding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iGPT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–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Linear Probe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endParaRPr lang="en-US" altLang="zh-TW" dirty="0">
              <a:latin typeface="Arial" panose="020B0604020202020204" pitchFamily="34" charset="0"/>
            </a:endParaRP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BEiT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 </a:t>
            </a:r>
            <a:endParaRPr lang="en-US" altLang="zh-TW" dirty="0"/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4C470E55-14EB-F99E-1196-000C2130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007" y="980072"/>
            <a:ext cx="6330336" cy="349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33147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793</Words>
  <Application>Microsoft Office PowerPoint</Application>
  <PresentationFormat>如螢幕大小 (16:9)</PresentationFormat>
  <Paragraphs>160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BlinkMacSystemFont</vt:lpstr>
      <vt:lpstr>Microsoft JhengHei</vt:lpstr>
      <vt:lpstr>Arial</vt:lpstr>
      <vt:lpstr>Calibri</vt:lpstr>
      <vt:lpstr>Consolas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仲恩 鄧</cp:lastModifiedBy>
  <cp:revision>107</cp:revision>
  <dcterms:modified xsi:type="dcterms:W3CDTF">2022-06-30T13:06:58Z</dcterms:modified>
</cp:coreProperties>
</file>