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93" r:id="rId5"/>
    <p:sldId id="302" r:id="rId6"/>
    <p:sldId id="301" r:id="rId7"/>
    <p:sldId id="303" r:id="rId8"/>
    <p:sldId id="304" r:id="rId9"/>
    <p:sldId id="305" r:id="rId10"/>
    <p:sldId id="260" r:id="rId11"/>
    <p:sldId id="299" r:id="rId12"/>
    <p:sldId id="300" r:id="rId13"/>
    <p:sldId id="29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77752" autoAdjust="0"/>
  </p:normalViewPr>
  <p:slideViewPr>
    <p:cSldViewPr snapToGrid="0">
      <p:cViewPr varScale="1">
        <p:scale>
          <a:sx n="117" d="100"/>
          <a:sy n="117" d="100"/>
        </p:scale>
        <p:origin x="1542" y="102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資料量少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65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703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1" i="0" dirty="0">
                <a:solidFill>
                  <a:srgbClr val="4F4F4F"/>
                </a:solidFill>
                <a:effectLst/>
                <a:latin typeface="PingFang SC"/>
              </a:rPr>
              <a:t>ROI Pooling </a:t>
            </a:r>
            <a:r>
              <a:rPr lang="zh-TW" altLang="en-US" b="1" i="0" dirty="0">
                <a:solidFill>
                  <a:srgbClr val="4F4F4F"/>
                </a:solidFill>
                <a:effectLst/>
                <a:latin typeface="PingFang SC"/>
              </a:rPr>
              <a:t>統一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anchor box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的尺度</a:t>
            </a: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29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51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non-hierarchical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如何將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Vit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結合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FPN</a:t>
            </a: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0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89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2. Like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ConvNet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-based research</a:t>
            </a: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35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494218" y="1731240"/>
            <a:ext cx="5763832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Exploring Plain Vision Transformer Backbones for Object Detection</a:t>
            </a:r>
            <a:endParaRPr lang="en-US" altLang="zh-TW" sz="24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BlinkMacSystemFont"/>
              </a:rPr>
              <a:t>2022 Mar 30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</a:p>
        </p:txBody>
      </p:sp>
      <p:sp>
        <p:nvSpPr>
          <p:cNvPr id="14" name="Google Shape;170;p28">
            <a:extLst>
              <a:ext uri="{FF2B5EF4-FFF2-40B4-BE49-F238E27FC236}">
                <a16:creationId xmlns:a16="http://schemas.microsoft.com/office/drawing/2014/main" id="{049A94CC-0886-4DEB-BF94-880751E441FE}"/>
              </a:ext>
            </a:extLst>
          </p:cNvPr>
          <p:cNvSpPr txBox="1"/>
          <p:nvPr/>
        </p:nvSpPr>
        <p:spPr>
          <a:xfrm>
            <a:off x="446000" y="917225"/>
            <a:ext cx="825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We used the InceptionV3 CNN model which was pre-trained on the ImageNet dataset.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ImageNet dataset contains approximately 1 million images and 1000 classes.</a:t>
            </a:r>
          </a:p>
        </p:txBody>
      </p:sp>
    </p:spTree>
    <p:extLst>
      <p:ext uri="{BB962C8B-B14F-4D97-AF65-F5344CB8AC3E}">
        <p14:creationId xmlns:p14="http://schemas.microsoft.com/office/powerpoint/2010/main" val="401828506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4844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059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Method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Conclusion</a:t>
            </a:r>
            <a:endParaRPr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299" y="2114425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Detection CNN base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F685088-2E3C-48D1-B54A-EC0C7A2F2855}"/>
              </a:ext>
            </a:extLst>
          </p:cNvPr>
          <p:cNvSpPr/>
          <p:nvPr/>
        </p:nvSpPr>
        <p:spPr>
          <a:xfrm>
            <a:off x="681222" y="1362289"/>
            <a:ext cx="1678258" cy="89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</a:rPr>
              <a:t>B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ackbones </a:t>
            </a:r>
            <a:endParaRPr lang="zh-TW" altLang="en-US" sz="20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1A746654-42D6-4D1E-B03F-1E976309D23B}"/>
              </a:ext>
            </a:extLst>
          </p:cNvPr>
          <p:cNvSpPr/>
          <p:nvPr/>
        </p:nvSpPr>
        <p:spPr>
          <a:xfrm>
            <a:off x="2544968" y="1566410"/>
            <a:ext cx="1061357" cy="47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C0F3342-D7B9-46CF-B64F-30E8CD8F0B8A}"/>
              </a:ext>
            </a:extLst>
          </p:cNvPr>
          <p:cNvSpPr/>
          <p:nvPr/>
        </p:nvSpPr>
        <p:spPr>
          <a:xfrm>
            <a:off x="3718335" y="1354132"/>
            <a:ext cx="1678258" cy="89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</a:rPr>
              <a:t>Neck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 </a:t>
            </a:r>
            <a:endParaRPr lang="zh-TW" altLang="en-US" sz="2000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ADB6A36-A58E-492E-A75E-979C612FE24B}"/>
              </a:ext>
            </a:extLst>
          </p:cNvPr>
          <p:cNvSpPr/>
          <p:nvPr/>
        </p:nvSpPr>
        <p:spPr>
          <a:xfrm>
            <a:off x="5508603" y="1566408"/>
            <a:ext cx="1061357" cy="47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CDF46A6-EC9D-4C40-A9DE-F5BE97EE45EA}"/>
              </a:ext>
            </a:extLst>
          </p:cNvPr>
          <p:cNvSpPr/>
          <p:nvPr/>
        </p:nvSpPr>
        <p:spPr>
          <a:xfrm>
            <a:off x="6681970" y="1337812"/>
            <a:ext cx="1678258" cy="89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</a:rPr>
              <a:t>Head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 </a:t>
            </a:r>
            <a:endParaRPr lang="zh-TW" altLang="en-US" sz="2000" dirty="0"/>
          </a:p>
        </p:txBody>
      </p:sp>
      <p:sp>
        <p:nvSpPr>
          <p:cNvPr id="15" name="Google Shape;170;p28">
            <a:extLst>
              <a:ext uri="{FF2B5EF4-FFF2-40B4-BE49-F238E27FC236}">
                <a16:creationId xmlns:a16="http://schemas.microsoft.com/office/drawing/2014/main" id="{D2682BAA-A4B2-4AC9-A88D-CC8144C838E6}"/>
              </a:ext>
            </a:extLst>
          </p:cNvPr>
          <p:cNvSpPr txBox="1"/>
          <p:nvPr/>
        </p:nvSpPr>
        <p:spPr>
          <a:xfrm>
            <a:off x="575085" y="2355131"/>
            <a:ext cx="178439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VGG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ResNet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 err="1">
                <a:latin typeface="Arial" panose="020B0604020202020204" pitchFamily="34" charset="0"/>
              </a:rPr>
              <a:t>DarkNet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Google Shape;170;p28">
            <a:extLst>
              <a:ext uri="{FF2B5EF4-FFF2-40B4-BE49-F238E27FC236}">
                <a16:creationId xmlns:a16="http://schemas.microsoft.com/office/drawing/2014/main" id="{2560C13F-B87F-43D8-A8EA-04BDD91A9B51}"/>
              </a:ext>
            </a:extLst>
          </p:cNvPr>
          <p:cNvSpPr txBox="1"/>
          <p:nvPr/>
        </p:nvSpPr>
        <p:spPr>
          <a:xfrm>
            <a:off x="3543300" y="2355130"/>
            <a:ext cx="3437164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Region Proposal Networks (RPN)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Region-of-Interest (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RoI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Feature Pyramid Networks (FPN)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Face recognition using Transfer learning and VGG16 | by Megha Bansal |  Analytics Vidhya | Medium">
            <a:extLst>
              <a:ext uri="{FF2B5EF4-FFF2-40B4-BE49-F238E27FC236}">
                <a16:creationId xmlns:a16="http://schemas.microsoft.com/office/drawing/2014/main" id="{A599D931-0E5A-4333-922E-EB695C7E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" y="3557262"/>
            <a:ext cx="3963339" cy="11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97C3AA8-191A-4FA6-BD2B-0A437BAAF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824" y="3416031"/>
            <a:ext cx="3110095" cy="14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3074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Detection CNN base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B218A88-D2B8-40C7-ADB9-74891975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90" y="1187847"/>
            <a:ext cx="3578582" cy="36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4226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Vision Transformers 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39F715-6E4A-488B-A307-E4F799DDC262}"/>
              </a:ext>
            </a:extLst>
          </p:cNvPr>
          <p:cNvGrpSpPr/>
          <p:nvPr/>
        </p:nvGrpSpPr>
        <p:grpSpPr>
          <a:xfrm>
            <a:off x="2539093" y="783774"/>
            <a:ext cx="6544326" cy="3518805"/>
            <a:chOff x="471906" y="852083"/>
            <a:chExt cx="7302954" cy="3800677"/>
          </a:xfrm>
        </p:grpSpPr>
        <p:pic>
          <p:nvPicPr>
            <p:cNvPr id="4098" name="Picture 2" descr="結構">
              <a:extLst>
                <a:ext uri="{FF2B5EF4-FFF2-40B4-BE49-F238E27FC236}">
                  <a16:creationId xmlns:a16="http://schemas.microsoft.com/office/drawing/2014/main" id="{2CCBA7B7-13F6-4413-86B2-C225D63AB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06" y="852083"/>
              <a:ext cx="7302954" cy="380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B0188845-15EE-49C6-ADE3-853FC7461714}"/>
                </a:ext>
              </a:extLst>
            </p:cNvPr>
            <p:cNvCxnSpPr/>
            <p:nvPr/>
          </p:nvCxnSpPr>
          <p:spPr>
            <a:xfrm flipV="1">
              <a:off x="2375807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3D90099-F048-4099-BCCC-8AE8A5B11E14}"/>
                </a:ext>
              </a:extLst>
            </p:cNvPr>
            <p:cNvCxnSpPr/>
            <p:nvPr/>
          </p:nvCxnSpPr>
          <p:spPr>
            <a:xfrm flipV="1">
              <a:off x="2683328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9729468-54EC-45AD-A1DE-E798BB9397C8}"/>
                </a:ext>
              </a:extLst>
            </p:cNvPr>
            <p:cNvCxnSpPr/>
            <p:nvPr/>
          </p:nvCxnSpPr>
          <p:spPr>
            <a:xfrm flipV="1">
              <a:off x="3039834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ED024A0C-85FE-4B03-909D-FCC36FA361C8}"/>
                </a:ext>
              </a:extLst>
            </p:cNvPr>
            <p:cNvCxnSpPr/>
            <p:nvPr/>
          </p:nvCxnSpPr>
          <p:spPr>
            <a:xfrm flipV="1">
              <a:off x="3377292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CE7E59F0-4897-4EE7-AC0C-D11D628F7832}"/>
                </a:ext>
              </a:extLst>
            </p:cNvPr>
            <p:cNvCxnSpPr/>
            <p:nvPr/>
          </p:nvCxnSpPr>
          <p:spPr>
            <a:xfrm flipV="1">
              <a:off x="3684813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C118F7C-66DF-4B00-8785-D20C5CE03C30}"/>
                </a:ext>
              </a:extLst>
            </p:cNvPr>
            <p:cNvCxnSpPr/>
            <p:nvPr/>
          </p:nvCxnSpPr>
          <p:spPr>
            <a:xfrm flipV="1">
              <a:off x="4000498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54CFFC2-9254-4BA0-B714-919452F4094F}"/>
                </a:ext>
              </a:extLst>
            </p:cNvPr>
            <p:cNvCxnSpPr/>
            <p:nvPr/>
          </p:nvCxnSpPr>
          <p:spPr>
            <a:xfrm flipV="1">
              <a:off x="4400550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8764228D-596B-413C-B879-21977C910499}"/>
                </a:ext>
              </a:extLst>
            </p:cNvPr>
            <p:cNvCxnSpPr/>
            <p:nvPr/>
          </p:nvCxnSpPr>
          <p:spPr>
            <a:xfrm flipV="1">
              <a:off x="4708071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850B96CC-87B9-4A94-86EC-7426017EB630}"/>
                </a:ext>
              </a:extLst>
            </p:cNvPr>
            <p:cNvCxnSpPr/>
            <p:nvPr/>
          </p:nvCxnSpPr>
          <p:spPr>
            <a:xfrm flipV="1">
              <a:off x="5023756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Google Shape;170;p28">
            <a:extLst>
              <a:ext uri="{FF2B5EF4-FFF2-40B4-BE49-F238E27FC236}">
                <a16:creationId xmlns:a16="http://schemas.microsoft.com/office/drawing/2014/main" id="{E4B0EE6D-8A65-407D-BD91-0B57686D7CF9}"/>
              </a:ext>
            </a:extLst>
          </p:cNvPr>
          <p:cNvSpPr txBox="1"/>
          <p:nvPr/>
        </p:nvSpPr>
        <p:spPr>
          <a:xfrm>
            <a:off x="332451" y="1342854"/>
            <a:ext cx="220664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Vision Transformers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Transformers</a:t>
            </a:r>
          </a:p>
        </p:txBody>
      </p:sp>
    </p:spTree>
    <p:extLst>
      <p:ext uri="{BB962C8B-B14F-4D97-AF65-F5344CB8AC3E}">
        <p14:creationId xmlns:p14="http://schemas.microsoft.com/office/powerpoint/2010/main" val="410983414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</a:t>
            </a:r>
            <a:r>
              <a:rPr lang="en-US" altLang="zh-TW" sz="21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Swin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124" name="Picture 4" descr="圖片">
            <a:extLst>
              <a:ext uri="{FF2B5EF4-FFF2-40B4-BE49-F238E27FC236}">
                <a16:creationId xmlns:a16="http://schemas.microsoft.com/office/drawing/2014/main" id="{06F0DBC2-B97C-40B5-826F-A98CE11A2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9279"/>
            <a:ext cx="4277404" cy="237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review">
            <a:extLst>
              <a:ext uri="{FF2B5EF4-FFF2-40B4-BE49-F238E27FC236}">
                <a16:creationId xmlns:a16="http://schemas.microsoft.com/office/drawing/2014/main" id="{1B76B1BE-C3E8-497E-B6DC-AE0EB1778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93" y="2798615"/>
            <a:ext cx="5644110" cy="16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5422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Target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" name="Google Shape;170;p28">
            <a:extLst>
              <a:ext uri="{FF2B5EF4-FFF2-40B4-BE49-F238E27FC236}">
                <a16:creationId xmlns:a16="http://schemas.microsoft.com/office/drawing/2014/main" id="{E4B0EE6D-8A65-407D-BD91-0B57686D7CF9}"/>
              </a:ext>
            </a:extLst>
          </p:cNvPr>
          <p:cNvSpPr txBox="1"/>
          <p:nvPr/>
        </p:nvSpPr>
        <p:spPr>
          <a:xfrm>
            <a:off x="471906" y="959133"/>
            <a:ext cx="7178692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U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se plain, non-hierarchical backbones. (Vision Transformers 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Independence of upstream vs. downstream tasks.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Use a simple feature pyramid.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Use Masked Autoencoder (MAE) pretraining.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Compete with the hierarchical-backbone detectors. (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MViT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B9F0AF-E207-4CB2-A024-896487E88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40" y="3441334"/>
            <a:ext cx="5407479" cy="11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23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299" y="2114425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209</Words>
  <Application>Microsoft Office PowerPoint</Application>
  <PresentationFormat>如螢幕大小 (16:9)</PresentationFormat>
  <Paragraphs>74</Paragraphs>
  <Slides>12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BlinkMacSystemFont</vt:lpstr>
      <vt:lpstr>PingFang SC</vt:lpstr>
      <vt:lpstr>Microsoft JhengHei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36</cp:revision>
  <dcterms:modified xsi:type="dcterms:W3CDTF">2022-04-25T20:44:51Z</dcterms:modified>
</cp:coreProperties>
</file>