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7" r:id="rId4"/>
    <p:sldId id="293" r:id="rId5"/>
    <p:sldId id="259" r:id="rId6"/>
    <p:sldId id="261" r:id="rId7"/>
    <p:sldId id="260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29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1ED80-3A7E-4E86-B0CE-8725FF3B483F}">
  <a:tblStyle styleId="{0C91ED80-3A7E-4E86-B0CE-8725FF3B4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77752" autoAdjust="0"/>
  </p:normalViewPr>
  <p:slideViewPr>
    <p:cSldViewPr snapToGrid="0">
      <p:cViewPr varScale="1">
        <p:scale>
          <a:sx n="117" d="100"/>
          <a:sy n="117" d="100"/>
        </p:scale>
        <p:origin x="1542" y="84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4437607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44437607e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144437607e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  <a:tabLst/>
              <a:defRPr/>
            </a:pP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2483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  <a:tabLst/>
              <a:defRPr/>
            </a:pP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668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zh-TW" altLang="en-US" dirty="0"/>
              <a:t>資料量少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9654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703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44437607e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1144437607e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39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dirty="0"/>
              <a:t>圖片連結 </a:t>
            </a:r>
            <a:r>
              <a:rPr lang="en-US" altLang="zh-TW" dirty="0"/>
              <a:t>https://www.msdmanuals.com/-/media/manual/home/images/g/i/h/gi-how-the-esophagus-works-v2.gif?thn=0&amp;sc_lang=en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6a9385a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156a9385a2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dirty="0"/>
              <a:t>４</a:t>
            </a:r>
            <a:r>
              <a:rPr lang="en-US" altLang="zh-TW" dirty="0"/>
              <a:t>.</a:t>
            </a:r>
            <a:r>
              <a:rPr lang="zh-TW" altLang="en-US" dirty="0"/>
              <a:t>增加ＥＭＤ的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precision </a:t>
            </a:r>
            <a:endParaRPr dirty="0"/>
          </a:p>
        </p:txBody>
      </p:sp>
      <p:sp>
        <p:nvSpPr>
          <p:cNvPr id="184" name="Google Shape;184;g1156a9385a2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Our center is a reference center for diagnosing achalasia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9797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LES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不清楚，有很多高壓力的地方，鏡像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during a swallow with pressurization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，鏡像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LES is not visible at all.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  <a:tabLst/>
              <a:defRPr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In the lower images (d–f), the LES is clearly visible (as a green-yellow line in the lower part of the image, determined by the pressure of the LES), and below LES there is a blue band, suggesting that some sensors are in the stomach (the gastric pressure is the reference for manometric measurements).</a:t>
            </a: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79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8482950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584829504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  <a:tabLst/>
              <a:defRPr/>
            </a:pPr>
            <a:endParaRPr dirty="0"/>
          </a:p>
        </p:txBody>
      </p:sp>
      <p:sp>
        <p:nvSpPr>
          <p:cNvPr id="162" name="Google Shape;162;g11584829504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895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1681046"/>
            <a:ext cx="9144000" cy="1781407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600321" y="1652281"/>
            <a:ext cx="5763832" cy="183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Integrated Relaxation Pressure Classification and Probe Positioning Failure Detection in High-Resolution Esophageal Manometry Using Machine Learning</a:t>
            </a:r>
            <a:endParaRPr lang="en-US" altLang="zh-TW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32" name="Google Shape;132;p25"/>
          <p:cNvCxnSpPr/>
          <p:nvPr/>
        </p:nvCxnSpPr>
        <p:spPr>
          <a:xfrm>
            <a:off x="0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7918133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25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9CC3BF4-A668-43E6-BE40-2C5FBAC0440D}"/>
              </a:ext>
            </a:extLst>
          </p:cNvPr>
          <p:cNvSpPr txBox="1"/>
          <p:nvPr/>
        </p:nvSpPr>
        <p:spPr>
          <a:xfrm>
            <a:off x="7891531" y="460666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鄧仲恩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488387-EF76-400C-9D06-28349ECC7DC9}"/>
              </a:ext>
            </a:extLst>
          </p:cNvPr>
          <p:cNvSpPr txBox="1"/>
          <p:nvPr/>
        </p:nvSpPr>
        <p:spPr>
          <a:xfrm>
            <a:off x="6045025" y="3154676"/>
            <a:ext cx="1213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chemeClr val="bg1"/>
                </a:solidFill>
                <a:effectLst/>
                <a:latin typeface="BlinkMacSystemFont"/>
              </a:rPr>
              <a:t>2021 Dec 30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10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Methods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data preprocessing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1219434-89FE-44F8-B6C9-790529F55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1" y="1120429"/>
            <a:ext cx="4584084" cy="336061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50191432-12F5-44DD-A6B8-BD4A46F2C7A3}"/>
              </a:ext>
            </a:extLst>
          </p:cNvPr>
          <p:cNvSpPr txBox="1"/>
          <p:nvPr/>
        </p:nvSpPr>
        <p:spPr>
          <a:xfrm>
            <a:off x="6831936" y="95220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ROI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06CA322F-11DF-428B-A24F-D358210DF509}"/>
              </a:ext>
            </a:extLst>
          </p:cNvPr>
          <p:cNvSpPr/>
          <p:nvPr/>
        </p:nvSpPr>
        <p:spPr>
          <a:xfrm rot="7486341">
            <a:off x="6506044" y="1367840"/>
            <a:ext cx="499481" cy="879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>
            <a:extLst>
              <a:ext uri="{FF2B5EF4-FFF2-40B4-BE49-F238E27FC236}">
                <a16:creationId xmlns:a16="http://schemas.microsoft.com/office/drawing/2014/main" id="{6B9A5F2A-FDF7-4362-920B-1674983D229C}"/>
              </a:ext>
            </a:extLst>
          </p:cNvPr>
          <p:cNvSpPr/>
          <p:nvPr/>
        </p:nvSpPr>
        <p:spPr>
          <a:xfrm rot="16200000">
            <a:off x="4282862" y="2566946"/>
            <a:ext cx="326571" cy="400727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A4A2DDD-7445-4508-BE22-3BDE5BE664EE}"/>
              </a:ext>
            </a:extLst>
          </p:cNvPr>
          <p:cNvSpPr txBox="1"/>
          <p:nvPr/>
        </p:nvSpPr>
        <p:spPr>
          <a:xfrm>
            <a:off x="4107918" y="4661608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20~30s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2699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11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Methods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data preprocessing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9836298-8EC2-4B75-8872-F4D57EE71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28" y="882335"/>
            <a:ext cx="3465385" cy="4127061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7123DC7-0DCB-417F-9E5C-F4ED3BC34161}"/>
              </a:ext>
            </a:extLst>
          </p:cNvPr>
          <p:cNvCxnSpPr>
            <a:cxnSpLocks/>
          </p:cNvCxnSpPr>
          <p:nvPr/>
        </p:nvCxnSpPr>
        <p:spPr>
          <a:xfrm flipV="1">
            <a:off x="3477985" y="1592036"/>
            <a:ext cx="238628" cy="72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63D476A-5608-4B8B-A4CC-104D5580EB31}"/>
              </a:ext>
            </a:extLst>
          </p:cNvPr>
          <p:cNvSpPr txBox="1"/>
          <p:nvPr/>
        </p:nvSpPr>
        <p:spPr>
          <a:xfrm>
            <a:off x="3716613" y="995724"/>
            <a:ext cx="20492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histogram of white pixels and selected the maximum pixel count.</a:t>
            </a:r>
          </a:p>
          <a:p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8226F1A-F0EB-4595-A045-05D8796E8265}"/>
              </a:ext>
            </a:extLst>
          </p:cNvPr>
          <p:cNvSpPr txBox="1"/>
          <p:nvPr/>
        </p:nvSpPr>
        <p:spPr>
          <a:xfrm>
            <a:off x="3728064" y="1993956"/>
            <a:ext cx="24850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>
                <a:latin typeface="Arial" panose="020B0604020202020204" pitchFamily="34" charset="0"/>
              </a:rPr>
              <a:t>F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irst white pixel In a bottom-up direction</a:t>
            </a:r>
            <a:r>
              <a:rPr lang="en-US" altLang="zh-TW" dirty="0">
                <a:latin typeface="Arial" panose="020B0604020202020204" pitchFamily="34" charset="0"/>
              </a:rPr>
              <a:t>.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altLang="zh-TW" dirty="0">
                <a:latin typeface="Arial" panose="020B0604020202020204" pitchFamily="34" charset="0"/>
              </a:rPr>
              <a:t>C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ropped the image with 100-pixel height.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4998737-983C-493C-906B-4098DFE12127}"/>
              </a:ext>
            </a:extLst>
          </p:cNvPr>
          <p:cNvCxnSpPr>
            <a:cxnSpLocks/>
          </p:cNvCxnSpPr>
          <p:nvPr/>
        </p:nvCxnSpPr>
        <p:spPr>
          <a:xfrm flipV="1">
            <a:off x="3477985" y="2824843"/>
            <a:ext cx="404149" cy="5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170;p28">
            <a:extLst>
              <a:ext uri="{FF2B5EF4-FFF2-40B4-BE49-F238E27FC236}">
                <a16:creationId xmlns:a16="http://schemas.microsoft.com/office/drawing/2014/main" id="{2F202CE7-2609-4B29-9268-505A0714B829}"/>
              </a:ext>
            </a:extLst>
          </p:cNvPr>
          <p:cNvSpPr txBox="1"/>
          <p:nvPr/>
        </p:nvSpPr>
        <p:spPr>
          <a:xfrm>
            <a:off x="3728064" y="3971384"/>
            <a:ext cx="255039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Resize.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dirty="0">
                <a:latin typeface="Arial" panose="020B0604020202020204" pitchFamily="34" charset="0"/>
              </a:rPr>
              <a:t>N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ormalized to [-1,1].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9A9BA61-F048-4164-88A2-A7B589B91BC5}"/>
              </a:ext>
            </a:extLst>
          </p:cNvPr>
          <p:cNvCxnSpPr>
            <a:cxnSpLocks/>
          </p:cNvCxnSpPr>
          <p:nvPr/>
        </p:nvCxnSpPr>
        <p:spPr>
          <a:xfrm flipV="1">
            <a:off x="2552700" y="4513352"/>
            <a:ext cx="1235529" cy="33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5109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12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575084" y="273102"/>
            <a:ext cx="8539843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Methods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– Transfer Learning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" name="Google Shape;170;p28">
            <a:extLst>
              <a:ext uri="{FF2B5EF4-FFF2-40B4-BE49-F238E27FC236}">
                <a16:creationId xmlns:a16="http://schemas.microsoft.com/office/drawing/2014/main" id="{049A94CC-0886-4DEB-BF94-880751E441FE}"/>
              </a:ext>
            </a:extLst>
          </p:cNvPr>
          <p:cNvSpPr txBox="1"/>
          <p:nvPr/>
        </p:nvSpPr>
        <p:spPr>
          <a:xfrm>
            <a:off x="446000" y="917225"/>
            <a:ext cx="8252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We used the InceptionV3 CNN model which was pre-trained on the ImageNet dataset.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ImageNet dataset contains approximately 1 million images and 1000 classes.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B4AFFF-F37A-4E23-A447-A923B398B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721" y="1989794"/>
            <a:ext cx="3324157" cy="281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8506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48446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Results </a:t>
            </a:r>
            <a:endParaRPr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50592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1"/>
          <p:cNvSpPr txBox="1"/>
          <p:nvPr/>
        </p:nvSpPr>
        <p:spPr>
          <a:xfrm>
            <a:off x="446017" y="295050"/>
            <a:ext cx="8048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報告完畢 </a:t>
            </a:r>
            <a:r>
              <a:rPr lang="zh-TW" sz="27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END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77" name="Google Shape;677;p61"/>
          <p:cNvCxnSpPr/>
          <p:nvPr/>
        </p:nvCxnSpPr>
        <p:spPr>
          <a:xfrm>
            <a:off x="539036" y="1182847"/>
            <a:ext cx="45864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8" name="Google Shape;678;p61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sp>
        <p:nvSpPr>
          <p:cNvPr id="679" name="Google Shape;679;p61"/>
          <p:cNvSpPr txBox="1"/>
          <p:nvPr/>
        </p:nvSpPr>
        <p:spPr>
          <a:xfrm>
            <a:off x="1527902" y="2437175"/>
            <a:ext cx="60882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 Thank You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80" name="Google Shape;680;p61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Introduction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Methods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Results</a:t>
            </a:r>
            <a:endParaRPr lang="en-US" altLang="zh-TW" dirty="0">
              <a:latin typeface="Arial" panose="020B0604020202020204" pitchFamily="34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Discussion</a:t>
            </a:r>
            <a:endParaRPr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299" y="2114425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43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4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 </a:t>
            </a:r>
          </a:p>
        </p:txBody>
      </p:sp>
      <p:sp>
        <p:nvSpPr>
          <p:cNvPr id="169" name="Google Shape;169;p28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446000" y="917225"/>
            <a:ext cx="82521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Problem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difficulty swallowing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gastric reflux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latin typeface="Arial" panose="020B0604020202020204" pitchFamily="34" charset="0"/>
              </a:rPr>
              <a:t>-&gt;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esophageal motility disorders (EMD)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solidFill>
                <a:schemeClr val="dk1"/>
              </a:solidFill>
              <a:latin typeface="Arial" panose="020B0604020202020204" pitchFamily="34" charset="0"/>
              <a:ea typeface="Microsoft JhengHei"/>
              <a:cs typeface="Microsoft JhengHei"/>
              <a:sym typeface="Microsoft JhengHei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Techniques</a:t>
            </a:r>
            <a:endParaRPr lang="en-US" altLang="zh-TW" b="0" i="0" dirty="0">
              <a:solidFill>
                <a:schemeClr val="dk1"/>
              </a:solidFill>
              <a:effectLst/>
              <a:latin typeface="Arial" panose="020B0604020202020204" pitchFamily="34" charset="0"/>
              <a:ea typeface="Microsoft JhengHei"/>
              <a:sym typeface="Microsoft JhengHei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Esophagogastroduodenoscopy (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上消化道內視鏡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pH monitoring</a:t>
            </a:r>
            <a:endParaRPr lang="en-US" dirty="0">
              <a:solidFill>
                <a:schemeClr val="dk1"/>
              </a:solidFill>
              <a:latin typeface="Arial" panose="020B0604020202020204" pitchFamily="34" charset="0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esophageal manometry</a:t>
            </a:r>
            <a:endParaRPr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26" name="Picture 2" descr="Quick Facts: Esophagus - MSD Manual Consumer Version">
            <a:extLst>
              <a:ext uri="{FF2B5EF4-FFF2-40B4-BE49-F238E27FC236}">
                <a16:creationId xmlns:a16="http://schemas.microsoft.com/office/drawing/2014/main" id="{834C6A92-A197-44FF-8237-B68CEB708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30" y="811109"/>
            <a:ext cx="2606184" cy="352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ophageal manometry test: MedlinePlus Medical Encyclopedia Image">
            <a:extLst>
              <a:ext uri="{FF2B5EF4-FFF2-40B4-BE49-F238E27FC236}">
                <a16:creationId xmlns:a16="http://schemas.microsoft.com/office/drawing/2014/main" id="{ECCD3735-71A0-41EC-A93C-4A40F733E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947" y="779069"/>
            <a:ext cx="2606184" cy="20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左大括弧 1">
            <a:extLst>
              <a:ext uri="{FF2B5EF4-FFF2-40B4-BE49-F238E27FC236}">
                <a16:creationId xmlns:a16="http://schemas.microsoft.com/office/drawing/2014/main" id="{0C4DB62C-92FC-4F64-AA64-F4A923C7BC5C}"/>
              </a:ext>
            </a:extLst>
          </p:cNvPr>
          <p:cNvSpPr/>
          <p:nvPr/>
        </p:nvSpPr>
        <p:spPr>
          <a:xfrm>
            <a:off x="3965627" y="1194727"/>
            <a:ext cx="45719" cy="11213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1CCD9E-7142-4479-A628-FEEFE26FB15B}"/>
              </a:ext>
            </a:extLst>
          </p:cNvPr>
          <p:cNvSpPr txBox="1"/>
          <p:nvPr/>
        </p:nvSpPr>
        <p:spPr>
          <a:xfrm>
            <a:off x="3627908" y="16014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36</a:t>
            </a:r>
            <a:endParaRPr lang="zh-TW" altLang="en-US" dirty="0"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30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7" name="Google Shape;187;p30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5</a:t>
            </a:fld>
            <a:endParaRPr sz="1100" dirty="0"/>
          </a:p>
        </p:txBody>
      </p:sp>
      <p:sp>
        <p:nvSpPr>
          <p:cNvPr id="190" name="Google Shape;190;p30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6A11029-33CC-46B0-A14B-E38AE06D4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12" y="1673928"/>
            <a:ext cx="4486388" cy="3238196"/>
          </a:xfrm>
          <a:prstGeom prst="rect">
            <a:avLst/>
          </a:prstGeom>
        </p:spPr>
      </p:pic>
      <p:sp>
        <p:nvSpPr>
          <p:cNvPr id="24" name="Google Shape;170;p28">
            <a:extLst>
              <a:ext uri="{FF2B5EF4-FFF2-40B4-BE49-F238E27FC236}">
                <a16:creationId xmlns:a16="http://schemas.microsoft.com/office/drawing/2014/main" id="{D255D704-2C00-4E2E-8475-6925109CE0FC}"/>
              </a:ext>
            </a:extLst>
          </p:cNvPr>
          <p:cNvSpPr txBox="1"/>
          <p:nvPr/>
        </p:nvSpPr>
        <p:spPr>
          <a:xfrm>
            <a:off x="338902" y="413559"/>
            <a:ext cx="8637419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According to the Chicago Classification algorithm, the integrated relaxation pressure (IRP) is the first parameter to differentiates between disorders of esophago-gastric junction outflow and peristalsis.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IRP measures the “opening” of the LES during swallowing.</a:t>
            </a:r>
          </a:p>
        </p:txBody>
      </p:sp>
      <p:sp>
        <p:nvSpPr>
          <p:cNvPr id="4" name="左大括弧 3">
            <a:extLst>
              <a:ext uri="{FF2B5EF4-FFF2-40B4-BE49-F238E27FC236}">
                <a16:creationId xmlns:a16="http://schemas.microsoft.com/office/drawing/2014/main" id="{FAEF65C7-6924-4160-8AEE-C5EB58D6EBD8}"/>
              </a:ext>
            </a:extLst>
          </p:cNvPr>
          <p:cNvSpPr/>
          <p:nvPr/>
        </p:nvSpPr>
        <p:spPr>
          <a:xfrm rot="16200000">
            <a:off x="5653965" y="4080951"/>
            <a:ext cx="213583" cy="65269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BBD7F0-F8D1-4798-AC23-85805278E0FB}"/>
              </a:ext>
            </a:extLst>
          </p:cNvPr>
          <p:cNvSpPr txBox="1"/>
          <p:nvPr/>
        </p:nvSpPr>
        <p:spPr>
          <a:xfrm>
            <a:off x="5558617" y="445752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左大括弧 26">
            <a:extLst>
              <a:ext uri="{FF2B5EF4-FFF2-40B4-BE49-F238E27FC236}">
                <a16:creationId xmlns:a16="http://schemas.microsoft.com/office/drawing/2014/main" id="{8D591545-CFB4-419E-8D9D-9BDA2D838198}"/>
              </a:ext>
            </a:extLst>
          </p:cNvPr>
          <p:cNvSpPr/>
          <p:nvPr/>
        </p:nvSpPr>
        <p:spPr>
          <a:xfrm>
            <a:off x="4486389" y="3966809"/>
            <a:ext cx="197557" cy="25335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EFBCE82-C583-4C36-AEDE-72355AFDCD22}"/>
              </a:ext>
            </a:extLst>
          </p:cNvPr>
          <p:cNvSpPr txBox="1"/>
          <p:nvPr/>
        </p:nvSpPr>
        <p:spPr>
          <a:xfrm>
            <a:off x="4028449" y="3939597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C4D0F8-1B13-4A0E-92BA-8F9F171AB055}"/>
              </a:ext>
            </a:extLst>
          </p:cNvPr>
          <p:cNvSpPr txBox="1"/>
          <p:nvPr/>
        </p:nvSpPr>
        <p:spPr>
          <a:xfrm>
            <a:off x="4845006" y="476569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Normal IRP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C6DEA98-B16D-483A-B576-D4011F1622E1}"/>
              </a:ext>
            </a:extLst>
          </p:cNvPr>
          <p:cNvSpPr txBox="1"/>
          <p:nvPr/>
        </p:nvSpPr>
        <p:spPr>
          <a:xfrm>
            <a:off x="7139450" y="4765699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High IRP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  <a:endParaRPr lang="zh-TW" altLang="en-US" dirty="0"/>
          </a:p>
        </p:txBody>
      </p:sp>
      <p:sp>
        <p:nvSpPr>
          <p:cNvPr id="31" name="Google Shape;170;p28">
            <a:extLst>
              <a:ext uri="{FF2B5EF4-FFF2-40B4-BE49-F238E27FC236}">
                <a16:creationId xmlns:a16="http://schemas.microsoft.com/office/drawing/2014/main" id="{0EF51E13-59CB-4CA6-ABC7-342C46171077}"/>
              </a:ext>
            </a:extLst>
          </p:cNvPr>
          <p:cNvSpPr txBox="1"/>
          <p:nvPr/>
        </p:nvSpPr>
        <p:spPr>
          <a:xfrm>
            <a:off x="338901" y="1766199"/>
            <a:ext cx="4345045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High IRP -&gt; esophago-gastric junction outflow</a:t>
            </a:r>
            <a:br>
              <a:rPr lang="en-US" altLang="zh-TW" b="0" i="0" dirty="0">
                <a:effectLst/>
                <a:latin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</a:rPr>
              <a:t>Normal IRP -&gt; p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eristalsis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3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detecting catheter positioning failure.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3"/>
            </a:pPr>
            <a:endParaRPr lang="en-US" altLang="zh-TW" dirty="0">
              <a:latin typeface="Arial" panose="020B0604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3"/>
            </a:pPr>
            <a:endParaRPr lang="en-US" altLang="zh-TW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299" y="2114425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Methods</a:t>
            </a:r>
            <a:endParaRPr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7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Methods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Data Analysis</a:t>
            </a: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</a:p>
        </p:txBody>
      </p:sp>
      <p:sp>
        <p:nvSpPr>
          <p:cNvPr id="169" name="Google Shape;169;p28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446000" y="917225"/>
            <a:ext cx="82521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Our database (October 2014–February 2021).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Half of the patients had achalasia(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食道弛緩不能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At least 6 h of fasting</a:t>
            </a:r>
            <a:r>
              <a:rPr lang="en-US" altLang="zh-TW" dirty="0">
                <a:latin typeface="Arial" panose="020B0604020202020204" pitchFamily="34" charset="0"/>
              </a:rPr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Using the ISOLAB manometry system and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a solid-state catheter with 36 sensors.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At least 3 sensors in the stomach.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10 wet 5 mL swallows, spaced at more than 30 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Patient in the supine position and the thorax angulated at 30◦.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The upper normal limit of IRP, was set at 28 mmHg.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dirty="0">
                <a:latin typeface="Arial" panose="020B0604020202020204" pitchFamily="34" charset="0"/>
              </a:rPr>
              <a:t>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he datasets were prepared and labeled by two experts.</a:t>
            </a:r>
          </a:p>
        </p:txBody>
      </p:sp>
    </p:spTree>
    <p:extLst>
      <p:ext uri="{BB962C8B-B14F-4D97-AF65-F5344CB8AC3E}">
        <p14:creationId xmlns:p14="http://schemas.microsoft.com/office/powerpoint/2010/main" val="284688315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8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Methods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Data Analysis (First Dataset)</a:t>
            </a: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</a:p>
        </p:txBody>
      </p:sp>
      <p:sp>
        <p:nvSpPr>
          <p:cNvPr id="169" name="Google Shape;169;p28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446000" y="917225"/>
            <a:ext cx="82521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2437 raw images . 67 probe positioning failure and 2370 correct probe positioning.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48.5 ± 16.3 years 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ld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55% were mal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endParaRPr lang="en-US" altLang="zh-TW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07F639-6AE2-4017-A42F-B06AEFD3E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1585660"/>
            <a:ext cx="5540119" cy="320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2622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9</a:t>
            </a:fld>
            <a:endParaRPr sz="1100"/>
          </a:p>
        </p:txBody>
      </p:sp>
      <p:sp>
        <p:nvSpPr>
          <p:cNvPr id="168" name="Google Shape;168;p28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Methods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Data Analysis (Second Dataset)</a:t>
            </a: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</a:p>
        </p:txBody>
      </p:sp>
      <p:sp>
        <p:nvSpPr>
          <p:cNvPr id="169" name="Google Shape;169;p28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446000" y="917225"/>
            <a:ext cx="8252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1079 images, 140 were representing normal IRP and 939 were representing IRP higher than the cut-off.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50.3±17.5 years old</a:t>
            </a:r>
            <a:r>
              <a:rPr lang="en-US" altLang="zh-TW" dirty="0">
                <a:latin typeface="Arial" panose="020B0604020202020204" pitchFamily="34" charset="0"/>
              </a:rPr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52.3% were males.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E186E5-57FA-44A3-8305-0BA2BBBEB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61" y="1495813"/>
            <a:ext cx="4320247" cy="3301786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048E17-DB90-4B00-A122-E5A15682D4C8}"/>
              </a:ext>
            </a:extLst>
          </p:cNvPr>
          <p:cNvSpPr txBox="1"/>
          <p:nvPr/>
        </p:nvSpPr>
        <p:spPr>
          <a:xfrm>
            <a:off x="4845006" y="476569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Normal IRP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8A6ECD-0C70-4C92-B22E-7D7AF7BC9BC5}"/>
              </a:ext>
            </a:extLst>
          </p:cNvPr>
          <p:cNvSpPr txBox="1"/>
          <p:nvPr/>
        </p:nvSpPr>
        <p:spPr>
          <a:xfrm>
            <a:off x="7139450" y="4765699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High IRP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  <a:endParaRPr lang="zh-TW" altLang="en-US" dirty="0"/>
          </a:p>
        </p:txBody>
      </p:sp>
      <p:sp>
        <p:nvSpPr>
          <p:cNvPr id="15" name="Google Shape;170;p28">
            <a:extLst>
              <a:ext uri="{FF2B5EF4-FFF2-40B4-BE49-F238E27FC236}">
                <a16:creationId xmlns:a16="http://schemas.microsoft.com/office/drawing/2014/main" id="{A0A55D17-A9EF-40F3-A3BE-B5206BE98802}"/>
              </a:ext>
            </a:extLst>
          </p:cNvPr>
          <p:cNvSpPr txBox="1"/>
          <p:nvPr/>
        </p:nvSpPr>
        <p:spPr>
          <a:xfrm>
            <a:off x="368600" y="2779495"/>
            <a:ext cx="4392761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Train contained 70% of the data (657 swallows with high IRP, 98 swallows with normal IRP)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。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Arial" panose="020B0604020202020204" pitchFamily="34" charset="0"/>
              </a:rPr>
              <a:t>Test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contained 15% of the data (140 swallows with high IRP, and 21 swallows with normal IRP)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。</a:t>
            </a:r>
            <a:endParaRPr lang="en-US" altLang="zh-TW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Validation contained 15% of the data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。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8250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617</Words>
  <Application>Microsoft Office PowerPoint</Application>
  <PresentationFormat>如螢幕大小 (16:9)</PresentationFormat>
  <Paragraphs>115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BlinkMacSystemFont</vt:lpstr>
      <vt:lpstr>微軟正黑體</vt:lpstr>
      <vt:lpstr>微軟正黑體</vt:lpstr>
      <vt:lpstr>Arial</vt:lpstr>
      <vt:lpstr>Calibri</vt:lpstr>
      <vt:lpstr>Consolas</vt:lpstr>
      <vt:lpstr>Simple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仲恩 鄧</cp:lastModifiedBy>
  <cp:revision>23</cp:revision>
  <dcterms:modified xsi:type="dcterms:W3CDTF">2022-02-20T21:55:10Z</dcterms:modified>
</cp:coreProperties>
</file>