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Clic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k to 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edit 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the 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title 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text 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for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mat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614452EB-97CB-4AE6-9D99-9C033FEEED5A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DDB6687-09DC-4743-80F4-E255AC06DE9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10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Big Data - W2D2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3168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Classifying Breast Tissue using Naive Bayes Approach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Dataset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Dataset with electrical impedance measurements in samples of freshly excised tissue from the breast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Source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J. Jossinet (1996) Variability of impedivity in normal and pathological breast tissue. Med. &amp; Biol. Eng. &amp; Comput, 34: 346-350.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JE Silva, JP Marques de Sá, J Jossinet (2000) Classification of Breast Tissue by Electrical Impedance Spectroscopy. Med &amp; Bio Eng &amp; Computing, 38:26-30.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5943600" y="5943600"/>
            <a:ext cx="3657240" cy="118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Dataset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Six classes of freshly excised tissue were studied using electrical impedance measurements: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89" name="Table 3"/>
          <p:cNvGraphicFramePr/>
          <p:nvPr/>
        </p:nvGraphicFramePr>
        <p:xfrm>
          <a:off x="2194560" y="3432600"/>
          <a:ext cx="5546880" cy="3270240"/>
        </p:xfrm>
        <a:graphic>
          <a:graphicData uri="http://schemas.openxmlformats.org/drawingml/2006/table">
            <a:tbl>
              <a:tblPr/>
              <a:tblGrid>
                <a:gridCol w="1631520"/>
                <a:gridCol w="2283120"/>
                <a:gridCol w="1632240"/>
              </a:tblGrid>
              <a:tr h="4172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# of cases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72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Car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Carcinoma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72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Fad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Fibro-adenoma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172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Mastopathy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72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Gla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Glandular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172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Con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Connective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72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Adi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Adipose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22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106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Dataset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Attributes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I0 Impedivity (ohm) at zero frequency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PA500 phase angle at 500 KHz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HFS high-frequency slope of phase angle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DA impedance distance between spectral ends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AREA area under spectrum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A/DA area normalized by DA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MAX IP maximum of the spectrum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DR distance between I0 and real part of the maximum frequency point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P length of the spectral curve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Class car(carcinoma), fad (fibro-adenoma), mas (mastopathy), gla (glandular), con (connective), adi (adipose).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Dataset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93" name="Table 2"/>
          <p:cNvGraphicFramePr/>
          <p:nvPr/>
        </p:nvGraphicFramePr>
        <p:xfrm>
          <a:off x="504000" y="1769040"/>
          <a:ext cx="9071280" cy="2360880"/>
        </p:xfrm>
        <a:graphic>
          <a:graphicData uri="http://schemas.openxmlformats.org/drawingml/2006/table">
            <a:tbl>
              <a:tblPr/>
              <a:tblGrid>
                <a:gridCol w="824400"/>
                <a:gridCol w="824400"/>
                <a:gridCol w="824400"/>
                <a:gridCol w="824400"/>
                <a:gridCol w="824400"/>
                <a:gridCol w="824400"/>
                <a:gridCol w="824400"/>
                <a:gridCol w="824400"/>
                <a:gridCol w="824400"/>
                <a:gridCol w="824400"/>
                <a:gridCol w="827640"/>
              </a:tblGrid>
              <a:tr h="33732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Case #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Class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I0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PA500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HFS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DA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Area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A/DA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Max IP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DR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P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1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300" spc="-1" strike="noStrike">
                          <a:latin typeface="Arial"/>
                        </a:rPr>
                        <a:t>car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524.8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0.2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0.0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228.8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6843.6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29.9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60.2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220.7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556.8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22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300" spc="-1" strike="noStrike">
                          <a:latin typeface="Arial"/>
                        </a:rPr>
                        <a:t>fad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211.00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0.05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0.09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30.75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151.98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4.94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14.27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27.24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217.13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37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300" spc="-1" strike="noStrike">
                          <a:latin typeface="Arial"/>
                        </a:rPr>
                        <a:t>mas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178.00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0.17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0.21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41.54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489.44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11.78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35.75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21.16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215.91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55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300" spc="-1" strike="noStrike">
                          <a:latin typeface="Arial"/>
                        </a:rPr>
                        <a:t>gla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470.52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0.13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0.07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150.22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2657.91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17.69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47.56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142.50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491.47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71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300" spc="-1" strike="noStrike">
                          <a:latin typeface="Arial"/>
                        </a:rPr>
                        <a:t>con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1724.09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0.05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-0.02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404.13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3053.97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7.56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71.43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399.19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1489.39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85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300" spc="-1" strike="noStrike">
                          <a:latin typeface="Arial"/>
                        </a:rPr>
                        <a:t>adi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2100.00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0.06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-0.05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390.48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16640.72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42.62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125.90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380.64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2073.03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Dataset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95" name="Table 2"/>
          <p:cNvGraphicFramePr/>
          <p:nvPr/>
        </p:nvGraphicFramePr>
        <p:xfrm>
          <a:off x="1015200" y="1905120"/>
          <a:ext cx="9071280" cy="2360880"/>
        </p:xfrm>
        <a:graphic>
          <a:graphicData uri="http://schemas.openxmlformats.org/drawingml/2006/table">
            <a:tbl>
              <a:tblPr/>
              <a:tblGrid>
                <a:gridCol w="824400"/>
                <a:gridCol w="824400"/>
                <a:gridCol w="824400"/>
                <a:gridCol w="824400"/>
                <a:gridCol w="824400"/>
                <a:gridCol w="824400"/>
                <a:gridCol w="824400"/>
                <a:gridCol w="824400"/>
                <a:gridCol w="824400"/>
                <a:gridCol w="827640"/>
              </a:tblGrid>
              <a:tr h="33732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Class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I0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PA500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HFS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DA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Area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A/DA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Max IP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DR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P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1300" spc="-1" strike="noStrike">
                          <a:latin typeface="Arial"/>
                        </a:rPr>
                        <a:t>car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524.8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0.2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0.0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228.8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6843.6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29.9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60.2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220.7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556.8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1300" spc="-1" strike="noStrike">
                          <a:latin typeface="Arial"/>
                        </a:rPr>
                        <a:t>fad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211.00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0.05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0.09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30.75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151.98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4.94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14.27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27.24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217.13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1300" spc="-1" strike="noStrike">
                          <a:latin typeface="Arial"/>
                        </a:rPr>
                        <a:t>mas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178.00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0.17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0.21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41.54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489.44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11.78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35.75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21.16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215.91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1300" spc="-1" strike="noStrike">
                          <a:latin typeface="Arial"/>
                        </a:rPr>
                        <a:t>gla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470.52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0.13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0.07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150.22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2657.91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17.69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47.56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142.50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491.47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1300" spc="-1" strike="noStrike">
                          <a:latin typeface="Arial"/>
                        </a:rPr>
                        <a:t>con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1724.09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0.05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-0.02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404.13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3053.97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7.56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71.43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399.19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1489.39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1300" spc="-1" strike="noStrike">
                          <a:latin typeface="Arial"/>
                        </a:rPr>
                        <a:t>adi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2100.00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0.06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-0.05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390.48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16640.72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42.62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125.90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380.64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2073.03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Dataset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97" name="Table 2"/>
          <p:cNvGraphicFramePr/>
          <p:nvPr/>
        </p:nvGraphicFramePr>
        <p:xfrm>
          <a:off x="1015200" y="1905120"/>
          <a:ext cx="9071280" cy="2360880"/>
        </p:xfrm>
        <a:graphic>
          <a:graphicData uri="http://schemas.openxmlformats.org/drawingml/2006/table">
            <a:tbl>
              <a:tblPr/>
              <a:tblGrid>
                <a:gridCol w="824400"/>
                <a:gridCol w="824400"/>
                <a:gridCol w="824400"/>
                <a:gridCol w="824400"/>
                <a:gridCol w="824400"/>
                <a:gridCol w="824400"/>
                <a:gridCol w="824400"/>
                <a:gridCol w="824400"/>
                <a:gridCol w="824400"/>
                <a:gridCol w="827640"/>
              </a:tblGrid>
              <a:tr h="33732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Class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I0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PA500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HFS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DA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Area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A/DA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Max IP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DR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P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1300" spc="-1" strike="noStrike">
                          <a:latin typeface="Arial"/>
                        </a:rPr>
                        <a:t>0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524.8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0.2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0.0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228.8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6843.6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29.9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60.2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220.7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556.8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1300" spc="-1" strike="noStrike">
                          <a:latin typeface="Arial"/>
                        </a:rPr>
                        <a:t>1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211.00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0.05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0.09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30.75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151.98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4.94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14.27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27.24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217.13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1300" spc="-1" strike="noStrike">
                          <a:latin typeface="Arial"/>
                        </a:rPr>
                        <a:t>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178.00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0.17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0.21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41.54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489.44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11.78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35.75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21.16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215.91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1300" spc="-1" strike="noStrike">
                          <a:latin typeface="Arial"/>
                        </a:rPr>
                        <a:t>3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470.52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0.13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0.07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150.22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2657.91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17.69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47.56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142.50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491.47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1300" spc="-1" strike="noStrike">
                          <a:latin typeface="Arial"/>
                        </a:rPr>
                        <a:t>4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1724.09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0.05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-0.02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404.13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3053.97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7.56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71.43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399.19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1489.39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1300" spc="-1" strike="noStrike">
                          <a:latin typeface="Arial"/>
                        </a:rPr>
                        <a:t>5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2100.00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0.06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-0.05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390.48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16640.72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42.62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125.90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380.64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2073.03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Dataset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99" name="Table 2"/>
          <p:cNvGraphicFramePr/>
          <p:nvPr/>
        </p:nvGraphicFramePr>
        <p:xfrm>
          <a:off x="1015200" y="1905120"/>
          <a:ext cx="9071280" cy="2360880"/>
        </p:xfrm>
        <a:graphic>
          <a:graphicData uri="http://schemas.openxmlformats.org/drawingml/2006/table">
            <a:tbl>
              <a:tblPr/>
              <a:tblGrid>
                <a:gridCol w="824400"/>
                <a:gridCol w="824400"/>
                <a:gridCol w="824400"/>
                <a:gridCol w="824400"/>
                <a:gridCol w="824400"/>
                <a:gridCol w="824400"/>
                <a:gridCol w="824400"/>
                <a:gridCol w="824400"/>
                <a:gridCol w="824400"/>
                <a:gridCol w="827640"/>
              </a:tblGrid>
              <a:tr h="33732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Class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I0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PA500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HFS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DA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Area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A/DA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Max IP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DR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P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1300" spc="-1" strike="noStrike">
                          <a:latin typeface="Arial"/>
                        </a:rPr>
                        <a:t>0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524.8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0.2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0.0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228.8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6843.6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29.9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60.2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220.7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556.8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1300" spc="-1" strike="noStrike">
                          <a:latin typeface="Arial"/>
                        </a:rPr>
                        <a:t>1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211.00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0.05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0.09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30.75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151.98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4.94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14.27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27.24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217.13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1300" spc="-1" strike="noStrike">
                          <a:latin typeface="Arial"/>
                        </a:rPr>
                        <a:t>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178.00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0.17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0.21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41.54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489.44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11.78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35.75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21.16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215.91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1300" spc="-1" strike="noStrike">
                          <a:latin typeface="Arial"/>
                        </a:rPr>
                        <a:t>3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470.52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0.13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0.07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150.22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2657.91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17.69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47.56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142.50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491.47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1300" spc="-1" strike="noStrike">
                          <a:latin typeface="Arial"/>
                        </a:rPr>
                        <a:t>4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1724.09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0.05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-0.02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404.13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3053.97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7.56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71.43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399.19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1489.39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1300" spc="-1" strike="noStrike">
                          <a:latin typeface="Arial"/>
                        </a:rPr>
                        <a:t>5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2100.00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0.06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-0.05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390.48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16640.72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42.62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125.90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380.64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300" spc="-1" strike="noStrike">
                          <a:latin typeface="Arial"/>
                        </a:rPr>
                        <a:t>2073.03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00" name="Line 3"/>
          <p:cNvSpPr/>
          <p:nvPr/>
        </p:nvSpPr>
        <p:spPr>
          <a:xfrm flipV="1">
            <a:off x="1828800" y="4846320"/>
            <a:ext cx="7406640" cy="9144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4"/>
          <p:cNvSpPr/>
          <p:nvPr/>
        </p:nvSpPr>
        <p:spPr>
          <a:xfrm>
            <a:off x="1005840" y="4937760"/>
            <a:ext cx="822960" cy="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TextShape 5"/>
          <p:cNvSpPr txBox="1"/>
          <p:nvPr/>
        </p:nvSpPr>
        <p:spPr>
          <a:xfrm>
            <a:off x="1078200" y="5120640"/>
            <a:ext cx="750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Class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TextShape 6"/>
          <p:cNvSpPr txBox="1"/>
          <p:nvPr/>
        </p:nvSpPr>
        <p:spPr>
          <a:xfrm>
            <a:off x="5303520" y="5048640"/>
            <a:ext cx="16786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Feature Vector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2019-10-10T02:16:04Z</dcterms:created>
  <dc:creator/>
  <dc:description/>
  <dc:language>en-US</dc:language>
  <cp:lastModifiedBy/>
  <dcterms:modified xsi:type="dcterms:W3CDTF">2019-10-10T02:58:31Z</dcterms:modified>
  <cp:revision>2</cp:revision>
  <dc:subject/>
  <dc:title>Blueprint Plans</dc:title>
</cp:coreProperties>
</file>