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4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27025007290754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Регионы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35F-4C2D-BA38-437524DC27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35F-4C2D-BA38-437524DC27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35F-4C2D-BA38-437524DC276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Москва</c:v>
                </c:pt>
                <c:pt idx="1">
                  <c:v>СПБ</c:v>
                </c:pt>
                <c:pt idx="2">
                  <c:v>Екатеринбург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14</c:v>
                </c:pt>
                <c:pt idx="1">
                  <c:v>18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5F-4C2D-BA38-437524DC276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ЗП</a:t>
            </a:r>
          </a:p>
        </c:rich>
      </c:tx>
      <c:layout>
        <c:manualLayout>
          <c:xMode val="edge"/>
          <c:yMode val="edge"/>
          <c:x val="0.2684778725575969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Распределение ЗП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AF2-4FF0-8AB9-BA8FCE3B029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AF2-4FF0-8AB9-BA8FCE3B02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AF2-4FF0-8AB9-BA8FCE3B0292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Москва</c:v>
                </c:pt>
                <c:pt idx="1">
                  <c:v>СПБ</c:v>
                </c:pt>
                <c:pt idx="2">
                  <c:v>Екатеринбург</c:v>
                </c:pt>
              </c:strCache>
            </c:strRef>
          </c:cat>
          <c:val>
            <c:numRef>
              <c:f>Лист1!$B$2:$B$4</c:f>
              <c:numCache>
                <c:formatCode>#,##0</c:formatCode>
                <c:ptCount val="3"/>
                <c:pt idx="0">
                  <c:v>80000</c:v>
                </c:pt>
                <c:pt idx="1">
                  <c:v>90000</c:v>
                </c:pt>
                <c:pt idx="2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AF2-4FF0-8AB9-BA8FCE3B029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ЗП в</a:t>
            </a:r>
            <a:r>
              <a:rPr lang="en-US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СПБ</a:t>
            </a:r>
          </a:p>
        </c:rich>
      </c:tx>
      <c:layout>
        <c:manualLayout>
          <c:xMode val="edge"/>
          <c:yMode val="edge"/>
          <c:x val="0.3300287984835229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2021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Лист1!$B$2</c:f>
              <c:numCache>
                <c:formatCode>#,##0</c:formatCode>
                <c:ptCount val="1"/>
                <c:pt idx="0">
                  <c:v>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7F-49DD-A293-80914DF0C4E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2020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Лист1!$C$2</c:f>
              <c:numCache>
                <c:formatCode>#,##0</c:formatCode>
                <c:ptCount val="1"/>
                <c:pt idx="0">
                  <c:v>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7F-49DD-A293-80914DF0C4E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2019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</c:f>
              <c:numCache>
                <c:formatCode>General</c:formatCode>
                <c:ptCount val="1"/>
              </c:numCache>
            </c:numRef>
          </c:cat>
          <c:val>
            <c:numRef>
              <c:f>Лист1!$D$2</c:f>
              <c:numCache>
                <c:formatCode>#,##0</c:formatCode>
                <c:ptCount val="1"/>
                <c:pt idx="0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7F-49DD-A293-80914DF0C4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438431472"/>
        <c:axId val="438427208"/>
        <c:axId val="0"/>
      </c:bar3DChart>
      <c:catAx>
        <c:axId val="438431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8427208"/>
        <c:crosses val="autoZero"/>
        <c:auto val="1"/>
        <c:lblAlgn val="ctr"/>
        <c:lblOffset val="100"/>
        <c:noMultiLvlLbl val="0"/>
      </c:catAx>
      <c:valAx>
        <c:axId val="438427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38431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967" y="4083285"/>
            <a:ext cx="7766936" cy="1339616"/>
          </a:xfrm>
        </p:spPr>
        <p:txBody>
          <a:bodyPr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 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«Уральский федеральный университет имени первого Президента России Б.Н. Ельцина»  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радиоэлектроники и информационных технологий - РТФ Центр ускоренного обучения </a:t>
            </a:r>
            <a:r>
              <a:rPr lang="ru-RU" sz="1050" dirty="0"/>
              <a:t/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 </a:t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</a:t>
            </a:r>
            <a:r>
              <a:rPr lang="ru-RU" sz="1050" dirty="0" smtClean="0"/>
              <a:t/>
            </a:r>
            <a:br>
              <a:rPr lang="ru-RU" sz="1050" dirty="0" smtClean="0"/>
            </a:b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ИНТЕГРИРОВАННАЯ СРЕДА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РАЗРАБОТКИ (IDE –INTEGRATED DEVELOPMENT ENVIRONMENT). ORACLE SQL DEVELOPER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Пояснительная записка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09.04.04 00.00.00 000 ПЗ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050" dirty="0"/>
              <a:t/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r>
              <a:rPr lang="ru-RU" sz="1050" dirty="0"/>
              <a:t> </a:t>
            </a:r>
            <a:br>
              <a:rPr lang="ru-RU" sz="1050" dirty="0"/>
            </a:br>
            <a:endParaRPr lang="ru-RU" sz="105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5967" y="5422901"/>
            <a:ext cx="7766936" cy="751649"/>
          </a:xfrm>
        </p:spPr>
        <p:txBody>
          <a:bodyPr>
            <a:noAutofit/>
          </a:bodyPr>
          <a:lstStyle/>
          <a:p>
            <a:pPr algn="l"/>
            <a:r>
              <a:rPr lang="ru-RU" sz="1200" dirty="0"/>
              <a:t> </a:t>
            </a:r>
            <a:br>
              <a:rPr lang="ru-RU" sz="1200" dirty="0"/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	преподаватель						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Н.А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Архипов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Нормоконтpолер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преподаватель						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Н.А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Архипов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гр. РИЗ-100028у 						            </a:t>
            </a:r>
            <a:r>
              <a:rPr lang="en-US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ru-RU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А.М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Власов</a:t>
            </a:r>
            <a:b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559022" y="6370796"/>
            <a:ext cx="18408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Екатеринбург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15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Направление развития технологии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997888"/>
            <a:ext cx="8596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объявила о новых крупных инновациях в своих продуктах для управления данными которые позволяют клиентам проще, быстрее и безопаснее выполнять критически важные приложения, где бы они не размещались. </a:t>
            </a:r>
          </a:p>
        </p:txBody>
      </p:sp>
    </p:spTree>
    <p:extLst>
      <p:ext uri="{BB962C8B-B14F-4D97-AF65-F5344CB8AC3E}">
        <p14:creationId xmlns:p14="http://schemas.microsoft.com/office/powerpoint/2010/main" val="301179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Определение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191736"/>
            <a:ext cx="895226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интегрированная среда разработки на языках SQL и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PL/SQL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 возможностью администрирования баз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ориентирована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0000">
              <a:lnSpc>
                <a:spcPct val="150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среде Oracle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36000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Сама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написана на языке программирования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Она представляет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собой графическую версию SQL*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дает разработчикам баз данных удобный способ выполнения основных задач. </a:t>
            </a:r>
          </a:p>
          <a:p>
            <a:pPr indent="360000">
              <a:lnSpc>
                <a:spcPct val="150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169938"/>
            <a:ext cx="8596668" cy="2535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Oracle 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представлена в 2006 году. Она позволяет соединяться с любой базой данных Oracle версии не ниже Oracle9i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умеет создавать соединение с базой данных Oracle, показывать хранящиеся в базе объекты, создавать и модифицировать объекты в базе, запрашивать и обновлять данные, экспортировать данные и их описания, импортировать данные, обрабатывать команды, создавать и запускать отчеты. </a:t>
            </a:r>
          </a:p>
        </p:txBody>
      </p:sp>
    </p:spTree>
    <p:extLst>
      <p:ext uri="{BB962C8B-B14F-4D97-AF65-F5344CB8AC3E}">
        <p14:creationId xmlns:p14="http://schemas.microsoft.com/office/powerpoint/2010/main" val="41406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История развития технологии</a:t>
            </a:r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1155700"/>
            <a:ext cx="9050866" cy="5028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Первый международный стандарт языка SQL был принят в 1989 г.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конце 1992 г. был принят новый международный стандарт языка SQL, который называется SQL/92 или SQL2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1999 году появился новый стандарт, названный SQL3. Если отличия между стандартами SQL1 и SQL2 во многом были количественными, то стандарт SQL3 соответствует качественным серьезным преобразованиям. В конце 2003 года был принят и опубликован новый вариант международного стандарта SQL:2003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SQL:2003 специфицирован ряд новых и важных свойств, с небольшими модификациями, внесёнными позже в 2008 году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2009 году компания выпустила Oracle 11g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(11.2.0.1).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2013 году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вышла версия 12c (12.1.0.1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 году стало известно о планах Oracle перевести почти все свои продукты в облако.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году Ларри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Эллисон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объявил о создании в Oracle дата-центров для работы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второго поколения и заявил, что лидерство компании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облачном рынке подходит к концу.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63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Текущее состояние технологии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77334" y="1093991"/>
            <a:ext cx="8466666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fontAlgn="base">
              <a:lnSpc>
                <a:spcPct val="15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текущее состояние разработана версии 20.2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Developer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20.2, последняя версия бесплатного инструмента Oracle для управления базами данных и разработки SQL, была выпущена недавно. </a:t>
            </a:r>
          </a:p>
        </p:txBody>
      </p:sp>
    </p:spTree>
    <p:extLst>
      <p:ext uri="{BB962C8B-B14F-4D97-AF65-F5344CB8AC3E}">
        <p14:creationId xmlns:p14="http://schemas.microsoft.com/office/powerpoint/2010/main" val="185090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37728"/>
          </a:xfrm>
        </p:spPr>
        <p:txBody>
          <a:bodyPr>
            <a:normAutofit/>
          </a:bodyPr>
          <a:lstStyle/>
          <a:p>
            <a:pPr algn="ctr"/>
            <a:r>
              <a:rPr lang="ru-RU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Как востребована на рынке труда технология</a:t>
            </a:r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64908"/>
              </p:ext>
            </p:extLst>
          </p:nvPr>
        </p:nvGraphicFramePr>
        <p:xfrm>
          <a:off x="270317" y="1299728"/>
          <a:ext cx="9410701" cy="3259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0416">
                  <a:extLst>
                    <a:ext uri="{9D8B030D-6E8A-4147-A177-3AD203B41FA5}">
                      <a16:colId xmlns:a16="http://schemas.microsoft.com/office/drawing/2014/main" val="3431036637"/>
                    </a:ext>
                  </a:extLst>
                </a:gridCol>
                <a:gridCol w="1560901">
                  <a:extLst>
                    <a:ext uri="{9D8B030D-6E8A-4147-A177-3AD203B41FA5}">
                      <a16:colId xmlns:a16="http://schemas.microsoft.com/office/drawing/2014/main" val="3517988064"/>
                    </a:ext>
                  </a:extLst>
                </a:gridCol>
                <a:gridCol w="833974">
                  <a:extLst>
                    <a:ext uri="{9D8B030D-6E8A-4147-A177-3AD203B41FA5}">
                      <a16:colId xmlns:a16="http://schemas.microsoft.com/office/drawing/2014/main" val="1574577844"/>
                    </a:ext>
                  </a:extLst>
                </a:gridCol>
                <a:gridCol w="1287114">
                  <a:extLst>
                    <a:ext uri="{9D8B030D-6E8A-4147-A177-3AD203B41FA5}">
                      <a16:colId xmlns:a16="http://schemas.microsoft.com/office/drawing/2014/main" val="1622365220"/>
                    </a:ext>
                  </a:extLst>
                </a:gridCol>
                <a:gridCol w="1065561">
                  <a:extLst>
                    <a:ext uri="{9D8B030D-6E8A-4147-A177-3AD203B41FA5}">
                      <a16:colId xmlns:a16="http://schemas.microsoft.com/office/drawing/2014/main" val="69375766"/>
                    </a:ext>
                  </a:extLst>
                </a:gridCol>
                <a:gridCol w="1012811">
                  <a:extLst>
                    <a:ext uri="{9D8B030D-6E8A-4147-A177-3AD203B41FA5}">
                      <a16:colId xmlns:a16="http://schemas.microsoft.com/office/drawing/2014/main" val="1649144670"/>
                    </a:ext>
                  </a:extLst>
                </a:gridCol>
                <a:gridCol w="2299924">
                  <a:extLst>
                    <a:ext uri="{9D8B030D-6E8A-4147-A177-3AD203B41FA5}">
                      <a16:colId xmlns:a16="http://schemas.microsoft.com/office/drawing/2014/main" val="1045212059"/>
                    </a:ext>
                  </a:extLst>
                </a:gridCol>
              </a:tblGrid>
              <a:tr h="11272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Регионы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вакансии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Уровень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одноименных вакансий 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заработная плата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Ссылка на источник информации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Ссылка на бесплатную онлайн площадку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extLst>
                  <a:ext uri="{0D108BD9-81ED-4DB2-BD59-A6C34878D82A}">
                    <a16:rowId xmlns:a16="http://schemas.microsoft.com/office/drawing/2014/main" val="1415680759"/>
                  </a:ext>
                </a:extLst>
              </a:tr>
              <a:tr h="5636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Москва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 SQL Developer</a:t>
                      </a:r>
                      <a:endParaRPr lang="ru-RU" sz="1100" b="1" kern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80 000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https://www.zarplata.ru/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https://universarium.org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extLst>
                  <a:ext uri="{0D108BD9-81ED-4DB2-BD59-A6C34878D82A}">
                    <a16:rowId xmlns:a16="http://schemas.microsoft.com/office/drawing/2014/main" val="21852025"/>
                  </a:ext>
                </a:extLst>
              </a:tr>
              <a:tr h="100507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СПБ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Главный специалист информационных технологий</a:t>
                      </a:r>
                      <a:endParaRPr lang="ru-RU" sz="1100" b="1" kern="0">
                        <a:solidFill>
                          <a:srgbClr val="2F5496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senior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90 000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https://spb.hh.ru/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https://thecrashcourse.com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extLst>
                  <a:ext uri="{0D108BD9-81ED-4DB2-BD59-A6C34878D82A}">
                    <a16:rowId xmlns:a16="http://schemas.microsoft.com/office/drawing/2014/main" val="1006631297"/>
                  </a:ext>
                </a:extLst>
              </a:tr>
              <a:tr h="56362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Екатеринбург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Программист Oracle SQL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en-US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junior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60 000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https://ekb.zarplata.ru</a:t>
                      </a:r>
                      <a:endParaRPr lang="ru-RU" sz="14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600"/>
                        </a:spcAft>
                      </a:pPr>
                      <a:r>
                        <a:rPr lang="ru-RU" sz="1400" kern="15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https://arzamas.academy</a:t>
                      </a:r>
                      <a:endParaRPr lang="ru-RU" sz="14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1614" marR="61614" marT="0" marB="0"/>
                </a:tc>
                <a:extLst>
                  <a:ext uri="{0D108BD9-81ED-4DB2-BD59-A6C34878D82A}">
                    <a16:rowId xmlns:a16="http://schemas.microsoft.com/office/drawing/2014/main" val="1363924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1120466557"/>
              </p:ext>
            </p:extLst>
          </p:nvPr>
        </p:nvGraphicFramePr>
        <p:xfrm>
          <a:off x="1384300" y="469900"/>
          <a:ext cx="6616700" cy="39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644650" y="4406900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0215" algn="ctr">
              <a:lnSpc>
                <a:spcPct val="150000"/>
              </a:lnSpc>
              <a:spcAft>
                <a:spcPts val="0"/>
              </a:spcAft>
            </a:pPr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  <a:cs typeface="Lucida Sans" panose="020B0602030504020204" pitchFamily="34" charset="0"/>
              </a:rPr>
              <a:t>Диаграмма №1 Распределение вакансий по региона</a:t>
            </a:r>
            <a:endParaRPr lang="ru-RU" sz="1600" kern="150" dirty="0">
              <a:latin typeface="Liberation Serif"/>
              <a:ea typeface="SimSun" panose="02010600030101010101" pitchFamily="2" charset="-122"/>
              <a:cs typeface="Lucida Sans" panose="020B0602030504020204" pitchFamily="34" charset="0"/>
            </a:endParaRPr>
          </a:p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19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25600" y="45085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№2 Распределение уровня ЗП в зависимости от уровня программиста</a:t>
            </a:r>
          </a:p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ru-RU" dirty="0"/>
          </a:p>
        </p:txBody>
      </p:sp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047654588"/>
              </p:ext>
            </p:extLst>
          </p:nvPr>
        </p:nvGraphicFramePr>
        <p:xfrm>
          <a:off x="1333500" y="533400"/>
          <a:ext cx="6680200" cy="3873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6869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625600" y="45085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№3 Средняя ЗП в регионе по какому-то одному уровню</a:t>
            </a:r>
          </a:p>
          <a:p>
            <a:r>
              <a:rPr lang="ru-RU" b="1" dirty="0"/>
              <a:t> </a:t>
            </a:r>
            <a:endParaRPr lang="ru-RU" dirty="0"/>
          </a:p>
          <a:p>
            <a: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/>
            </a:r>
            <a:br>
              <a:rPr lang="ru-RU" kern="150" dirty="0"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ru-RU" dirty="0"/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807500234"/>
              </p:ext>
            </p:extLst>
          </p:nvPr>
        </p:nvGraphicFramePr>
        <p:xfrm>
          <a:off x="1536700" y="647700"/>
          <a:ext cx="6273800" cy="386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55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479</Words>
  <Application>Microsoft Office PowerPoint</Application>
  <PresentationFormat>Широкоэкранный</PresentationFormat>
  <Paragraphs>55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SimSun</vt:lpstr>
      <vt:lpstr>Arial</vt:lpstr>
      <vt:lpstr>Liberation Serif</vt:lpstr>
      <vt:lpstr>Lucida Sans</vt:lpstr>
      <vt:lpstr>Times New Roman</vt:lpstr>
      <vt:lpstr>Trebuchet MS</vt:lpstr>
      <vt:lpstr>Wingdings 3</vt:lpstr>
      <vt:lpstr>Аспект</vt:lpstr>
      <vt:lpstr>Министерство науки и высшего образования Российской Федерации   Федеральное государственное автономное образовательное учреждение высшего образования  «Уральский федеральный университет имени первого Президента России Б.Н. Ельцина»     Институт радиоэлектроники и информационных технологий - РТФ Центр ускоренного обучения                     ИНТЕГРИРОВАННАЯ СРЕДА РАЗРАБОТКИ (IDE –INTEGRATED DEVELOPMENT ENVIRONMENT). ORACLE SQL DEVELOPER   РЕФЕРАТ Пояснительная записка 09.04.04 00.00.00 000 ПЗ         </vt:lpstr>
      <vt:lpstr>Определение</vt:lpstr>
      <vt:lpstr>Введение</vt:lpstr>
      <vt:lpstr> История развития технологии</vt:lpstr>
      <vt:lpstr> Текущее состояние технологии</vt:lpstr>
      <vt:lpstr> Как востребована на рынке труда технология</vt:lpstr>
      <vt:lpstr>Презентация PowerPoint</vt:lpstr>
      <vt:lpstr>Презентация PowerPoint</vt:lpstr>
      <vt:lpstr>Презентация PowerPoint</vt:lpstr>
      <vt:lpstr> Направление развития технологии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ИНТЕГРИРОВАННАЯ СРЕДА РАЗРАБОТКИ (IDE –INTEGRATED DEVELOPMENT ENVIRONMENT). ORACLE SQL DEVELOPER</dc:title>
  <dc:creator>Александр Власов</dc:creator>
  <cp:lastModifiedBy>Александр Власов</cp:lastModifiedBy>
  <cp:revision>16</cp:revision>
  <dcterms:created xsi:type="dcterms:W3CDTF">2021-01-08T11:23:51Z</dcterms:created>
  <dcterms:modified xsi:type="dcterms:W3CDTF">2021-01-25T14:09:42Z</dcterms:modified>
</cp:coreProperties>
</file>