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80"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19"/>
    <p:restoredTop sz="94700"/>
  </p:normalViewPr>
  <p:slideViewPr>
    <p:cSldViewPr snapToGrid="0" snapToObjects="1">
      <p:cViewPr varScale="1">
        <p:scale>
          <a:sx n="105" d="100"/>
          <a:sy n="105" d="100"/>
        </p:scale>
        <p:origin x="208" y="1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1" Type="http://schemas.openxmlformats.org/officeDocument/2006/relationships/hyperlink" Target="https://github.com/diem/diem"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github.com/diem/diem"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0094FD-27F2-436B-8280-04167BF3839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9D4A370-4AB0-4264-83C6-E62381DECA5A}">
      <dgm:prSet/>
      <dgm:spPr/>
      <dgm:t>
        <a:bodyPr/>
        <a:lstStyle/>
        <a:p>
          <a:r>
            <a:rPr lang="en-US"/>
            <a:t>”Rust verification tools are far behind the state of C verification tools and there is much to do in creating tools that can verify anything about Rust programs.”</a:t>
          </a:r>
        </a:p>
      </dgm:t>
    </dgm:pt>
    <dgm:pt modelId="{4AAD3D54-DEAE-4B4D-962B-6289F30153CC}" type="parTrans" cxnId="{D03EB56A-21D1-4B50-B836-AD8497A41A6E}">
      <dgm:prSet/>
      <dgm:spPr/>
      <dgm:t>
        <a:bodyPr/>
        <a:lstStyle/>
        <a:p>
          <a:endParaRPr lang="en-US"/>
        </a:p>
      </dgm:t>
    </dgm:pt>
    <dgm:pt modelId="{58B660D2-501B-4027-ACD1-05F9521152E2}" type="sibTrans" cxnId="{D03EB56A-21D1-4B50-B836-AD8497A41A6E}">
      <dgm:prSet/>
      <dgm:spPr/>
      <dgm:t>
        <a:bodyPr/>
        <a:lstStyle/>
        <a:p>
          <a:endParaRPr lang="en-US"/>
        </a:p>
      </dgm:t>
    </dgm:pt>
    <dgm:pt modelId="{4F5F7990-D741-4E61-80F7-F3D9421C1DC9}">
      <dgm:prSet/>
      <dgm:spPr/>
      <dgm:t>
        <a:bodyPr/>
        <a:lstStyle/>
        <a:p>
          <a:r>
            <a:rPr lang="en-US"/>
            <a:t>Towards making formal methods normal: meeting developers where they are, ALASTAIR REID et. al., HATRA 2020, 15–20 November, 2020, Chicago, IL</a:t>
          </a:r>
        </a:p>
      </dgm:t>
    </dgm:pt>
    <dgm:pt modelId="{1196D3D7-7C6C-464A-9FCC-2A13D9DBCA62}" type="parTrans" cxnId="{491D7086-955F-4076-A49E-0A2B1FEE442D}">
      <dgm:prSet/>
      <dgm:spPr/>
      <dgm:t>
        <a:bodyPr/>
        <a:lstStyle/>
        <a:p>
          <a:endParaRPr lang="en-US"/>
        </a:p>
      </dgm:t>
    </dgm:pt>
    <dgm:pt modelId="{00E13C91-E23D-4F83-A879-09A53F0FD65C}" type="sibTrans" cxnId="{491D7086-955F-4076-A49E-0A2B1FEE442D}">
      <dgm:prSet/>
      <dgm:spPr/>
      <dgm:t>
        <a:bodyPr/>
        <a:lstStyle/>
        <a:p>
          <a:endParaRPr lang="en-US"/>
        </a:p>
      </dgm:t>
    </dgm:pt>
    <dgm:pt modelId="{A1A54A76-D4F3-704C-B196-52C8390EA3DC}" type="pres">
      <dgm:prSet presAssocID="{550094FD-27F2-436B-8280-04167BF38392}" presName="linear" presStyleCnt="0">
        <dgm:presLayoutVars>
          <dgm:animLvl val="lvl"/>
          <dgm:resizeHandles val="exact"/>
        </dgm:presLayoutVars>
      </dgm:prSet>
      <dgm:spPr/>
    </dgm:pt>
    <dgm:pt modelId="{A83F106D-023F-FC4B-93DC-7CDC380AE0A4}" type="pres">
      <dgm:prSet presAssocID="{59D4A370-4AB0-4264-83C6-E62381DECA5A}" presName="parentText" presStyleLbl="node1" presStyleIdx="0" presStyleCnt="2">
        <dgm:presLayoutVars>
          <dgm:chMax val="0"/>
          <dgm:bulletEnabled val="1"/>
        </dgm:presLayoutVars>
      </dgm:prSet>
      <dgm:spPr/>
    </dgm:pt>
    <dgm:pt modelId="{A73E1A7A-DB53-B44E-ADC2-789CD5634A9F}" type="pres">
      <dgm:prSet presAssocID="{58B660D2-501B-4027-ACD1-05F9521152E2}" presName="spacer" presStyleCnt="0"/>
      <dgm:spPr/>
    </dgm:pt>
    <dgm:pt modelId="{96DD3569-DC50-904E-B93D-4EA80A336B8E}" type="pres">
      <dgm:prSet presAssocID="{4F5F7990-D741-4E61-80F7-F3D9421C1DC9}" presName="parentText" presStyleLbl="node1" presStyleIdx="1" presStyleCnt="2">
        <dgm:presLayoutVars>
          <dgm:chMax val="0"/>
          <dgm:bulletEnabled val="1"/>
        </dgm:presLayoutVars>
      </dgm:prSet>
      <dgm:spPr/>
    </dgm:pt>
  </dgm:ptLst>
  <dgm:cxnLst>
    <dgm:cxn modelId="{F1C41020-E1D3-9E4E-9C73-989FE2D955A6}" type="presOf" srcId="{550094FD-27F2-436B-8280-04167BF38392}" destId="{A1A54A76-D4F3-704C-B196-52C8390EA3DC}" srcOrd="0" destOrd="0" presId="urn:microsoft.com/office/officeart/2005/8/layout/vList2"/>
    <dgm:cxn modelId="{9754DB44-A06E-0745-A540-995165DC0CFD}" type="presOf" srcId="{4F5F7990-D741-4E61-80F7-F3D9421C1DC9}" destId="{96DD3569-DC50-904E-B93D-4EA80A336B8E}" srcOrd="0" destOrd="0" presId="urn:microsoft.com/office/officeart/2005/8/layout/vList2"/>
    <dgm:cxn modelId="{D03EB56A-21D1-4B50-B836-AD8497A41A6E}" srcId="{550094FD-27F2-436B-8280-04167BF38392}" destId="{59D4A370-4AB0-4264-83C6-E62381DECA5A}" srcOrd="0" destOrd="0" parTransId="{4AAD3D54-DEAE-4B4D-962B-6289F30153CC}" sibTransId="{58B660D2-501B-4027-ACD1-05F9521152E2}"/>
    <dgm:cxn modelId="{491D7086-955F-4076-A49E-0A2B1FEE442D}" srcId="{550094FD-27F2-436B-8280-04167BF38392}" destId="{4F5F7990-D741-4E61-80F7-F3D9421C1DC9}" srcOrd="1" destOrd="0" parTransId="{1196D3D7-7C6C-464A-9FCC-2A13D9DBCA62}" sibTransId="{00E13C91-E23D-4F83-A879-09A53F0FD65C}"/>
    <dgm:cxn modelId="{CC0F7FCA-AE16-3F4F-8494-722621B1D0A4}" type="presOf" srcId="{59D4A370-4AB0-4264-83C6-E62381DECA5A}" destId="{A83F106D-023F-FC4B-93DC-7CDC380AE0A4}" srcOrd="0" destOrd="0" presId="urn:microsoft.com/office/officeart/2005/8/layout/vList2"/>
    <dgm:cxn modelId="{0772CC50-64EC-0A44-BE99-19660798B5C1}" type="presParOf" srcId="{A1A54A76-D4F3-704C-B196-52C8390EA3DC}" destId="{A83F106D-023F-FC4B-93DC-7CDC380AE0A4}" srcOrd="0" destOrd="0" presId="urn:microsoft.com/office/officeart/2005/8/layout/vList2"/>
    <dgm:cxn modelId="{A84F0CD5-13B6-2841-A263-E0E701502552}" type="presParOf" srcId="{A1A54A76-D4F3-704C-B196-52C8390EA3DC}" destId="{A73E1A7A-DB53-B44E-ADC2-789CD5634A9F}" srcOrd="1" destOrd="0" presId="urn:microsoft.com/office/officeart/2005/8/layout/vList2"/>
    <dgm:cxn modelId="{8E7B00DF-6CDF-8045-AF67-EAAA6696F82A}" type="presParOf" srcId="{A1A54A76-D4F3-704C-B196-52C8390EA3DC}" destId="{96DD3569-DC50-904E-B93D-4EA80A336B8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619ADB-CA33-4B7B-A94A-693DC149E6D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14968B4-B0CA-47C2-B6E8-A8CCC6F16C95}">
      <dgm:prSet/>
      <dgm:spPr/>
      <dgm:t>
        <a:bodyPr/>
        <a:lstStyle/>
        <a:p>
          <a:r>
            <a:rPr lang="en-US" dirty="0"/>
            <a:t>The origin of the MIRAI project was a comparative analysis of programming languages done to decide on which programming language to use for implementing Diem (</a:t>
          </a:r>
          <a:r>
            <a:rPr lang="en-US" i="1" dirty="0">
              <a:hlinkClick xmlns:r="http://schemas.openxmlformats.org/officeDocument/2006/relationships" r:id="rId1"/>
            </a:rPr>
            <a:t>https://github.com/diem/diem</a:t>
          </a:r>
          <a:r>
            <a:rPr lang="en-US" dirty="0"/>
            <a:t>).</a:t>
          </a:r>
        </a:p>
      </dgm:t>
    </dgm:pt>
    <dgm:pt modelId="{7753BB4F-5771-41E2-AEB3-5A04B4B0BDBB}" type="parTrans" cxnId="{CA75ACBD-641D-4F2E-9A21-DAC7EAB25F4E}">
      <dgm:prSet/>
      <dgm:spPr/>
      <dgm:t>
        <a:bodyPr/>
        <a:lstStyle/>
        <a:p>
          <a:endParaRPr lang="en-US"/>
        </a:p>
      </dgm:t>
    </dgm:pt>
    <dgm:pt modelId="{39937C35-52B6-4CF4-8011-788966EE3805}" type="sibTrans" cxnId="{CA75ACBD-641D-4F2E-9A21-DAC7EAB25F4E}">
      <dgm:prSet/>
      <dgm:spPr/>
      <dgm:t>
        <a:bodyPr/>
        <a:lstStyle/>
        <a:p>
          <a:endParaRPr lang="en-US"/>
        </a:p>
      </dgm:t>
    </dgm:pt>
    <dgm:pt modelId="{F693E924-9E0D-4CFA-BACF-B864F80DD742}">
      <dgm:prSet/>
      <dgm:spPr/>
      <dgm:t>
        <a:bodyPr/>
        <a:lstStyle/>
        <a:p>
          <a:r>
            <a:rPr lang="en-US"/>
            <a:t>A decision was made to use Rust, but the analysis</a:t>
          </a:r>
          <a:br>
            <a:rPr lang="en-US"/>
          </a:br>
          <a:r>
            <a:rPr lang="en-US"/>
            <a:t>concluded that support for static analysis tools for Rust was one of the few areas where Rust did not compare well with</a:t>
          </a:r>
          <a:br>
            <a:rPr lang="en-US"/>
          </a:br>
          <a:r>
            <a:rPr lang="en-US"/>
            <a:t>its competitors. The MIRAI project was started to help rectify this.</a:t>
          </a:r>
        </a:p>
      </dgm:t>
    </dgm:pt>
    <dgm:pt modelId="{356792B1-E995-4225-BCAB-EFB4245B733B}" type="parTrans" cxnId="{10BAA2A3-10D3-4CE0-A752-B35DA1A70EEE}">
      <dgm:prSet/>
      <dgm:spPr/>
      <dgm:t>
        <a:bodyPr/>
        <a:lstStyle/>
        <a:p>
          <a:endParaRPr lang="en-US"/>
        </a:p>
      </dgm:t>
    </dgm:pt>
    <dgm:pt modelId="{E294B595-7430-4C30-A21A-4BA3D3907E8D}" type="sibTrans" cxnId="{10BAA2A3-10D3-4CE0-A752-B35DA1A70EEE}">
      <dgm:prSet/>
      <dgm:spPr/>
      <dgm:t>
        <a:bodyPr/>
        <a:lstStyle/>
        <a:p>
          <a:endParaRPr lang="en-US"/>
        </a:p>
      </dgm:t>
    </dgm:pt>
    <dgm:pt modelId="{E4239187-32EA-DC41-B8A1-F349D3A0431C}" type="pres">
      <dgm:prSet presAssocID="{7B619ADB-CA33-4B7B-A94A-693DC149E6D0}" presName="linear" presStyleCnt="0">
        <dgm:presLayoutVars>
          <dgm:animLvl val="lvl"/>
          <dgm:resizeHandles val="exact"/>
        </dgm:presLayoutVars>
      </dgm:prSet>
      <dgm:spPr/>
    </dgm:pt>
    <dgm:pt modelId="{01FB5CF0-B52E-F748-B338-2DED7D6387E9}" type="pres">
      <dgm:prSet presAssocID="{314968B4-B0CA-47C2-B6E8-A8CCC6F16C95}" presName="parentText" presStyleLbl="node1" presStyleIdx="0" presStyleCnt="2">
        <dgm:presLayoutVars>
          <dgm:chMax val="0"/>
          <dgm:bulletEnabled val="1"/>
        </dgm:presLayoutVars>
      </dgm:prSet>
      <dgm:spPr/>
    </dgm:pt>
    <dgm:pt modelId="{89CA96F5-75E8-D14F-B044-8C5DB7CDAB21}" type="pres">
      <dgm:prSet presAssocID="{39937C35-52B6-4CF4-8011-788966EE3805}" presName="spacer" presStyleCnt="0"/>
      <dgm:spPr/>
    </dgm:pt>
    <dgm:pt modelId="{CDB6C664-C3B6-3A48-8493-1A6C9345AAF6}" type="pres">
      <dgm:prSet presAssocID="{F693E924-9E0D-4CFA-BACF-B864F80DD742}" presName="parentText" presStyleLbl="node1" presStyleIdx="1" presStyleCnt="2">
        <dgm:presLayoutVars>
          <dgm:chMax val="0"/>
          <dgm:bulletEnabled val="1"/>
        </dgm:presLayoutVars>
      </dgm:prSet>
      <dgm:spPr/>
    </dgm:pt>
  </dgm:ptLst>
  <dgm:cxnLst>
    <dgm:cxn modelId="{83A3B362-6D00-E94E-A026-7B8AB4276588}" type="presOf" srcId="{7B619ADB-CA33-4B7B-A94A-693DC149E6D0}" destId="{E4239187-32EA-DC41-B8A1-F349D3A0431C}" srcOrd="0" destOrd="0" presId="urn:microsoft.com/office/officeart/2005/8/layout/vList2"/>
    <dgm:cxn modelId="{10BAA2A3-10D3-4CE0-A752-B35DA1A70EEE}" srcId="{7B619ADB-CA33-4B7B-A94A-693DC149E6D0}" destId="{F693E924-9E0D-4CFA-BACF-B864F80DD742}" srcOrd="1" destOrd="0" parTransId="{356792B1-E995-4225-BCAB-EFB4245B733B}" sibTransId="{E294B595-7430-4C30-A21A-4BA3D3907E8D}"/>
    <dgm:cxn modelId="{FB370EA7-4C3F-7048-86BF-FBEDA4D9C21E}" type="presOf" srcId="{314968B4-B0CA-47C2-B6E8-A8CCC6F16C95}" destId="{01FB5CF0-B52E-F748-B338-2DED7D6387E9}" srcOrd="0" destOrd="0" presId="urn:microsoft.com/office/officeart/2005/8/layout/vList2"/>
    <dgm:cxn modelId="{645CF0B5-5DDD-C747-A8AD-CF1FFEBBDC0D}" type="presOf" srcId="{F693E924-9E0D-4CFA-BACF-B864F80DD742}" destId="{CDB6C664-C3B6-3A48-8493-1A6C9345AAF6}" srcOrd="0" destOrd="0" presId="urn:microsoft.com/office/officeart/2005/8/layout/vList2"/>
    <dgm:cxn modelId="{CA75ACBD-641D-4F2E-9A21-DAC7EAB25F4E}" srcId="{7B619ADB-CA33-4B7B-A94A-693DC149E6D0}" destId="{314968B4-B0CA-47C2-B6E8-A8CCC6F16C95}" srcOrd="0" destOrd="0" parTransId="{7753BB4F-5771-41E2-AEB3-5A04B4B0BDBB}" sibTransId="{39937C35-52B6-4CF4-8011-788966EE3805}"/>
    <dgm:cxn modelId="{43250835-C6BD-CE44-B049-1D7D17C05320}" type="presParOf" srcId="{E4239187-32EA-DC41-B8A1-F349D3A0431C}" destId="{01FB5CF0-B52E-F748-B338-2DED7D6387E9}" srcOrd="0" destOrd="0" presId="urn:microsoft.com/office/officeart/2005/8/layout/vList2"/>
    <dgm:cxn modelId="{081F0777-7A0D-2E47-B2A7-3629BED3E39D}" type="presParOf" srcId="{E4239187-32EA-DC41-B8A1-F349D3A0431C}" destId="{89CA96F5-75E8-D14F-B044-8C5DB7CDAB21}" srcOrd="1" destOrd="0" presId="urn:microsoft.com/office/officeart/2005/8/layout/vList2"/>
    <dgm:cxn modelId="{E012658B-BD00-0D42-8EE9-DD42A926A0C3}" type="presParOf" srcId="{E4239187-32EA-DC41-B8A1-F349D3A0431C}" destId="{CDB6C664-C3B6-3A48-8493-1A6C9345AAF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B07513-14B9-4E2F-94EA-81559105BC87}"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B855148B-D75B-4F22-A79B-D978DB7FFDFF}">
      <dgm:prSet/>
      <dgm:spPr/>
      <dgm:t>
        <a:bodyPr/>
        <a:lstStyle/>
        <a:p>
          <a:r>
            <a:rPr lang="en-US"/>
            <a:t>For the analysis to be as precise as possible (and as general as possible), every function call needs to get resolved and matched to a summary of its behavior that can be specialized with call site information such as the actual arguments.</a:t>
          </a:r>
        </a:p>
      </dgm:t>
    </dgm:pt>
    <dgm:pt modelId="{42792E02-047D-4251-B4D1-AC9C27B2C04C}" type="parTrans" cxnId="{922F352D-C0CB-4F3B-B2BD-A67954057E66}">
      <dgm:prSet/>
      <dgm:spPr/>
      <dgm:t>
        <a:bodyPr/>
        <a:lstStyle/>
        <a:p>
          <a:endParaRPr lang="en-US"/>
        </a:p>
      </dgm:t>
    </dgm:pt>
    <dgm:pt modelId="{3EE7CE19-C551-461B-B697-4D1BADD87E26}" type="sibTrans" cxnId="{922F352D-C0CB-4F3B-B2BD-A67954057E66}">
      <dgm:prSet/>
      <dgm:spPr/>
      <dgm:t>
        <a:bodyPr/>
        <a:lstStyle/>
        <a:p>
          <a:endParaRPr lang="en-US"/>
        </a:p>
      </dgm:t>
    </dgm:pt>
    <dgm:pt modelId="{21AB1D72-4554-487A-864F-2893B8551CA1}">
      <dgm:prSet/>
      <dgm:spPr/>
      <dgm:t>
        <a:bodyPr/>
        <a:lstStyle/>
        <a:p>
          <a:r>
            <a:rPr lang="en-US"/>
            <a:t>This is not always possible, but it can be done often enough, provided that the analysis starts at an entry point that is simple enough that all its calls can be resolved.</a:t>
          </a:r>
        </a:p>
      </dgm:t>
    </dgm:pt>
    <dgm:pt modelId="{F10F15B4-C91B-4CC4-901F-312FCC6D848A}" type="parTrans" cxnId="{528BFEAF-5523-4E01-BAE6-03DD00CEE92F}">
      <dgm:prSet/>
      <dgm:spPr/>
      <dgm:t>
        <a:bodyPr/>
        <a:lstStyle/>
        <a:p>
          <a:endParaRPr lang="en-US"/>
        </a:p>
      </dgm:t>
    </dgm:pt>
    <dgm:pt modelId="{17863C22-D5B9-4E8C-B6FD-76EA925E561B}" type="sibTrans" cxnId="{528BFEAF-5523-4E01-BAE6-03DD00CEE92F}">
      <dgm:prSet/>
      <dgm:spPr/>
      <dgm:t>
        <a:bodyPr/>
        <a:lstStyle/>
        <a:p>
          <a:endParaRPr lang="en-US"/>
        </a:p>
      </dgm:t>
    </dgm:pt>
    <dgm:pt modelId="{7641F8C7-9276-4E9B-9E8D-13875B06436F}">
      <dgm:prSet/>
      <dgm:spPr/>
      <dgm:t>
        <a:bodyPr/>
        <a:lstStyle/>
        <a:p>
          <a:r>
            <a:rPr lang="en-US"/>
            <a:t>For example:</a:t>
          </a:r>
        </a:p>
      </dgm:t>
    </dgm:pt>
    <dgm:pt modelId="{01C252A2-7DA3-428F-852C-B46A88D00CA2}" type="parTrans" cxnId="{7916D016-E5B4-4E62-B3AA-DEC56FBB64F9}">
      <dgm:prSet/>
      <dgm:spPr/>
      <dgm:t>
        <a:bodyPr/>
        <a:lstStyle/>
        <a:p>
          <a:endParaRPr lang="en-US"/>
        </a:p>
      </dgm:t>
    </dgm:pt>
    <dgm:pt modelId="{974792FC-1656-4A1A-A98F-9D0C0632B683}" type="sibTrans" cxnId="{7916D016-E5B4-4E62-B3AA-DEC56FBB64F9}">
      <dgm:prSet/>
      <dgm:spPr/>
      <dgm:t>
        <a:bodyPr/>
        <a:lstStyle/>
        <a:p>
          <a:endParaRPr lang="en-US"/>
        </a:p>
      </dgm:t>
    </dgm:pt>
    <dgm:pt modelId="{D3B0BCD8-72C1-4E9E-818E-609465C4B12A}">
      <dgm:prSet/>
      <dgm:spPr/>
      <dgm:t>
        <a:bodyPr/>
        <a:lstStyle/>
        <a:p>
          <a:r>
            <a:rPr lang="en-US"/>
            <a:t>The main function of binary</a:t>
          </a:r>
        </a:p>
      </dgm:t>
    </dgm:pt>
    <dgm:pt modelId="{6E49CDB6-2997-4C27-A67E-26ED89511674}" type="parTrans" cxnId="{977201E9-7F99-4516-9402-2C18751A2D9E}">
      <dgm:prSet/>
      <dgm:spPr/>
      <dgm:t>
        <a:bodyPr/>
        <a:lstStyle/>
        <a:p>
          <a:endParaRPr lang="en-US"/>
        </a:p>
      </dgm:t>
    </dgm:pt>
    <dgm:pt modelId="{6BBC6E50-FE2F-4935-92C1-9A28C44F869C}" type="sibTrans" cxnId="{977201E9-7F99-4516-9402-2C18751A2D9E}">
      <dgm:prSet/>
      <dgm:spPr/>
      <dgm:t>
        <a:bodyPr/>
        <a:lstStyle/>
        <a:p>
          <a:endParaRPr lang="en-US"/>
        </a:p>
      </dgm:t>
    </dgm:pt>
    <dgm:pt modelId="{F7ABEE12-D520-444C-AEE6-DDD530347711}">
      <dgm:prSet/>
      <dgm:spPr/>
      <dgm:t>
        <a:bodyPr/>
        <a:lstStyle/>
        <a:p>
          <a:r>
            <a:rPr lang="en-US"/>
            <a:t>Non generic, first-order functions without parameters that are typed as traits or include structure elements typed as traits.</a:t>
          </a:r>
        </a:p>
      </dgm:t>
    </dgm:pt>
    <dgm:pt modelId="{5413CBB1-7C29-4FB6-A099-D5CDC5FF49DE}" type="parTrans" cxnId="{1FF6D8B1-715A-4DC9-A2DB-49929EC8033A}">
      <dgm:prSet/>
      <dgm:spPr/>
      <dgm:t>
        <a:bodyPr/>
        <a:lstStyle/>
        <a:p>
          <a:endParaRPr lang="en-US"/>
        </a:p>
      </dgm:t>
    </dgm:pt>
    <dgm:pt modelId="{D94A6A6C-C04B-4328-BBB4-06AAC96F617D}" type="sibTrans" cxnId="{1FF6D8B1-715A-4DC9-A2DB-49929EC8033A}">
      <dgm:prSet/>
      <dgm:spPr/>
      <dgm:t>
        <a:bodyPr/>
        <a:lstStyle/>
        <a:p>
          <a:endParaRPr lang="en-US"/>
        </a:p>
      </dgm:t>
    </dgm:pt>
    <dgm:pt modelId="{24E03ABE-3791-4705-BB31-B1A7F2128842}">
      <dgm:prSet/>
      <dgm:spPr/>
      <dgm:t>
        <a:bodyPr/>
        <a:lstStyle/>
        <a:p>
          <a:r>
            <a:rPr lang="en-US"/>
            <a:t>Unit tests</a:t>
          </a:r>
        </a:p>
      </dgm:t>
    </dgm:pt>
    <dgm:pt modelId="{F91CBFCF-BA0E-4ECF-B013-54CD508384D9}" type="parTrans" cxnId="{B9C65243-E407-452E-9F52-76565276F425}">
      <dgm:prSet/>
      <dgm:spPr/>
      <dgm:t>
        <a:bodyPr/>
        <a:lstStyle/>
        <a:p>
          <a:endParaRPr lang="en-US"/>
        </a:p>
      </dgm:t>
    </dgm:pt>
    <dgm:pt modelId="{3CDB04B7-289B-4DCB-BE1B-3CE11AF4220B}" type="sibTrans" cxnId="{B9C65243-E407-452E-9F52-76565276F425}">
      <dgm:prSet/>
      <dgm:spPr/>
      <dgm:t>
        <a:bodyPr/>
        <a:lstStyle/>
        <a:p>
          <a:endParaRPr lang="en-US"/>
        </a:p>
      </dgm:t>
    </dgm:pt>
    <dgm:pt modelId="{AB21D2C9-D21E-0F47-A81D-49DAA03B99FC}" type="pres">
      <dgm:prSet presAssocID="{23B07513-14B9-4E2F-94EA-81559105BC87}" presName="Name0" presStyleCnt="0">
        <dgm:presLayoutVars>
          <dgm:dir/>
          <dgm:animLvl val="lvl"/>
          <dgm:resizeHandles val="exact"/>
        </dgm:presLayoutVars>
      </dgm:prSet>
      <dgm:spPr/>
    </dgm:pt>
    <dgm:pt modelId="{77DBD50F-DE5F-EB47-9162-B633E254866D}" type="pres">
      <dgm:prSet presAssocID="{7641F8C7-9276-4E9B-9E8D-13875B06436F}" presName="boxAndChildren" presStyleCnt="0"/>
      <dgm:spPr/>
    </dgm:pt>
    <dgm:pt modelId="{AAD143AA-6460-D841-979B-47324EE6C93D}" type="pres">
      <dgm:prSet presAssocID="{7641F8C7-9276-4E9B-9E8D-13875B06436F}" presName="parentTextBox" presStyleLbl="node1" presStyleIdx="0" presStyleCnt="3"/>
      <dgm:spPr/>
    </dgm:pt>
    <dgm:pt modelId="{0789F7C5-2B5A-7043-9D85-1FE86A75CCCA}" type="pres">
      <dgm:prSet presAssocID="{7641F8C7-9276-4E9B-9E8D-13875B06436F}" presName="entireBox" presStyleLbl="node1" presStyleIdx="0" presStyleCnt="3"/>
      <dgm:spPr/>
    </dgm:pt>
    <dgm:pt modelId="{8D0FD3E3-1CF2-BD41-9213-5E62A3AFAE15}" type="pres">
      <dgm:prSet presAssocID="{7641F8C7-9276-4E9B-9E8D-13875B06436F}" presName="descendantBox" presStyleCnt="0"/>
      <dgm:spPr/>
    </dgm:pt>
    <dgm:pt modelId="{218774B7-08AA-3C46-A50D-B048D9BB9109}" type="pres">
      <dgm:prSet presAssocID="{D3B0BCD8-72C1-4E9E-818E-609465C4B12A}" presName="childTextBox" presStyleLbl="fgAccFollowNode1" presStyleIdx="0" presStyleCnt="3">
        <dgm:presLayoutVars>
          <dgm:bulletEnabled val="1"/>
        </dgm:presLayoutVars>
      </dgm:prSet>
      <dgm:spPr/>
    </dgm:pt>
    <dgm:pt modelId="{56D5AF94-AB58-294B-B829-50F4CA5E2072}" type="pres">
      <dgm:prSet presAssocID="{F7ABEE12-D520-444C-AEE6-DDD530347711}" presName="childTextBox" presStyleLbl="fgAccFollowNode1" presStyleIdx="1" presStyleCnt="3">
        <dgm:presLayoutVars>
          <dgm:bulletEnabled val="1"/>
        </dgm:presLayoutVars>
      </dgm:prSet>
      <dgm:spPr/>
    </dgm:pt>
    <dgm:pt modelId="{9FE92220-D5F0-8F4F-9A76-B3B973F6D8D1}" type="pres">
      <dgm:prSet presAssocID="{24E03ABE-3791-4705-BB31-B1A7F2128842}" presName="childTextBox" presStyleLbl="fgAccFollowNode1" presStyleIdx="2" presStyleCnt="3">
        <dgm:presLayoutVars>
          <dgm:bulletEnabled val="1"/>
        </dgm:presLayoutVars>
      </dgm:prSet>
      <dgm:spPr/>
    </dgm:pt>
    <dgm:pt modelId="{D849487C-156D-6C49-BE4B-2966D1FE173D}" type="pres">
      <dgm:prSet presAssocID="{17863C22-D5B9-4E8C-B6FD-76EA925E561B}" presName="sp" presStyleCnt="0"/>
      <dgm:spPr/>
    </dgm:pt>
    <dgm:pt modelId="{97A0F446-9A74-7240-80D0-E167D7F3DB7B}" type="pres">
      <dgm:prSet presAssocID="{21AB1D72-4554-487A-864F-2893B8551CA1}" presName="arrowAndChildren" presStyleCnt="0"/>
      <dgm:spPr/>
    </dgm:pt>
    <dgm:pt modelId="{93F5322F-4DD4-E742-AF05-A0F591D2E0E7}" type="pres">
      <dgm:prSet presAssocID="{21AB1D72-4554-487A-864F-2893B8551CA1}" presName="parentTextArrow" presStyleLbl="node1" presStyleIdx="1" presStyleCnt="3"/>
      <dgm:spPr/>
    </dgm:pt>
    <dgm:pt modelId="{302135E1-9374-2A4F-8571-5D2D5CB1267B}" type="pres">
      <dgm:prSet presAssocID="{3EE7CE19-C551-461B-B697-4D1BADD87E26}" presName="sp" presStyleCnt="0"/>
      <dgm:spPr/>
    </dgm:pt>
    <dgm:pt modelId="{82112E25-3402-E643-A92D-53B3E3D568A7}" type="pres">
      <dgm:prSet presAssocID="{B855148B-D75B-4F22-A79B-D978DB7FFDFF}" presName="arrowAndChildren" presStyleCnt="0"/>
      <dgm:spPr/>
    </dgm:pt>
    <dgm:pt modelId="{CE091043-DDB7-F14B-92CA-EB1890B80CB5}" type="pres">
      <dgm:prSet presAssocID="{B855148B-D75B-4F22-A79B-D978DB7FFDFF}" presName="parentTextArrow" presStyleLbl="node1" presStyleIdx="2" presStyleCnt="3"/>
      <dgm:spPr/>
    </dgm:pt>
  </dgm:ptLst>
  <dgm:cxnLst>
    <dgm:cxn modelId="{5A67B603-0B52-8E4C-B3AC-7B68CC040EE6}" type="presOf" srcId="{24E03ABE-3791-4705-BB31-B1A7F2128842}" destId="{9FE92220-D5F0-8F4F-9A76-B3B973F6D8D1}" srcOrd="0" destOrd="0" presId="urn:microsoft.com/office/officeart/2005/8/layout/process4"/>
    <dgm:cxn modelId="{7916D016-E5B4-4E62-B3AA-DEC56FBB64F9}" srcId="{23B07513-14B9-4E2F-94EA-81559105BC87}" destId="{7641F8C7-9276-4E9B-9E8D-13875B06436F}" srcOrd="2" destOrd="0" parTransId="{01C252A2-7DA3-428F-852C-B46A88D00CA2}" sibTransId="{974792FC-1656-4A1A-A98F-9D0C0632B683}"/>
    <dgm:cxn modelId="{26387D19-992E-A741-A2AC-37C168D46B4D}" type="presOf" srcId="{23B07513-14B9-4E2F-94EA-81559105BC87}" destId="{AB21D2C9-D21E-0F47-A81D-49DAA03B99FC}" srcOrd="0" destOrd="0" presId="urn:microsoft.com/office/officeart/2005/8/layout/process4"/>
    <dgm:cxn modelId="{922F352D-C0CB-4F3B-B2BD-A67954057E66}" srcId="{23B07513-14B9-4E2F-94EA-81559105BC87}" destId="{B855148B-D75B-4F22-A79B-D978DB7FFDFF}" srcOrd="0" destOrd="0" parTransId="{42792E02-047D-4251-B4D1-AC9C27B2C04C}" sibTransId="{3EE7CE19-C551-461B-B697-4D1BADD87E26}"/>
    <dgm:cxn modelId="{D62C1D30-E9D1-0343-91EE-C3B164C5A404}" type="presOf" srcId="{B855148B-D75B-4F22-A79B-D978DB7FFDFF}" destId="{CE091043-DDB7-F14B-92CA-EB1890B80CB5}" srcOrd="0" destOrd="0" presId="urn:microsoft.com/office/officeart/2005/8/layout/process4"/>
    <dgm:cxn modelId="{B9C65243-E407-452E-9F52-76565276F425}" srcId="{7641F8C7-9276-4E9B-9E8D-13875B06436F}" destId="{24E03ABE-3791-4705-BB31-B1A7F2128842}" srcOrd="2" destOrd="0" parTransId="{F91CBFCF-BA0E-4ECF-B013-54CD508384D9}" sibTransId="{3CDB04B7-289B-4DCB-BE1B-3CE11AF4220B}"/>
    <dgm:cxn modelId="{DED7364E-3326-AB48-AAB2-382BBA13B66F}" type="presOf" srcId="{7641F8C7-9276-4E9B-9E8D-13875B06436F}" destId="{AAD143AA-6460-D841-979B-47324EE6C93D}" srcOrd="0" destOrd="0" presId="urn:microsoft.com/office/officeart/2005/8/layout/process4"/>
    <dgm:cxn modelId="{528BFEAF-5523-4E01-BAE6-03DD00CEE92F}" srcId="{23B07513-14B9-4E2F-94EA-81559105BC87}" destId="{21AB1D72-4554-487A-864F-2893B8551CA1}" srcOrd="1" destOrd="0" parTransId="{F10F15B4-C91B-4CC4-901F-312FCC6D848A}" sibTransId="{17863C22-D5B9-4E8C-B6FD-76EA925E561B}"/>
    <dgm:cxn modelId="{1FF6D8B1-715A-4DC9-A2DB-49929EC8033A}" srcId="{7641F8C7-9276-4E9B-9E8D-13875B06436F}" destId="{F7ABEE12-D520-444C-AEE6-DDD530347711}" srcOrd="1" destOrd="0" parTransId="{5413CBB1-7C29-4FB6-A099-D5CDC5FF49DE}" sibTransId="{D94A6A6C-C04B-4328-BBB4-06AAC96F617D}"/>
    <dgm:cxn modelId="{C7AE72BA-6613-2442-B766-37DBCFDE3AD8}" type="presOf" srcId="{D3B0BCD8-72C1-4E9E-818E-609465C4B12A}" destId="{218774B7-08AA-3C46-A50D-B048D9BB9109}" srcOrd="0" destOrd="0" presId="urn:microsoft.com/office/officeart/2005/8/layout/process4"/>
    <dgm:cxn modelId="{D36C86BE-EAA5-4C47-9071-BC778FB552FB}" type="presOf" srcId="{F7ABEE12-D520-444C-AEE6-DDD530347711}" destId="{56D5AF94-AB58-294B-B829-50F4CA5E2072}" srcOrd="0" destOrd="0" presId="urn:microsoft.com/office/officeart/2005/8/layout/process4"/>
    <dgm:cxn modelId="{977201E9-7F99-4516-9402-2C18751A2D9E}" srcId="{7641F8C7-9276-4E9B-9E8D-13875B06436F}" destId="{D3B0BCD8-72C1-4E9E-818E-609465C4B12A}" srcOrd="0" destOrd="0" parTransId="{6E49CDB6-2997-4C27-A67E-26ED89511674}" sibTransId="{6BBC6E50-FE2F-4935-92C1-9A28C44F869C}"/>
    <dgm:cxn modelId="{2CE071ED-8064-2E44-AF66-F522490AFD72}" type="presOf" srcId="{21AB1D72-4554-487A-864F-2893B8551CA1}" destId="{93F5322F-4DD4-E742-AF05-A0F591D2E0E7}" srcOrd="0" destOrd="0" presId="urn:microsoft.com/office/officeart/2005/8/layout/process4"/>
    <dgm:cxn modelId="{6C0DE5EF-CCB7-044B-918D-16C3B4A3590D}" type="presOf" srcId="{7641F8C7-9276-4E9B-9E8D-13875B06436F}" destId="{0789F7C5-2B5A-7043-9D85-1FE86A75CCCA}" srcOrd="1" destOrd="0" presId="urn:microsoft.com/office/officeart/2005/8/layout/process4"/>
    <dgm:cxn modelId="{66AAE000-0C6F-6444-B92E-5CF7EC755044}" type="presParOf" srcId="{AB21D2C9-D21E-0F47-A81D-49DAA03B99FC}" destId="{77DBD50F-DE5F-EB47-9162-B633E254866D}" srcOrd="0" destOrd="0" presId="urn:microsoft.com/office/officeart/2005/8/layout/process4"/>
    <dgm:cxn modelId="{C263A70D-2687-2B46-AA70-EA45D28F03AF}" type="presParOf" srcId="{77DBD50F-DE5F-EB47-9162-B633E254866D}" destId="{AAD143AA-6460-D841-979B-47324EE6C93D}" srcOrd="0" destOrd="0" presId="urn:microsoft.com/office/officeart/2005/8/layout/process4"/>
    <dgm:cxn modelId="{B2D27ADB-71E7-A941-BB02-99805082BC33}" type="presParOf" srcId="{77DBD50F-DE5F-EB47-9162-B633E254866D}" destId="{0789F7C5-2B5A-7043-9D85-1FE86A75CCCA}" srcOrd="1" destOrd="0" presId="urn:microsoft.com/office/officeart/2005/8/layout/process4"/>
    <dgm:cxn modelId="{B91E3861-396F-014F-BC08-7254C3F26C3C}" type="presParOf" srcId="{77DBD50F-DE5F-EB47-9162-B633E254866D}" destId="{8D0FD3E3-1CF2-BD41-9213-5E62A3AFAE15}" srcOrd="2" destOrd="0" presId="urn:microsoft.com/office/officeart/2005/8/layout/process4"/>
    <dgm:cxn modelId="{3C49D4E2-0B4E-C141-8A4D-B3A227808D36}" type="presParOf" srcId="{8D0FD3E3-1CF2-BD41-9213-5E62A3AFAE15}" destId="{218774B7-08AA-3C46-A50D-B048D9BB9109}" srcOrd="0" destOrd="0" presId="urn:microsoft.com/office/officeart/2005/8/layout/process4"/>
    <dgm:cxn modelId="{8A48BC7A-B9AD-1145-912C-15B5DD28CED5}" type="presParOf" srcId="{8D0FD3E3-1CF2-BD41-9213-5E62A3AFAE15}" destId="{56D5AF94-AB58-294B-B829-50F4CA5E2072}" srcOrd="1" destOrd="0" presId="urn:microsoft.com/office/officeart/2005/8/layout/process4"/>
    <dgm:cxn modelId="{149AC982-570D-9244-BD07-E5A1857751DF}" type="presParOf" srcId="{8D0FD3E3-1CF2-BD41-9213-5E62A3AFAE15}" destId="{9FE92220-D5F0-8F4F-9A76-B3B973F6D8D1}" srcOrd="2" destOrd="0" presId="urn:microsoft.com/office/officeart/2005/8/layout/process4"/>
    <dgm:cxn modelId="{D700EAB4-9D49-0846-8235-DCF2ADDDB610}" type="presParOf" srcId="{AB21D2C9-D21E-0F47-A81D-49DAA03B99FC}" destId="{D849487C-156D-6C49-BE4B-2966D1FE173D}" srcOrd="1" destOrd="0" presId="urn:microsoft.com/office/officeart/2005/8/layout/process4"/>
    <dgm:cxn modelId="{C9D50D18-EDC3-3149-8353-42AF1625543D}" type="presParOf" srcId="{AB21D2C9-D21E-0F47-A81D-49DAA03B99FC}" destId="{97A0F446-9A74-7240-80D0-E167D7F3DB7B}" srcOrd="2" destOrd="0" presId="urn:microsoft.com/office/officeart/2005/8/layout/process4"/>
    <dgm:cxn modelId="{AF65DEF3-87B0-AA45-8BC0-EBBAB0656259}" type="presParOf" srcId="{97A0F446-9A74-7240-80D0-E167D7F3DB7B}" destId="{93F5322F-4DD4-E742-AF05-A0F591D2E0E7}" srcOrd="0" destOrd="0" presId="urn:microsoft.com/office/officeart/2005/8/layout/process4"/>
    <dgm:cxn modelId="{9305172E-32C3-7A47-96A6-293C50434B49}" type="presParOf" srcId="{AB21D2C9-D21E-0F47-A81D-49DAA03B99FC}" destId="{302135E1-9374-2A4F-8571-5D2D5CB1267B}" srcOrd="3" destOrd="0" presId="urn:microsoft.com/office/officeart/2005/8/layout/process4"/>
    <dgm:cxn modelId="{53D69518-748A-3B4C-8C7D-4A5111CE7381}" type="presParOf" srcId="{AB21D2C9-D21E-0F47-A81D-49DAA03B99FC}" destId="{82112E25-3402-E643-A92D-53B3E3D568A7}" srcOrd="4" destOrd="0" presId="urn:microsoft.com/office/officeart/2005/8/layout/process4"/>
    <dgm:cxn modelId="{5B5395D4-AF97-F040-BA9A-AC68248540B2}" type="presParOf" srcId="{82112E25-3402-E643-A92D-53B3E3D568A7}" destId="{CE091043-DDB7-F14B-92CA-EB1890B80CB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9AF096-0126-40B5-8E5C-E4130E9B6CE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87FBF52-7E39-490F-97C4-91661D35AB2A}">
      <dgm:prSet/>
      <dgm:spPr/>
      <dgm:t>
        <a:bodyPr/>
        <a:lstStyle/>
        <a:p>
          <a:r>
            <a:rPr lang="en-US"/>
            <a:t>Unfortunately, many functions in the standard library have no MIR. Many others are intrinsic functions or foreign functions.</a:t>
          </a:r>
        </a:p>
      </dgm:t>
    </dgm:pt>
    <dgm:pt modelId="{765800E9-777B-4ACA-91B3-C7D630307CF2}" type="parTrans" cxnId="{CAFA16B9-07F6-497D-8290-847D18307846}">
      <dgm:prSet/>
      <dgm:spPr/>
      <dgm:t>
        <a:bodyPr/>
        <a:lstStyle/>
        <a:p>
          <a:endParaRPr lang="en-US"/>
        </a:p>
      </dgm:t>
    </dgm:pt>
    <dgm:pt modelId="{4FAB61C9-6FCF-4560-BD32-D26A06179FAB}" type="sibTrans" cxnId="{CAFA16B9-07F6-497D-8290-847D18307846}">
      <dgm:prSet/>
      <dgm:spPr/>
      <dgm:t>
        <a:bodyPr/>
        <a:lstStyle/>
        <a:p>
          <a:endParaRPr lang="en-US"/>
        </a:p>
      </dgm:t>
    </dgm:pt>
    <dgm:pt modelId="{DB76068E-44CD-4EBB-B3C4-5A3C09FBE114}">
      <dgm:prSet/>
      <dgm:spPr/>
      <dgm:t>
        <a:bodyPr/>
        <a:lstStyle/>
        <a:p>
          <a:r>
            <a:rPr lang="en-US"/>
            <a:t>When the analysis reaches a function for which there is no MIR, all bets are off.</a:t>
          </a:r>
        </a:p>
      </dgm:t>
    </dgm:pt>
    <dgm:pt modelId="{E69AA4BD-B8A0-456A-8BBD-532FA7A2D7D5}" type="parTrans" cxnId="{903E6B09-8FC5-4A3D-B27D-16070F8712FA}">
      <dgm:prSet/>
      <dgm:spPr/>
      <dgm:t>
        <a:bodyPr/>
        <a:lstStyle/>
        <a:p>
          <a:endParaRPr lang="en-US"/>
        </a:p>
      </dgm:t>
    </dgm:pt>
    <dgm:pt modelId="{CC381BAB-CC22-49F4-A870-5F121F3B5E51}" type="sibTrans" cxnId="{903E6B09-8FC5-4A3D-B27D-16070F8712FA}">
      <dgm:prSet/>
      <dgm:spPr/>
      <dgm:t>
        <a:bodyPr/>
        <a:lstStyle/>
        <a:p>
          <a:endParaRPr lang="en-US"/>
        </a:p>
      </dgm:t>
    </dgm:pt>
    <dgm:pt modelId="{06A63338-FE31-498F-9B24-6E8792E02B9F}">
      <dgm:prSet/>
      <dgm:spPr/>
      <dgm:t>
        <a:bodyPr/>
        <a:lstStyle/>
        <a:p>
          <a:r>
            <a:rPr lang="en-US"/>
            <a:t>The function could panic (i.e. have preconditions)</a:t>
          </a:r>
        </a:p>
      </dgm:t>
    </dgm:pt>
    <dgm:pt modelId="{16FD8E92-62B1-409E-AA96-BB869F28951E}" type="parTrans" cxnId="{66AC28B1-ACC2-44A1-935B-F5F28885ACDA}">
      <dgm:prSet/>
      <dgm:spPr/>
      <dgm:t>
        <a:bodyPr/>
        <a:lstStyle/>
        <a:p>
          <a:endParaRPr lang="en-US"/>
        </a:p>
      </dgm:t>
    </dgm:pt>
    <dgm:pt modelId="{7DDF782D-66BF-4024-97DF-0A3D9601FAF2}" type="sibTrans" cxnId="{66AC28B1-ACC2-44A1-935B-F5F28885ACDA}">
      <dgm:prSet/>
      <dgm:spPr/>
      <dgm:t>
        <a:bodyPr/>
        <a:lstStyle/>
        <a:p>
          <a:endParaRPr lang="en-US"/>
        </a:p>
      </dgm:t>
    </dgm:pt>
    <dgm:pt modelId="{BD69D8C0-1057-42F3-A105-8602714257FB}">
      <dgm:prSet/>
      <dgm:spPr/>
      <dgm:t>
        <a:bodyPr/>
        <a:lstStyle/>
        <a:p>
          <a:r>
            <a:rPr lang="en-US"/>
            <a:t>The function could call back via a function parameter.</a:t>
          </a:r>
        </a:p>
      </dgm:t>
    </dgm:pt>
    <dgm:pt modelId="{28D2AC48-D60E-4DCB-BDE3-B0511D61DC6D}" type="parTrans" cxnId="{32D67E88-57C5-498A-96D9-4C9DB1787D0D}">
      <dgm:prSet/>
      <dgm:spPr/>
      <dgm:t>
        <a:bodyPr/>
        <a:lstStyle/>
        <a:p>
          <a:endParaRPr lang="en-US"/>
        </a:p>
      </dgm:t>
    </dgm:pt>
    <dgm:pt modelId="{76A0CD65-F630-485F-9A7A-527B9E22488E}" type="sibTrans" cxnId="{32D67E88-57C5-498A-96D9-4C9DB1787D0D}">
      <dgm:prSet/>
      <dgm:spPr/>
      <dgm:t>
        <a:bodyPr/>
        <a:lstStyle/>
        <a:p>
          <a:endParaRPr lang="en-US"/>
        </a:p>
      </dgm:t>
    </dgm:pt>
    <dgm:pt modelId="{0AC64C4D-3E86-44A9-8D82-9BE718A0697B}">
      <dgm:prSet/>
      <dgm:spPr/>
      <dgm:t>
        <a:bodyPr/>
        <a:lstStyle/>
        <a:p>
          <a:r>
            <a:rPr lang="en-US"/>
            <a:t>The side-effects and return result of the function and any post-conditions established for them are unknown.</a:t>
          </a:r>
        </a:p>
      </dgm:t>
    </dgm:pt>
    <dgm:pt modelId="{4786EF22-68BD-4D31-8051-11729F7C7B7F}" type="parTrans" cxnId="{0639CD38-8167-4403-AAD9-7D8066E06284}">
      <dgm:prSet/>
      <dgm:spPr/>
      <dgm:t>
        <a:bodyPr/>
        <a:lstStyle/>
        <a:p>
          <a:endParaRPr lang="en-US"/>
        </a:p>
      </dgm:t>
    </dgm:pt>
    <dgm:pt modelId="{02A94349-C1AF-447B-A704-5F22E0B41C40}" type="sibTrans" cxnId="{0639CD38-8167-4403-AAD9-7D8066E06284}">
      <dgm:prSet/>
      <dgm:spPr/>
      <dgm:t>
        <a:bodyPr/>
        <a:lstStyle/>
        <a:p>
          <a:endParaRPr lang="en-US"/>
        </a:p>
      </dgm:t>
    </dgm:pt>
    <dgm:pt modelId="{1B03391F-D1C0-4878-A184-CA2032ABC328}">
      <dgm:prSet/>
      <dgm:spPr/>
      <dgm:t>
        <a:bodyPr/>
        <a:lstStyle/>
        <a:p>
          <a:r>
            <a:rPr lang="en-US"/>
            <a:t>Even worse, there is not a whole lot a user of the analyzer can do about this (something, rather than </a:t>
          </a:r>
          <a:r>
            <a:rPr lang="en-US" i="1"/>
            <a:t>nothing</a:t>
          </a:r>
          <a:r>
            <a:rPr lang="en-US"/>
            <a:t>, but a pain to use).</a:t>
          </a:r>
        </a:p>
      </dgm:t>
    </dgm:pt>
    <dgm:pt modelId="{9BF18731-6950-4E41-A95E-B3AB059FC0C3}" type="parTrans" cxnId="{82CBE7CB-1CD5-4A5D-A2D6-C753778CBBC5}">
      <dgm:prSet/>
      <dgm:spPr/>
      <dgm:t>
        <a:bodyPr/>
        <a:lstStyle/>
        <a:p>
          <a:endParaRPr lang="en-US"/>
        </a:p>
      </dgm:t>
    </dgm:pt>
    <dgm:pt modelId="{26F21159-5A1F-445C-99B5-442484D17BE1}" type="sibTrans" cxnId="{82CBE7CB-1CD5-4A5D-A2D6-C753778CBBC5}">
      <dgm:prSet/>
      <dgm:spPr/>
      <dgm:t>
        <a:bodyPr/>
        <a:lstStyle/>
        <a:p>
          <a:endParaRPr lang="en-US"/>
        </a:p>
      </dgm:t>
    </dgm:pt>
    <dgm:pt modelId="{B7470B9F-5AF0-4571-9C99-E05C1B4823C9}">
      <dgm:prSet/>
      <dgm:spPr/>
      <dgm:t>
        <a:bodyPr/>
        <a:lstStyle/>
        <a:p>
          <a:r>
            <a:rPr lang="en-US"/>
            <a:t>Reporting a diagnostic about the missing function body is the sound thing to do, but it is almost always a false positive.</a:t>
          </a:r>
        </a:p>
      </dgm:t>
    </dgm:pt>
    <dgm:pt modelId="{6D555899-9A22-42A0-98EF-CD825EDB76D2}" type="parTrans" cxnId="{BE17EC0B-7A37-4C25-8FB6-8B9D52D4DEBF}">
      <dgm:prSet/>
      <dgm:spPr/>
      <dgm:t>
        <a:bodyPr/>
        <a:lstStyle/>
        <a:p>
          <a:endParaRPr lang="en-US"/>
        </a:p>
      </dgm:t>
    </dgm:pt>
    <dgm:pt modelId="{EF7FB2BD-5F00-4465-9986-D37EA1946EF9}" type="sibTrans" cxnId="{BE17EC0B-7A37-4C25-8FB6-8B9D52D4DEBF}">
      <dgm:prSet/>
      <dgm:spPr/>
      <dgm:t>
        <a:bodyPr/>
        <a:lstStyle/>
        <a:p>
          <a:endParaRPr lang="en-US"/>
        </a:p>
      </dgm:t>
    </dgm:pt>
    <dgm:pt modelId="{5E71962B-ECCC-0749-8D1A-266B43ED0325}" type="pres">
      <dgm:prSet presAssocID="{BB9AF096-0126-40B5-8E5C-E4130E9B6CE7}" presName="linear" presStyleCnt="0">
        <dgm:presLayoutVars>
          <dgm:animLvl val="lvl"/>
          <dgm:resizeHandles val="exact"/>
        </dgm:presLayoutVars>
      </dgm:prSet>
      <dgm:spPr/>
    </dgm:pt>
    <dgm:pt modelId="{651AC6A9-136D-8E4B-BB63-F41A007A2D04}" type="pres">
      <dgm:prSet presAssocID="{687FBF52-7E39-490F-97C4-91661D35AB2A}" presName="parentText" presStyleLbl="node1" presStyleIdx="0" presStyleCnt="4">
        <dgm:presLayoutVars>
          <dgm:chMax val="0"/>
          <dgm:bulletEnabled val="1"/>
        </dgm:presLayoutVars>
      </dgm:prSet>
      <dgm:spPr/>
    </dgm:pt>
    <dgm:pt modelId="{BC25DD5F-E521-6D4E-89AD-0FA142385623}" type="pres">
      <dgm:prSet presAssocID="{4FAB61C9-6FCF-4560-BD32-D26A06179FAB}" presName="spacer" presStyleCnt="0"/>
      <dgm:spPr/>
    </dgm:pt>
    <dgm:pt modelId="{9D05C921-1B1C-C445-A8B7-16279C3A0860}" type="pres">
      <dgm:prSet presAssocID="{DB76068E-44CD-4EBB-B3C4-5A3C09FBE114}" presName="parentText" presStyleLbl="node1" presStyleIdx="1" presStyleCnt="4">
        <dgm:presLayoutVars>
          <dgm:chMax val="0"/>
          <dgm:bulletEnabled val="1"/>
        </dgm:presLayoutVars>
      </dgm:prSet>
      <dgm:spPr/>
    </dgm:pt>
    <dgm:pt modelId="{B963D04C-A177-8941-B903-D49A0F3511FB}" type="pres">
      <dgm:prSet presAssocID="{DB76068E-44CD-4EBB-B3C4-5A3C09FBE114}" presName="childText" presStyleLbl="revTx" presStyleIdx="0" presStyleCnt="1">
        <dgm:presLayoutVars>
          <dgm:bulletEnabled val="1"/>
        </dgm:presLayoutVars>
      </dgm:prSet>
      <dgm:spPr/>
    </dgm:pt>
    <dgm:pt modelId="{7C408952-4692-2A4D-BBDB-9F8E3D161FC7}" type="pres">
      <dgm:prSet presAssocID="{1B03391F-D1C0-4878-A184-CA2032ABC328}" presName="parentText" presStyleLbl="node1" presStyleIdx="2" presStyleCnt="4">
        <dgm:presLayoutVars>
          <dgm:chMax val="0"/>
          <dgm:bulletEnabled val="1"/>
        </dgm:presLayoutVars>
      </dgm:prSet>
      <dgm:spPr/>
    </dgm:pt>
    <dgm:pt modelId="{0D4A4358-4DDC-2F40-8866-61622A56B126}" type="pres">
      <dgm:prSet presAssocID="{26F21159-5A1F-445C-99B5-442484D17BE1}" presName="spacer" presStyleCnt="0"/>
      <dgm:spPr/>
    </dgm:pt>
    <dgm:pt modelId="{87A22BA8-DC00-C340-A247-08C2322A4471}" type="pres">
      <dgm:prSet presAssocID="{B7470B9F-5AF0-4571-9C99-E05C1B4823C9}" presName="parentText" presStyleLbl="node1" presStyleIdx="3" presStyleCnt="4">
        <dgm:presLayoutVars>
          <dgm:chMax val="0"/>
          <dgm:bulletEnabled val="1"/>
        </dgm:presLayoutVars>
      </dgm:prSet>
      <dgm:spPr/>
    </dgm:pt>
  </dgm:ptLst>
  <dgm:cxnLst>
    <dgm:cxn modelId="{903E6B09-8FC5-4A3D-B27D-16070F8712FA}" srcId="{BB9AF096-0126-40B5-8E5C-E4130E9B6CE7}" destId="{DB76068E-44CD-4EBB-B3C4-5A3C09FBE114}" srcOrd="1" destOrd="0" parTransId="{E69AA4BD-B8A0-456A-8BBD-532FA7A2D7D5}" sibTransId="{CC381BAB-CC22-49F4-A870-5F121F3B5E51}"/>
    <dgm:cxn modelId="{BE17EC0B-7A37-4C25-8FB6-8B9D52D4DEBF}" srcId="{BB9AF096-0126-40B5-8E5C-E4130E9B6CE7}" destId="{B7470B9F-5AF0-4571-9C99-E05C1B4823C9}" srcOrd="3" destOrd="0" parTransId="{6D555899-9A22-42A0-98EF-CD825EDB76D2}" sibTransId="{EF7FB2BD-5F00-4465-9986-D37EA1946EF9}"/>
    <dgm:cxn modelId="{E5DE4D26-04BF-1B4E-B5F6-1DF621ABD0CE}" type="presOf" srcId="{0AC64C4D-3E86-44A9-8D82-9BE718A0697B}" destId="{B963D04C-A177-8941-B903-D49A0F3511FB}" srcOrd="0" destOrd="2" presId="urn:microsoft.com/office/officeart/2005/8/layout/vList2"/>
    <dgm:cxn modelId="{D872AE2C-71C3-BF47-BC28-B7F82657779F}" type="presOf" srcId="{1B03391F-D1C0-4878-A184-CA2032ABC328}" destId="{7C408952-4692-2A4D-BBDB-9F8E3D161FC7}" srcOrd="0" destOrd="0" presId="urn:microsoft.com/office/officeart/2005/8/layout/vList2"/>
    <dgm:cxn modelId="{85EE412D-9820-0B43-BC78-D846AECDA1F6}" type="presOf" srcId="{B7470B9F-5AF0-4571-9C99-E05C1B4823C9}" destId="{87A22BA8-DC00-C340-A247-08C2322A4471}" srcOrd="0" destOrd="0" presId="urn:microsoft.com/office/officeart/2005/8/layout/vList2"/>
    <dgm:cxn modelId="{0639CD38-8167-4403-AAD9-7D8066E06284}" srcId="{DB76068E-44CD-4EBB-B3C4-5A3C09FBE114}" destId="{0AC64C4D-3E86-44A9-8D82-9BE718A0697B}" srcOrd="2" destOrd="0" parTransId="{4786EF22-68BD-4D31-8051-11729F7C7B7F}" sibTransId="{02A94349-C1AF-447B-A704-5F22E0B41C40}"/>
    <dgm:cxn modelId="{4F1A8C52-90B8-3D4D-8F72-F4AB0225CB55}" type="presOf" srcId="{687FBF52-7E39-490F-97C4-91661D35AB2A}" destId="{651AC6A9-136D-8E4B-BB63-F41A007A2D04}" srcOrd="0" destOrd="0" presId="urn:microsoft.com/office/officeart/2005/8/layout/vList2"/>
    <dgm:cxn modelId="{BCBCF877-C6E3-6742-B26B-238CF09AE44F}" type="presOf" srcId="{BD69D8C0-1057-42F3-A105-8602714257FB}" destId="{B963D04C-A177-8941-B903-D49A0F3511FB}" srcOrd="0" destOrd="1" presId="urn:microsoft.com/office/officeart/2005/8/layout/vList2"/>
    <dgm:cxn modelId="{32D67E88-57C5-498A-96D9-4C9DB1787D0D}" srcId="{DB76068E-44CD-4EBB-B3C4-5A3C09FBE114}" destId="{BD69D8C0-1057-42F3-A105-8602714257FB}" srcOrd="1" destOrd="0" parTransId="{28D2AC48-D60E-4DCB-BDE3-B0511D61DC6D}" sibTransId="{76A0CD65-F630-485F-9A7A-527B9E22488E}"/>
    <dgm:cxn modelId="{9D37BFA2-0066-4842-9816-69C968BFFAEF}" type="presOf" srcId="{BB9AF096-0126-40B5-8E5C-E4130E9B6CE7}" destId="{5E71962B-ECCC-0749-8D1A-266B43ED0325}" srcOrd="0" destOrd="0" presId="urn:microsoft.com/office/officeart/2005/8/layout/vList2"/>
    <dgm:cxn modelId="{66AC28B1-ACC2-44A1-935B-F5F28885ACDA}" srcId="{DB76068E-44CD-4EBB-B3C4-5A3C09FBE114}" destId="{06A63338-FE31-498F-9B24-6E8792E02B9F}" srcOrd="0" destOrd="0" parTransId="{16FD8E92-62B1-409E-AA96-BB869F28951E}" sibTransId="{7DDF782D-66BF-4024-97DF-0A3D9601FAF2}"/>
    <dgm:cxn modelId="{7CDF9AB3-30E1-BC49-991F-DE4E9A9F823A}" type="presOf" srcId="{06A63338-FE31-498F-9B24-6E8792E02B9F}" destId="{B963D04C-A177-8941-B903-D49A0F3511FB}" srcOrd="0" destOrd="0" presId="urn:microsoft.com/office/officeart/2005/8/layout/vList2"/>
    <dgm:cxn modelId="{BCAB4AB4-FEB8-6F45-BCE1-9D1520EAF1DD}" type="presOf" srcId="{DB76068E-44CD-4EBB-B3C4-5A3C09FBE114}" destId="{9D05C921-1B1C-C445-A8B7-16279C3A0860}" srcOrd="0" destOrd="0" presId="urn:microsoft.com/office/officeart/2005/8/layout/vList2"/>
    <dgm:cxn modelId="{CAFA16B9-07F6-497D-8290-847D18307846}" srcId="{BB9AF096-0126-40B5-8E5C-E4130E9B6CE7}" destId="{687FBF52-7E39-490F-97C4-91661D35AB2A}" srcOrd="0" destOrd="0" parTransId="{765800E9-777B-4ACA-91B3-C7D630307CF2}" sibTransId="{4FAB61C9-6FCF-4560-BD32-D26A06179FAB}"/>
    <dgm:cxn modelId="{82CBE7CB-1CD5-4A5D-A2D6-C753778CBBC5}" srcId="{BB9AF096-0126-40B5-8E5C-E4130E9B6CE7}" destId="{1B03391F-D1C0-4878-A184-CA2032ABC328}" srcOrd="2" destOrd="0" parTransId="{9BF18731-6950-4E41-A95E-B3AB059FC0C3}" sibTransId="{26F21159-5A1F-445C-99B5-442484D17BE1}"/>
    <dgm:cxn modelId="{32112741-5DFF-E044-9D80-B93E8C35CD51}" type="presParOf" srcId="{5E71962B-ECCC-0749-8D1A-266B43ED0325}" destId="{651AC6A9-136D-8E4B-BB63-F41A007A2D04}" srcOrd="0" destOrd="0" presId="urn:microsoft.com/office/officeart/2005/8/layout/vList2"/>
    <dgm:cxn modelId="{5E296AD6-F39E-414B-9179-D6721A1C294C}" type="presParOf" srcId="{5E71962B-ECCC-0749-8D1A-266B43ED0325}" destId="{BC25DD5F-E521-6D4E-89AD-0FA142385623}" srcOrd="1" destOrd="0" presId="urn:microsoft.com/office/officeart/2005/8/layout/vList2"/>
    <dgm:cxn modelId="{171982C4-E024-234C-B9F1-300D4B9A8C0F}" type="presParOf" srcId="{5E71962B-ECCC-0749-8D1A-266B43ED0325}" destId="{9D05C921-1B1C-C445-A8B7-16279C3A0860}" srcOrd="2" destOrd="0" presId="urn:microsoft.com/office/officeart/2005/8/layout/vList2"/>
    <dgm:cxn modelId="{BAD00F25-9F4F-E642-BF4D-BFECA0F5A155}" type="presParOf" srcId="{5E71962B-ECCC-0749-8D1A-266B43ED0325}" destId="{B963D04C-A177-8941-B903-D49A0F3511FB}" srcOrd="3" destOrd="0" presId="urn:microsoft.com/office/officeart/2005/8/layout/vList2"/>
    <dgm:cxn modelId="{A843DFD3-F54F-9345-90E8-DC9681E9795E}" type="presParOf" srcId="{5E71962B-ECCC-0749-8D1A-266B43ED0325}" destId="{7C408952-4692-2A4D-BBDB-9F8E3D161FC7}" srcOrd="4" destOrd="0" presId="urn:microsoft.com/office/officeart/2005/8/layout/vList2"/>
    <dgm:cxn modelId="{F860490F-5559-E34B-82C4-734307A1AD72}" type="presParOf" srcId="{5E71962B-ECCC-0749-8D1A-266B43ED0325}" destId="{0D4A4358-4DDC-2F40-8866-61622A56B126}" srcOrd="5" destOrd="0" presId="urn:microsoft.com/office/officeart/2005/8/layout/vList2"/>
    <dgm:cxn modelId="{DADDCF10-0B0C-9B44-AE5B-2A75581CD12A}" type="presParOf" srcId="{5E71962B-ECCC-0749-8D1A-266B43ED0325}" destId="{87A22BA8-DC00-C340-A247-08C2322A447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9D03229-4E7C-4253-ACC8-9F10E1AA3F3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9AB596B-E792-454A-9324-1BDF8DF63F3E}">
      <dgm:prSet/>
      <dgm:spPr/>
      <dgm:t>
        <a:bodyPr/>
        <a:lstStyle/>
        <a:p>
          <a:r>
            <a:rPr lang="en-US"/>
            <a:t>Intrinsic functions and many foreign function calls can often be summarized by hand.</a:t>
          </a:r>
        </a:p>
      </dgm:t>
    </dgm:pt>
    <dgm:pt modelId="{78A48C8C-6611-44A0-8629-E0B5BAE6A053}" type="parTrans" cxnId="{34825223-2E6F-40D5-9967-B08BE1643EC7}">
      <dgm:prSet/>
      <dgm:spPr/>
      <dgm:t>
        <a:bodyPr/>
        <a:lstStyle/>
        <a:p>
          <a:endParaRPr lang="en-US"/>
        </a:p>
      </dgm:t>
    </dgm:pt>
    <dgm:pt modelId="{4748B295-66A9-431C-A9F9-4C0E9AF74353}" type="sibTrans" cxnId="{34825223-2E6F-40D5-9967-B08BE1643EC7}">
      <dgm:prSet/>
      <dgm:spPr/>
      <dgm:t>
        <a:bodyPr/>
        <a:lstStyle/>
        <a:p>
          <a:endParaRPr lang="en-US"/>
        </a:p>
      </dgm:t>
    </dgm:pt>
    <dgm:pt modelId="{72A313E6-5E02-4D02-97D9-F270BFF19630}">
      <dgm:prSet/>
      <dgm:spPr/>
      <dgm:t>
        <a:bodyPr/>
        <a:lstStyle/>
        <a:p>
          <a:r>
            <a:rPr lang="en-US"/>
            <a:t>MIRAI includes hundreds of such summaries with its binary.</a:t>
          </a:r>
        </a:p>
      </dgm:t>
    </dgm:pt>
    <dgm:pt modelId="{317AC72A-6F73-4534-B1D4-DF3C74501489}" type="parTrans" cxnId="{CFEE6802-8FAF-43C2-A76A-555C5D9FCB21}">
      <dgm:prSet/>
      <dgm:spPr/>
      <dgm:t>
        <a:bodyPr/>
        <a:lstStyle/>
        <a:p>
          <a:endParaRPr lang="en-US"/>
        </a:p>
      </dgm:t>
    </dgm:pt>
    <dgm:pt modelId="{6FA973BC-BD9B-4C7D-87CA-BE892A153E29}" type="sibTrans" cxnId="{CFEE6802-8FAF-43C2-A76A-555C5D9FCB21}">
      <dgm:prSet/>
      <dgm:spPr/>
      <dgm:t>
        <a:bodyPr/>
        <a:lstStyle/>
        <a:p>
          <a:endParaRPr lang="en-US"/>
        </a:p>
      </dgm:t>
    </dgm:pt>
    <dgm:pt modelId="{86B226EA-B730-46C1-8391-3BD3AE4F7308}">
      <dgm:prSet/>
      <dgm:spPr/>
      <dgm:t>
        <a:bodyPr/>
        <a:lstStyle/>
        <a:p>
          <a:r>
            <a:rPr lang="en-US"/>
            <a:t>MIRAI users can also write such summaries and bundle them with their code.</a:t>
          </a:r>
        </a:p>
      </dgm:t>
    </dgm:pt>
    <dgm:pt modelId="{9933B48F-E739-4372-85D6-8CFABA74D12F}" type="parTrans" cxnId="{55F861B0-9369-45E5-89BD-1D85DBE319F9}">
      <dgm:prSet/>
      <dgm:spPr/>
      <dgm:t>
        <a:bodyPr/>
        <a:lstStyle/>
        <a:p>
          <a:endParaRPr lang="en-US"/>
        </a:p>
      </dgm:t>
    </dgm:pt>
    <dgm:pt modelId="{813DC0E5-7D8A-4B51-99B8-CF00885E0C92}" type="sibTrans" cxnId="{55F861B0-9369-45E5-89BD-1D85DBE319F9}">
      <dgm:prSet/>
      <dgm:spPr/>
      <dgm:t>
        <a:bodyPr/>
        <a:lstStyle/>
        <a:p>
          <a:endParaRPr lang="en-US"/>
        </a:p>
      </dgm:t>
    </dgm:pt>
    <dgm:pt modelId="{D5D118EA-8597-4F89-9EC1-E29465170BD6}">
      <dgm:prSet/>
      <dgm:spPr/>
      <dgm:t>
        <a:bodyPr/>
        <a:lstStyle/>
        <a:p>
          <a:r>
            <a:rPr lang="en-US"/>
            <a:t>But there will always be functions for which there is no summary. When this happens:</a:t>
          </a:r>
        </a:p>
      </dgm:t>
    </dgm:pt>
    <dgm:pt modelId="{0E8BF8AD-D4E2-469E-8E1C-406A2485A965}" type="parTrans" cxnId="{EFE9EA5D-1CE4-4106-930D-B1CE2ECC67B1}">
      <dgm:prSet/>
      <dgm:spPr/>
      <dgm:t>
        <a:bodyPr/>
        <a:lstStyle/>
        <a:p>
          <a:endParaRPr lang="en-US"/>
        </a:p>
      </dgm:t>
    </dgm:pt>
    <dgm:pt modelId="{58405052-F050-4F44-80EB-BCC86F7808DD}" type="sibTrans" cxnId="{EFE9EA5D-1CE4-4106-930D-B1CE2ECC67B1}">
      <dgm:prSet/>
      <dgm:spPr/>
      <dgm:t>
        <a:bodyPr/>
        <a:lstStyle/>
        <a:p>
          <a:endParaRPr lang="en-US"/>
        </a:p>
      </dgm:t>
    </dgm:pt>
    <dgm:pt modelId="{D7C56B09-AF37-4A93-BA13-1398305D0D2B}">
      <dgm:prSet/>
      <dgm:spPr/>
      <dgm:t>
        <a:bodyPr/>
        <a:lstStyle/>
        <a:p>
          <a:r>
            <a:rPr lang="en-US"/>
            <a:t>MIRAI tries to infer a precondition that precludes the function from being called.</a:t>
          </a:r>
        </a:p>
      </dgm:t>
    </dgm:pt>
    <dgm:pt modelId="{8E18DB76-3F8D-492E-8309-4D435442F16A}" type="parTrans" cxnId="{EDF1FB2E-4551-4FFA-8375-4B64F57A2C52}">
      <dgm:prSet/>
      <dgm:spPr/>
      <dgm:t>
        <a:bodyPr/>
        <a:lstStyle/>
        <a:p>
          <a:endParaRPr lang="en-US"/>
        </a:p>
      </dgm:t>
    </dgm:pt>
    <dgm:pt modelId="{4D7B9B4A-A7CE-41E1-AC4F-2A18768B4780}" type="sibTrans" cxnId="{EDF1FB2E-4551-4FFA-8375-4B64F57A2C52}">
      <dgm:prSet/>
      <dgm:spPr/>
      <dgm:t>
        <a:bodyPr/>
        <a:lstStyle/>
        <a:p>
          <a:endParaRPr lang="en-US"/>
        </a:p>
      </dgm:t>
    </dgm:pt>
    <dgm:pt modelId="{F665A756-2389-4796-B11F-15F056D15CFA}">
      <dgm:prSet/>
      <dgm:spPr/>
      <dgm:t>
        <a:bodyPr/>
        <a:lstStyle/>
        <a:p>
          <a:r>
            <a:rPr lang="en-US"/>
            <a:t>Often the call site can prove that such a call does not happen. If so, there is no false positive and no false negative either.</a:t>
          </a:r>
        </a:p>
      </dgm:t>
    </dgm:pt>
    <dgm:pt modelId="{E35C0549-A613-4509-80B0-058500382C20}" type="parTrans" cxnId="{3454A107-2435-48C2-9A26-C16A5558DC2E}">
      <dgm:prSet/>
      <dgm:spPr/>
      <dgm:t>
        <a:bodyPr/>
        <a:lstStyle/>
        <a:p>
          <a:endParaRPr lang="en-US"/>
        </a:p>
      </dgm:t>
    </dgm:pt>
    <dgm:pt modelId="{6BAE3D86-8A11-49DE-B988-20ECFE9B13D1}" type="sibTrans" cxnId="{3454A107-2435-48C2-9A26-C16A5558DC2E}">
      <dgm:prSet/>
      <dgm:spPr/>
      <dgm:t>
        <a:bodyPr/>
        <a:lstStyle/>
        <a:p>
          <a:endParaRPr lang="en-US"/>
        </a:p>
      </dgm:t>
    </dgm:pt>
    <dgm:pt modelId="{3CD33225-AE4B-4A63-9205-9B7348C9A8E9}">
      <dgm:prSet/>
      <dgm:spPr/>
      <dgm:t>
        <a:bodyPr/>
        <a:lstStyle/>
        <a:p>
          <a:r>
            <a:rPr lang="en-US"/>
            <a:t>Example: calling a function with None as the argument corresponding to an Option&lt;T&gt; parameter, where T is a trait and the called function calls a method on the trait if the argument value is Some(..).</a:t>
          </a:r>
        </a:p>
      </dgm:t>
    </dgm:pt>
    <dgm:pt modelId="{97FEE0AA-DC84-4A51-823C-227D9D4DB76F}" type="parTrans" cxnId="{935E267A-12B6-41A1-970B-997CA12D0CFB}">
      <dgm:prSet/>
      <dgm:spPr/>
      <dgm:t>
        <a:bodyPr/>
        <a:lstStyle/>
        <a:p>
          <a:endParaRPr lang="en-US"/>
        </a:p>
      </dgm:t>
    </dgm:pt>
    <dgm:pt modelId="{2C6BF559-7919-46C5-971B-E5AEF522FAA2}" type="sibTrans" cxnId="{935E267A-12B6-41A1-970B-997CA12D0CFB}">
      <dgm:prSet/>
      <dgm:spPr/>
      <dgm:t>
        <a:bodyPr/>
        <a:lstStyle/>
        <a:p>
          <a:endParaRPr lang="en-US"/>
        </a:p>
      </dgm:t>
    </dgm:pt>
    <dgm:pt modelId="{247C9480-9A6C-E047-BC38-BEBDA538E1B2}" type="pres">
      <dgm:prSet presAssocID="{C9D03229-4E7C-4253-ACC8-9F10E1AA3F36}" presName="linear" presStyleCnt="0">
        <dgm:presLayoutVars>
          <dgm:animLvl val="lvl"/>
          <dgm:resizeHandles val="exact"/>
        </dgm:presLayoutVars>
      </dgm:prSet>
      <dgm:spPr/>
    </dgm:pt>
    <dgm:pt modelId="{A37A5E59-30B6-B24F-9E16-7FB840EAC81F}" type="pres">
      <dgm:prSet presAssocID="{C9AB596B-E792-454A-9324-1BDF8DF63F3E}" presName="parentText" presStyleLbl="node1" presStyleIdx="0" presStyleCnt="2">
        <dgm:presLayoutVars>
          <dgm:chMax val="0"/>
          <dgm:bulletEnabled val="1"/>
        </dgm:presLayoutVars>
      </dgm:prSet>
      <dgm:spPr/>
    </dgm:pt>
    <dgm:pt modelId="{8FD05052-1FE1-C74D-B6B1-7DB1482AC6E6}" type="pres">
      <dgm:prSet presAssocID="{C9AB596B-E792-454A-9324-1BDF8DF63F3E}" presName="childText" presStyleLbl="revTx" presStyleIdx="0" presStyleCnt="2">
        <dgm:presLayoutVars>
          <dgm:bulletEnabled val="1"/>
        </dgm:presLayoutVars>
      </dgm:prSet>
      <dgm:spPr/>
    </dgm:pt>
    <dgm:pt modelId="{DDF90EA7-124F-7B45-889E-43707D8B72B5}" type="pres">
      <dgm:prSet presAssocID="{D5D118EA-8597-4F89-9EC1-E29465170BD6}" presName="parentText" presStyleLbl="node1" presStyleIdx="1" presStyleCnt="2">
        <dgm:presLayoutVars>
          <dgm:chMax val="0"/>
          <dgm:bulletEnabled val="1"/>
        </dgm:presLayoutVars>
      </dgm:prSet>
      <dgm:spPr/>
    </dgm:pt>
    <dgm:pt modelId="{47840148-7D76-4044-ABFF-0502E3F47405}" type="pres">
      <dgm:prSet presAssocID="{D5D118EA-8597-4F89-9EC1-E29465170BD6}" presName="childText" presStyleLbl="revTx" presStyleIdx="1" presStyleCnt="2">
        <dgm:presLayoutVars>
          <dgm:bulletEnabled val="1"/>
        </dgm:presLayoutVars>
      </dgm:prSet>
      <dgm:spPr/>
    </dgm:pt>
  </dgm:ptLst>
  <dgm:cxnLst>
    <dgm:cxn modelId="{CFEE6802-8FAF-43C2-A76A-555C5D9FCB21}" srcId="{C9AB596B-E792-454A-9324-1BDF8DF63F3E}" destId="{72A313E6-5E02-4D02-97D9-F270BFF19630}" srcOrd="0" destOrd="0" parTransId="{317AC72A-6F73-4534-B1D4-DF3C74501489}" sibTransId="{6FA973BC-BD9B-4C7D-87CA-BE892A153E29}"/>
    <dgm:cxn modelId="{3454A107-2435-48C2-9A26-C16A5558DC2E}" srcId="{D5D118EA-8597-4F89-9EC1-E29465170BD6}" destId="{F665A756-2389-4796-B11F-15F056D15CFA}" srcOrd="1" destOrd="0" parTransId="{E35C0549-A613-4509-80B0-058500382C20}" sibTransId="{6BAE3D86-8A11-49DE-B988-20ECFE9B13D1}"/>
    <dgm:cxn modelId="{B9BEB81E-0F0A-CE4F-B42A-DD2217135991}" type="presOf" srcId="{F665A756-2389-4796-B11F-15F056D15CFA}" destId="{47840148-7D76-4044-ABFF-0502E3F47405}" srcOrd="0" destOrd="1" presId="urn:microsoft.com/office/officeart/2005/8/layout/vList2"/>
    <dgm:cxn modelId="{34825223-2E6F-40D5-9967-B08BE1643EC7}" srcId="{C9D03229-4E7C-4253-ACC8-9F10E1AA3F36}" destId="{C9AB596B-E792-454A-9324-1BDF8DF63F3E}" srcOrd="0" destOrd="0" parTransId="{78A48C8C-6611-44A0-8629-E0B5BAE6A053}" sibTransId="{4748B295-66A9-431C-A9F9-4C0E9AF74353}"/>
    <dgm:cxn modelId="{0C350D26-6508-8F41-9174-37DE4972F2B5}" type="presOf" srcId="{72A313E6-5E02-4D02-97D9-F270BFF19630}" destId="{8FD05052-1FE1-C74D-B6B1-7DB1482AC6E6}" srcOrd="0" destOrd="0" presId="urn:microsoft.com/office/officeart/2005/8/layout/vList2"/>
    <dgm:cxn modelId="{EDF1FB2E-4551-4FFA-8375-4B64F57A2C52}" srcId="{D5D118EA-8597-4F89-9EC1-E29465170BD6}" destId="{D7C56B09-AF37-4A93-BA13-1398305D0D2B}" srcOrd="0" destOrd="0" parTransId="{8E18DB76-3F8D-492E-8309-4D435442F16A}" sibTransId="{4D7B9B4A-A7CE-41E1-AC4F-2A18768B4780}"/>
    <dgm:cxn modelId="{EFE9EA5D-1CE4-4106-930D-B1CE2ECC67B1}" srcId="{C9D03229-4E7C-4253-ACC8-9F10E1AA3F36}" destId="{D5D118EA-8597-4F89-9EC1-E29465170BD6}" srcOrd="1" destOrd="0" parTransId="{0E8BF8AD-D4E2-469E-8E1C-406A2485A965}" sibTransId="{58405052-F050-4F44-80EB-BCC86F7808DD}"/>
    <dgm:cxn modelId="{B263B470-1048-594A-A644-56916A35F9C2}" type="presOf" srcId="{D5D118EA-8597-4F89-9EC1-E29465170BD6}" destId="{DDF90EA7-124F-7B45-889E-43707D8B72B5}" srcOrd="0" destOrd="0" presId="urn:microsoft.com/office/officeart/2005/8/layout/vList2"/>
    <dgm:cxn modelId="{935E267A-12B6-41A1-970B-997CA12D0CFB}" srcId="{F665A756-2389-4796-B11F-15F056D15CFA}" destId="{3CD33225-AE4B-4A63-9205-9B7348C9A8E9}" srcOrd="0" destOrd="0" parTransId="{97FEE0AA-DC84-4A51-823C-227D9D4DB76F}" sibTransId="{2C6BF559-7919-46C5-971B-E5AEF522FAA2}"/>
    <dgm:cxn modelId="{43D0D180-B1EC-8441-A553-811BE446C321}" type="presOf" srcId="{C9AB596B-E792-454A-9324-1BDF8DF63F3E}" destId="{A37A5E59-30B6-B24F-9E16-7FB840EAC81F}" srcOrd="0" destOrd="0" presId="urn:microsoft.com/office/officeart/2005/8/layout/vList2"/>
    <dgm:cxn modelId="{0E0F0EAD-2EDC-7C45-BAA5-0EA2057FF705}" type="presOf" srcId="{C9D03229-4E7C-4253-ACC8-9F10E1AA3F36}" destId="{247C9480-9A6C-E047-BC38-BEBDA538E1B2}" srcOrd="0" destOrd="0" presId="urn:microsoft.com/office/officeart/2005/8/layout/vList2"/>
    <dgm:cxn modelId="{55F861B0-9369-45E5-89BD-1D85DBE319F9}" srcId="{C9AB596B-E792-454A-9324-1BDF8DF63F3E}" destId="{86B226EA-B730-46C1-8391-3BD3AE4F7308}" srcOrd="1" destOrd="0" parTransId="{9933B48F-E739-4372-85D6-8CFABA74D12F}" sibTransId="{813DC0E5-7D8A-4B51-99B8-CF00885E0C92}"/>
    <dgm:cxn modelId="{1406B8BC-44BD-8A42-B23D-E0BC031582A2}" type="presOf" srcId="{86B226EA-B730-46C1-8391-3BD3AE4F7308}" destId="{8FD05052-1FE1-C74D-B6B1-7DB1482AC6E6}" srcOrd="0" destOrd="1" presId="urn:microsoft.com/office/officeart/2005/8/layout/vList2"/>
    <dgm:cxn modelId="{D8E89CD0-F33C-A941-A18D-35CFF13559C3}" type="presOf" srcId="{D7C56B09-AF37-4A93-BA13-1398305D0D2B}" destId="{47840148-7D76-4044-ABFF-0502E3F47405}" srcOrd="0" destOrd="0" presId="urn:microsoft.com/office/officeart/2005/8/layout/vList2"/>
    <dgm:cxn modelId="{9A1D16E8-ADE1-BB44-A7B8-13090F377EC0}" type="presOf" srcId="{3CD33225-AE4B-4A63-9205-9B7348C9A8E9}" destId="{47840148-7D76-4044-ABFF-0502E3F47405}" srcOrd="0" destOrd="2" presId="urn:microsoft.com/office/officeart/2005/8/layout/vList2"/>
    <dgm:cxn modelId="{A43B2DA8-794E-7E47-8B5D-ED9C76BD6B81}" type="presParOf" srcId="{247C9480-9A6C-E047-BC38-BEBDA538E1B2}" destId="{A37A5E59-30B6-B24F-9E16-7FB840EAC81F}" srcOrd="0" destOrd="0" presId="urn:microsoft.com/office/officeart/2005/8/layout/vList2"/>
    <dgm:cxn modelId="{51E1BAB3-46BD-7C4E-80D8-C1319EA44C1E}" type="presParOf" srcId="{247C9480-9A6C-E047-BC38-BEBDA538E1B2}" destId="{8FD05052-1FE1-C74D-B6B1-7DB1482AC6E6}" srcOrd="1" destOrd="0" presId="urn:microsoft.com/office/officeart/2005/8/layout/vList2"/>
    <dgm:cxn modelId="{091A0E90-B40E-7148-90D7-C6DB69B41BD4}" type="presParOf" srcId="{247C9480-9A6C-E047-BC38-BEBDA538E1B2}" destId="{DDF90EA7-124F-7B45-889E-43707D8B72B5}" srcOrd="2" destOrd="0" presId="urn:microsoft.com/office/officeart/2005/8/layout/vList2"/>
    <dgm:cxn modelId="{34001E7E-265C-704B-A131-00DA76233531}" type="presParOf" srcId="{247C9480-9A6C-E047-BC38-BEBDA538E1B2}" destId="{47840148-7D76-4044-ABFF-0502E3F4740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0CE5F3D-40AB-4157-8A67-6BC1E396211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3290B75-CDA1-417E-9F7B-CFBFA9480C7C}">
      <dgm:prSet/>
      <dgm:spPr/>
      <dgm:t>
        <a:bodyPr/>
        <a:lstStyle/>
        <a:p>
          <a:r>
            <a:rPr lang="en-US"/>
            <a:t>Because symbolic expressions are unbounded in size, the analysis can diverge, which is problematic for something that should be fast enough to be part of a developer’s compilation workflow.</a:t>
          </a:r>
        </a:p>
      </dgm:t>
    </dgm:pt>
    <dgm:pt modelId="{DFC9CC3F-06DE-40F8-9E01-86B7F3FC8D72}" type="parTrans" cxnId="{43B4F83B-AB2C-4C1D-A716-91D8D7EF4F35}">
      <dgm:prSet/>
      <dgm:spPr/>
      <dgm:t>
        <a:bodyPr/>
        <a:lstStyle/>
        <a:p>
          <a:endParaRPr lang="en-US"/>
        </a:p>
      </dgm:t>
    </dgm:pt>
    <dgm:pt modelId="{DEA5FC2C-A7B3-44D5-B074-ED83AFCCA718}" type="sibTrans" cxnId="{43B4F83B-AB2C-4C1D-A716-91D8D7EF4F35}">
      <dgm:prSet/>
      <dgm:spPr/>
      <dgm:t>
        <a:bodyPr/>
        <a:lstStyle/>
        <a:p>
          <a:endParaRPr lang="en-US"/>
        </a:p>
      </dgm:t>
    </dgm:pt>
    <dgm:pt modelId="{9DD3C264-2286-431A-875A-5B980D643394}">
      <dgm:prSet/>
      <dgm:spPr/>
      <dgm:t>
        <a:bodyPr/>
        <a:lstStyle/>
        <a:p>
          <a:r>
            <a:rPr lang="en-US"/>
            <a:t>Simplification during execution help enormously, but not always.</a:t>
          </a:r>
        </a:p>
      </dgm:t>
    </dgm:pt>
    <dgm:pt modelId="{45B2A5AD-9E26-4C9D-BBAB-6BA4BEC22D3D}" type="parTrans" cxnId="{578707AE-6C19-46D4-8A7B-71009CA79842}">
      <dgm:prSet/>
      <dgm:spPr/>
      <dgm:t>
        <a:bodyPr/>
        <a:lstStyle/>
        <a:p>
          <a:endParaRPr lang="en-US"/>
        </a:p>
      </dgm:t>
    </dgm:pt>
    <dgm:pt modelId="{E3A12131-A7F7-41CE-810F-091C934FF481}" type="sibTrans" cxnId="{578707AE-6C19-46D4-8A7B-71009CA79842}">
      <dgm:prSet/>
      <dgm:spPr/>
      <dgm:t>
        <a:bodyPr/>
        <a:lstStyle/>
        <a:p>
          <a:endParaRPr lang="en-US"/>
        </a:p>
      </dgm:t>
    </dgm:pt>
    <dgm:pt modelId="{A0C45694-0567-4727-923A-18CB0C13ED9F}">
      <dgm:prSet/>
      <dgm:spPr/>
      <dgm:t>
        <a:bodyPr/>
        <a:lstStyle/>
        <a:p>
          <a:r>
            <a:rPr lang="en-US"/>
            <a:t>For those cases, a variety of k-limits are enforced:</a:t>
          </a:r>
        </a:p>
      </dgm:t>
    </dgm:pt>
    <dgm:pt modelId="{56908532-0EBF-48EA-8833-0D6E09B068E2}" type="parTrans" cxnId="{63B0ABD0-7487-41E2-8E9E-4D0C724CC614}">
      <dgm:prSet/>
      <dgm:spPr/>
      <dgm:t>
        <a:bodyPr/>
        <a:lstStyle/>
        <a:p>
          <a:endParaRPr lang="en-US"/>
        </a:p>
      </dgm:t>
    </dgm:pt>
    <dgm:pt modelId="{4611BCC8-0ADA-4698-A5F6-AE4479635C75}" type="sibTrans" cxnId="{63B0ABD0-7487-41E2-8E9E-4D0C724CC614}">
      <dgm:prSet/>
      <dgm:spPr/>
      <dgm:t>
        <a:bodyPr/>
        <a:lstStyle/>
        <a:p>
          <a:endParaRPr lang="en-US"/>
        </a:p>
      </dgm:t>
    </dgm:pt>
    <dgm:pt modelId="{DAEEBB05-0167-42F9-865E-1875BE3E9533}">
      <dgm:prSet/>
      <dgm:spPr/>
      <dgm:t>
        <a:bodyPr/>
        <a:lstStyle/>
        <a:p>
          <a:r>
            <a:rPr lang="en-US"/>
            <a:t>Symbolic expression sizes are capped at 1000 terms.</a:t>
          </a:r>
        </a:p>
      </dgm:t>
    </dgm:pt>
    <dgm:pt modelId="{2129C39A-B63B-474F-AC51-3A6DE070C898}" type="parTrans" cxnId="{7D9B78B5-C4E5-4939-A9E0-F58028EACDEA}">
      <dgm:prSet/>
      <dgm:spPr/>
      <dgm:t>
        <a:bodyPr/>
        <a:lstStyle/>
        <a:p>
          <a:endParaRPr lang="en-US"/>
        </a:p>
      </dgm:t>
    </dgm:pt>
    <dgm:pt modelId="{0FE78D3D-7A0F-489E-B775-9133302953B8}" type="sibTrans" cxnId="{7D9B78B5-C4E5-4939-A9E0-F58028EACDEA}">
      <dgm:prSet/>
      <dgm:spPr/>
      <dgm:t>
        <a:bodyPr/>
        <a:lstStyle/>
        <a:p>
          <a:endParaRPr lang="en-US"/>
        </a:p>
      </dgm:t>
    </dgm:pt>
    <dgm:pt modelId="{B392D85F-CB47-483D-A4A5-914A5527A8AA}">
      <dgm:prSet/>
      <dgm:spPr/>
      <dgm:t>
        <a:bodyPr/>
        <a:lstStyle/>
        <a:p>
          <a:r>
            <a:rPr lang="en-US"/>
            <a:t>A timer checked at various points and terminates the analysis of the current function after 40 seconds.</a:t>
          </a:r>
        </a:p>
      </dgm:t>
    </dgm:pt>
    <dgm:pt modelId="{30F3971F-8610-4A40-A42C-C869651CDAB6}" type="parTrans" cxnId="{3A7BE217-BCDB-479D-93A8-569A5EB6317F}">
      <dgm:prSet/>
      <dgm:spPr/>
      <dgm:t>
        <a:bodyPr/>
        <a:lstStyle/>
        <a:p>
          <a:endParaRPr lang="en-US"/>
        </a:p>
      </dgm:t>
    </dgm:pt>
    <dgm:pt modelId="{81413280-1500-47D2-BF66-8D94B41D8F84}" type="sibTrans" cxnId="{3A7BE217-BCDB-479D-93A8-569A5EB6317F}">
      <dgm:prSet/>
      <dgm:spPr/>
      <dgm:t>
        <a:bodyPr/>
        <a:lstStyle/>
        <a:p>
          <a:endParaRPr lang="en-US"/>
        </a:p>
      </dgm:t>
    </dgm:pt>
    <dgm:pt modelId="{E3C3B019-5A67-4E69-A9F9-4FD0756503BE}">
      <dgm:prSet/>
      <dgm:spPr/>
      <dgm:t>
        <a:bodyPr/>
        <a:lstStyle/>
        <a:p>
          <a:r>
            <a:rPr lang="en-US"/>
            <a:t>The SMT solver gets only 100 ms per query.</a:t>
          </a:r>
        </a:p>
      </dgm:t>
    </dgm:pt>
    <dgm:pt modelId="{13556F39-8B73-4C50-9FC4-2A5A8A7A70C8}" type="parTrans" cxnId="{4BFB79E5-501A-4E7B-BE2E-8C7AC613BA07}">
      <dgm:prSet/>
      <dgm:spPr/>
      <dgm:t>
        <a:bodyPr/>
        <a:lstStyle/>
        <a:p>
          <a:endParaRPr lang="en-US"/>
        </a:p>
      </dgm:t>
    </dgm:pt>
    <dgm:pt modelId="{8492350C-EB42-4BFF-8DE1-BDCE68EB4238}" type="sibTrans" cxnId="{4BFB79E5-501A-4E7B-BE2E-8C7AC613BA07}">
      <dgm:prSet/>
      <dgm:spPr/>
      <dgm:t>
        <a:bodyPr/>
        <a:lstStyle/>
        <a:p>
          <a:endParaRPr lang="en-US"/>
        </a:p>
      </dgm:t>
    </dgm:pt>
    <dgm:pt modelId="{0164B2F7-D6DB-41B2-B671-754271D45E63}">
      <dgm:prSet/>
      <dgm:spPr/>
      <dgm:t>
        <a:bodyPr/>
        <a:lstStyle/>
        <a:p>
          <a:r>
            <a:rPr lang="en-US"/>
            <a:t>Constant array values are abstracted if they have more than 100 elements.</a:t>
          </a:r>
        </a:p>
      </dgm:t>
    </dgm:pt>
    <dgm:pt modelId="{1694C971-7623-41F4-9362-C4728A59D3F4}" type="parTrans" cxnId="{665D30BE-BDE3-4B4A-A8DB-57647B9DF69D}">
      <dgm:prSet/>
      <dgm:spPr/>
      <dgm:t>
        <a:bodyPr/>
        <a:lstStyle/>
        <a:p>
          <a:endParaRPr lang="en-US"/>
        </a:p>
      </dgm:t>
    </dgm:pt>
    <dgm:pt modelId="{0A5CFD06-FDF4-479A-B2C9-C739434F3871}" type="sibTrans" cxnId="{665D30BE-BDE3-4B4A-A8DB-57647B9DF69D}">
      <dgm:prSet/>
      <dgm:spPr/>
      <dgm:t>
        <a:bodyPr/>
        <a:lstStyle/>
        <a:p>
          <a:endParaRPr lang="en-US"/>
        </a:p>
      </dgm:t>
    </dgm:pt>
    <dgm:pt modelId="{C3983711-28E9-42EC-B674-52678B1D4143}">
      <dgm:prSet/>
      <dgm:spPr/>
      <dgm:t>
        <a:bodyPr/>
        <a:lstStyle/>
        <a:p>
          <a:r>
            <a:rPr lang="en-US"/>
            <a:t>No more than 50 inferred preconditions per function.</a:t>
          </a:r>
        </a:p>
      </dgm:t>
    </dgm:pt>
    <dgm:pt modelId="{C29B87F9-3A3A-4359-804B-5053B68981F6}" type="parTrans" cxnId="{781B8494-E9D6-4C4D-827C-C41D903DEBCA}">
      <dgm:prSet/>
      <dgm:spPr/>
      <dgm:t>
        <a:bodyPr/>
        <a:lstStyle/>
        <a:p>
          <a:endParaRPr lang="en-US"/>
        </a:p>
      </dgm:t>
    </dgm:pt>
    <dgm:pt modelId="{F8CD9A53-34BF-40D3-B9D1-5682C9EC3009}" type="sibTrans" cxnId="{781B8494-E9D6-4C4D-827C-C41D903DEBCA}">
      <dgm:prSet/>
      <dgm:spPr/>
      <dgm:t>
        <a:bodyPr/>
        <a:lstStyle/>
        <a:p>
          <a:endParaRPr lang="en-US"/>
        </a:p>
      </dgm:t>
    </dgm:pt>
    <dgm:pt modelId="{C72F0565-68F3-4CEE-8286-029B9B995467}">
      <dgm:prSet/>
      <dgm:spPr/>
      <dgm:t>
        <a:bodyPr/>
        <a:lstStyle/>
        <a:p>
          <a:r>
            <a:rPr lang="en-US"/>
            <a:t>Path values are limited to 30 terms.</a:t>
          </a:r>
        </a:p>
      </dgm:t>
    </dgm:pt>
    <dgm:pt modelId="{DC362A70-38AF-48B3-95E2-A78B9ECA85C3}" type="parTrans" cxnId="{0EF097BE-A599-4633-B8ED-1C0719504713}">
      <dgm:prSet/>
      <dgm:spPr/>
      <dgm:t>
        <a:bodyPr/>
        <a:lstStyle/>
        <a:p>
          <a:endParaRPr lang="en-US"/>
        </a:p>
      </dgm:t>
    </dgm:pt>
    <dgm:pt modelId="{25FC3C9D-F429-4628-BFB4-16B27BEBE8C6}" type="sibTrans" cxnId="{0EF097BE-A599-4633-B8ED-1C0719504713}">
      <dgm:prSet/>
      <dgm:spPr/>
      <dgm:t>
        <a:bodyPr/>
        <a:lstStyle/>
        <a:p>
          <a:endParaRPr lang="en-US"/>
        </a:p>
      </dgm:t>
    </dgm:pt>
    <dgm:pt modelId="{A8F422AA-70B9-4284-9C06-0D5B88AE834D}">
      <dgm:prSet/>
      <dgm:spPr/>
      <dgm:t>
        <a:bodyPr/>
        <a:lstStyle/>
        <a:p>
          <a:r>
            <a:rPr lang="en-US"/>
            <a:t>Value refinement has a depth limit of 40.</a:t>
          </a:r>
        </a:p>
      </dgm:t>
    </dgm:pt>
    <dgm:pt modelId="{0BB4DE9D-1CF1-4720-90C3-10B4BF9794DA}" type="parTrans" cxnId="{32AAE0ED-2FA2-4EC6-8A3C-7EB56F89A8FA}">
      <dgm:prSet/>
      <dgm:spPr/>
      <dgm:t>
        <a:bodyPr/>
        <a:lstStyle/>
        <a:p>
          <a:endParaRPr lang="en-US"/>
        </a:p>
      </dgm:t>
    </dgm:pt>
    <dgm:pt modelId="{595D340F-EF82-45A0-A44F-EEA97A20DF04}" type="sibTrans" cxnId="{32AAE0ED-2FA2-4EC6-8A3C-7EB56F89A8FA}">
      <dgm:prSet/>
      <dgm:spPr/>
      <dgm:t>
        <a:bodyPr/>
        <a:lstStyle/>
        <a:p>
          <a:endParaRPr lang="en-US"/>
        </a:p>
      </dgm:t>
    </dgm:pt>
    <dgm:pt modelId="{8A57E947-B7EA-E64B-8ACB-3EA808D37D73}" type="pres">
      <dgm:prSet presAssocID="{D0CE5F3D-40AB-4157-8A67-6BC1E396211A}" presName="linear" presStyleCnt="0">
        <dgm:presLayoutVars>
          <dgm:animLvl val="lvl"/>
          <dgm:resizeHandles val="exact"/>
        </dgm:presLayoutVars>
      </dgm:prSet>
      <dgm:spPr/>
    </dgm:pt>
    <dgm:pt modelId="{CE449C36-49A9-FE42-99CF-3DD9D828A0A6}" type="pres">
      <dgm:prSet presAssocID="{B3290B75-CDA1-417E-9F7B-CFBFA9480C7C}" presName="parentText" presStyleLbl="node1" presStyleIdx="0" presStyleCnt="3">
        <dgm:presLayoutVars>
          <dgm:chMax val="0"/>
          <dgm:bulletEnabled val="1"/>
        </dgm:presLayoutVars>
      </dgm:prSet>
      <dgm:spPr/>
    </dgm:pt>
    <dgm:pt modelId="{62AE6312-6E28-BE4C-AE85-AE0D50B50E7E}" type="pres">
      <dgm:prSet presAssocID="{DEA5FC2C-A7B3-44D5-B074-ED83AFCCA718}" presName="spacer" presStyleCnt="0"/>
      <dgm:spPr/>
    </dgm:pt>
    <dgm:pt modelId="{B7B42AAE-5C9A-BB4A-BAC9-7B54AD6A87EC}" type="pres">
      <dgm:prSet presAssocID="{9DD3C264-2286-431A-875A-5B980D643394}" presName="parentText" presStyleLbl="node1" presStyleIdx="1" presStyleCnt="3">
        <dgm:presLayoutVars>
          <dgm:chMax val="0"/>
          <dgm:bulletEnabled val="1"/>
        </dgm:presLayoutVars>
      </dgm:prSet>
      <dgm:spPr/>
    </dgm:pt>
    <dgm:pt modelId="{C6721F1B-300C-914D-BB58-289EACD648E6}" type="pres">
      <dgm:prSet presAssocID="{E3A12131-A7F7-41CE-810F-091C934FF481}" presName="spacer" presStyleCnt="0"/>
      <dgm:spPr/>
    </dgm:pt>
    <dgm:pt modelId="{8DB28B96-6315-4741-B943-9F79C105BA72}" type="pres">
      <dgm:prSet presAssocID="{A0C45694-0567-4727-923A-18CB0C13ED9F}" presName="parentText" presStyleLbl="node1" presStyleIdx="2" presStyleCnt="3">
        <dgm:presLayoutVars>
          <dgm:chMax val="0"/>
          <dgm:bulletEnabled val="1"/>
        </dgm:presLayoutVars>
      </dgm:prSet>
      <dgm:spPr/>
    </dgm:pt>
    <dgm:pt modelId="{F79BBA2F-2CAA-4B4D-AD11-DA990D787806}" type="pres">
      <dgm:prSet presAssocID="{A0C45694-0567-4727-923A-18CB0C13ED9F}" presName="childText" presStyleLbl="revTx" presStyleIdx="0" presStyleCnt="1">
        <dgm:presLayoutVars>
          <dgm:bulletEnabled val="1"/>
        </dgm:presLayoutVars>
      </dgm:prSet>
      <dgm:spPr/>
    </dgm:pt>
  </dgm:ptLst>
  <dgm:cxnLst>
    <dgm:cxn modelId="{3A7BE217-BCDB-479D-93A8-569A5EB6317F}" srcId="{A0C45694-0567-4727-923A-18CB0C13ED9F}" destId="{B392D85F-CB47-483D-A4A5-914A5527A8AA}" srcOrd="1" destOrd="0" parTransId="{30F3971F-8610-4A40-A42C-C869651CDAB6}" sibTransId="{81413280-1500-47D2-BF66-8D94B41D8F84}"/>
    <dgm:cxn modelId="{43B4F83B-AB2C-4C1D-A716-91D8D7EF4F35}" srcId="{D0CE5F3D-40AB-4157-8A67-6BC1E396211A}" destId="{B3290B75-CDA1-417E-9F7B-CFBFA9480C7C}" srcOrd="0" destOrd="0" parTransId="{DFC9CC3F-06DE-40F8-9E01-86B7F3FC8D72}" sibTransId="{DEA5FC2C-A7B3-44D5-B074-ED83AFCCA718}"/>
    <dgm:cxn modelId="{BAA0DF40-6300-2E47-BB5E-12F3F6D330B9}" type="presOf" srcId="{C72F0565-68F3-4CEE-8286-029B9B995467}" destId="{F79BBA2F-2CAA-4B4D-AD11-DA990D787806}" srcOrd="0" destOrd="5" presId="urn:microsoft.com/office/officeart/2005/8/layout/vList2"/>
    <dgm:cxn modelId="{04158D45-0DAA-E24C-9CD5-B409F39F341E}" type="presOf" srcId="{B392D85F-CB47-483D-A4A5-914A5527A8AA}" destId="{F79BBA2F-2CAA-4B4D-AD11-DA990D787806}" srcOrd="0" destOrd="1" presId="urn:microsoft.com/office/officeart/2005/8/layout/vList2"/>
    <dgm:cxn modelId="{33CD3F60-EF7F-B54A-8E52-CCD26BEF229A}" type="presOf" srcId="{D0CE5F3D-40AB-4157-8A67-6BC1E396211A}" destId="{8A57E947-B7EA-E64B-8ACB-3EA808D37D73}" srcOrd="0" destOrd="0" presId="urn:microsoft.com/office/officeart/2005/8/layout/vList2"/>
    <dgm:cxn modelId="{75C5506B-A6D0-1649-BE81-135ED65F0BEB}" type="presOf" srcId="{A8F422AA-70B9-4284-9C06-0D5B88AE834D}" destId="{F79BBA2F-2CAA-4B4D-AD11-DA990D787806}" srcOrd="0" destOrd="6" presId="urn:microsoft.com/office/officeart/2005/8/layout/vList2"/>
    <dgm:cxn modelId="{20F3E785-8886-A943-A199-3CEFEA0EB0E5}" type="presOf" srcId="{DAEEBB05-0167-42F9-865E-1875BE3E9533}" destId="{F79BBA2F-2CAA-4B4D-AD11-DA990D787806}" srcOrd="0" destOrd="0" presId="urn:microsoft.com/office/officeart/2005/8/layout/vList2"/>
    <dgm:cxn modelId="{F9828194-5C3A-214B-A9CE-7D3826EBECDB}" type="presOf" srcId="{0164B2F7-D6DB-41B2-B671-754271D45E63}" destId="{F79BBA2F-2CAA-4B4D-AD11-DA990D787806}" srcOrd="0" destOrd="3" presId="urn:microsoft.com/office/officeart/2005/8/layout/vList2"/>
    <dgm:cxn modelId="{781B8494-E9D6-4C4D-827C-C41D903DEBCA}" srcId="{A0C45694-0567-4727-923A-18CB0C13ED9F}" destId="{C3983711-28E9-42EC-B674-52678B1D4143}" srcOrd="4" destOrd="0" parTransId="{C29B87F9-3A3A-4359-804B-5053B68981F6}" sibTransId="{F8CD9A53-34BF-40D3-B9D1-5682C9EC3009}"/>
    <dgm:cxn modelId="{2FB1DA97-ABE5-F84E-B149-66FCC98B476B}" type="presOf" srcId="{9DD3C264-2286-431A-875A-5B980D643394}" destId="{B7B42AAE-5C9A-BB4A-BAC9-7B54AD6A87EC}" srcOrd="0" destOrd="0" presId="urn:microsoft.com/office/officeart/2005/8/layout/vList2"/>
    <dgm:cxn modelId="{578707AE-6C19-46D4-8A7B-71009CA79842}" srcId="{D0CE5F3D-40AB-4157-8A67-6BC1E396211A}" destId="{9DD3C264-2286-431A-875A-5B980D643394}" srcOrd="1" destOrd="0" parTransId="{45B2A5AD-9E26-4C9D-BBAB-6BA4BEC22D3D}" sibTransId="{E3A12131-A7F7-41CE-810F-091C934FF481}"/>
    <dgm:cxn modelId="{7D9B78B5-C4E5-4939-A9E0-F58028EACDEA}" srcId="{A0C45694-0567-4727-923A-18CB0C13ED9F}" destId="{DAEEBB05-0167-42F9-865E-1875BE3E9533}" srcOrd="0" destOrd="0" parTransId="{2129C39A-B63B-474F-AC51-3A6DE070C898}" sibTransId="{0FE78D3D-7A0F-489E-B775-9133302953B8}"/>
    <dgm:cxn modelId="{665D30BE-BDE3-4B4A-A8DB-57647B9DF69D}" srcId="{A0C45694-0567-4727-923A-18CB0C13ED9F}" destId="{0164B2F7-D6DB-41B2-B671-754271D45E63}" srcOrd="3" destOrd="0" parTransId="{1694C971-7623-41F4-9362-C4728A59D3F4}" sibTransId="{0A5CFD06-FDF4-479A-B2C9-C739434F3871}"/>
    <dgm:cxn modelId="{0EF097BE-A599-4633-B8ED-1C0719504713}" srcId="{A0C45694-0567-4727-923A-18CB0C13ED9F}" destId="{C72F0565-68F3-4CEE-8286-029B9B995467}" srcOrd="5" destOrd="0" parTransId="{DC362A70-38AF-48B3-95E2-A78B9ECA85C3}" sibTransId="{25FC3C9D-F429-4628-BFB4-16B27BEBE8C6}"/>
    <dgm:cxn modelId="{8D3FD4C0-8518-9447-935F-FCC821977EC9}" type="presOf" srcId="{C3983711-28E9-42EC-B674-52678B1D4143}" destId="{F79BBA2F-2CAA-4B4D-AD11-DA990D787806}" srcOrd="0" destOrd="4" presId="urn:microsoft.com/office/officeart/2005/8/layout/vList2"/>
    <dgm:cxn modelId="{63B0ABD0-7487-41E2-8E9E-4D0C724CC614}" srcId="{D0CE5F3D-40AB-4157-8A67-6BC1E396211A}" destId="{A0C45694-0567-4727-923A-18CB0C13ED9F}" srcOrd="2" destOrd="0" parTransId="{56908532-0EBF-48EA-8833-0D6E09B068E2}" sibTransId="{4611BCC8-0ADA-4698-A5F6-AE4479635C75}"/>
    <dgm:cxn modelId="{4BFB79E5-501A-4E7B-BE2E-8C7AC613BA07}" srcId="{A0C45694-0567-4727-923A-18CB0C13ED9F}" destId="{E3C3B019-5A67-4E69-A9F9-4FD0756503BE}" srcOrd="2" destOrd="0" parTransId="{13556F39-8B73-4C50-9FC4-2A5A8A7A70C8}" sibTransId="{8492350C-EB42-4BFF-8DE1-BDCE68EB4238}"/>
    <dgm:cxn modelId="{32AAE0ED-2FA2-4EC6-8A3C-7EB56F89A8FA}" srcId="{A0C45694-0567-4727-923A-18CB0C13ED9F}" destId="{A8F422AA-70B9-4284-9C06-0D5B88AE834D}" srcOrd="6" destOrd="0" parTransId="{0BB4DE9D-1CF1-4720-90C3-10B4BF9794DA}" sibTransId="{595D340F-EF82-45A0-A44F-EEA97A20DF04}"/>
    <dgm:cxn modelId="{FEA5E3F2-10B3-674A-B4EC-D1D0B0FABF30}" type="presOf" srcId="{A0C45694-0567-4727-923A-18CB0C13ED9F}" destId="{8DB28B96-6315-4741-B943-9F79C105BA72}" srcOrd="0" destOrd="0" presId="urn:microsoft.com/office/officeart/2005/8/layout/vList2"/>
    <dgm:cxn modelId="{5F472BFF-D740-1940-9A0D-43F0CAA92F87}" type="presOf" srcId="{E3C3B019-5A67-4E69-A9F9-4FD0756503BE}" destId="{F79BBA2F-2CAA-4B4D-AD11-DA990D787806}" srcOrd="0" destOrd="2" presId="urn:microsoft.com/office/officeart/2005/8/layout/vList2"/>
    <dgm:cxn modelId="{5697D5FF-7BF2-284D-8403-E2E0E421CC76}" type="presOf" srcId="{B3290B75-CDA1-417E-9F7B-CFBFA9480C7C}" destId="{CE449C36-49A9-FE42-99CF-3DD9D828A0A6}" srcOrd="0" destOrd="0" presId="urn:microsoft.com/office/officeart/2005/8/layout/vList2"/>
    <dgm:cxn modelId="{327D0C25-F5AB-EE4F-A58C-63961AE077D8}" type="presParOf" srcId="{8A57E947-B7EA-E64B-8ACB-3EA808D37D73}" destId="{CE449C36-49A9-FE42-99CF-3DD9D828A0A6}" srcOrd="0" destOrd="0" presId="urn:microsoft.com/office/officeart/2005/8/layout/vList2"/>
    <dgm:cxn modelId="{2CD20F5F-CE12-6E4B-BEA0-76D9A20F6755}" type="presParOf" srcId="{8A57E947-B7EA-E64B-8ACB-3EA808D37D73}" destId="{62AE6312-6E28-BE4C-AE85-AE0D50B50E7E}" srcOrd="1" destOrd="0" presId="urn:microsoft.com/office/officeart/2005/8/layout/vList2"/>
    <dgm:cxn modelId="{12646B36-82EF-704A-B9E2-3C4762F4F9E4}" type="presParOf" srcId="{8A57E947-B7EA-E64B-8ACB-3EA808D37D73}" destId="{B7B42AAE-5C9A-BB4A-BAC9-7B54AD6A87EC}" srcOrd="2" destOrd="0" presId="urn:microsoft.com/office/officeart/2005/8/layout/vList2"/>
    <dgm:cxn modelId="{83888A7F-5D2C-7D4A-8CEF-059CF95FDC9D}" type="presParOf" srcId="{8A57E947-B7EA-E64B-8ACB-3EA808D37D73}" destId="{C6721F1B-300C-914D-BB58-289EACD648E6}" srcOrd="3" destOrd="0" presId="urn:microsoft.com/office/officeart/2005/8/layout/vList2"/>
    <dgm:cxn modelId="{09C24379-FAE8-EB4C-A057-8CB5B7137598}" type="presParOf" srcId="{8A57E947-B7EA-E64B-8ACB-3EA808D37D73}" destId="{8DB28B96-6315-4741-B943-9F79C105BA72}" srcOrd="4" destOrd="0" presId="urn:microsoft.com/office/officeart/2005/8/layout/vList2"/>
    <dgm:cxn modelId="{73EBB585-17EB-BF44-B00C-E1CC5021B965}" type="presParOf" srcId="{8A57E947-B7EA-E64B-8ACB-3EA808D37D73}" destId="{F79BBA2F-2CAA-4B4D-AD11-DA990D787806}"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25FD46A-7A66-4BF3-9A6E-F329F42725D5}"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CAD13881-7845-4861-86D8-35E1B099CD46}">
      <dgm:prSet/>
      <dgm:spPr/>
      <dgm:t>
        <a:bodyPr/>
        <a:lstStyle/>
        <a:p>
          <a:r>
            <a:rPr lang="en-US"/>
            <a:t>Better support for parameterized unit tests.</a:t>
          </a:r>
        </a:p>
      </dgm:t>
    </dgm:pt>
    <dgm:pt modelId="{C7A2A797-01BC-4BB6-BD7B-7AAC1EFCD99C}" type="parTrans" cxnId="{AA380331-B5D3-4B1D-BCCE-A5022F48F14D}">
      <dgm:prSet/>
      <dgm:spPr/>
      <dgm:t>
        <a:bodyPr/>
        <a:lstStyle/>
        <a:p>
          <a:endParaRPr lang="en-US"/>
        </a:p>
      </dgm:t>
    </dgm:pt>
    <dgm:pt modelId="{496B7CC0-28F6-479D-A32A-496DAB044E19}" type="sibTrans" cxnId="{AA380331-B5D3-4B1D-BCCE-A5022F48F14D}">
      <dgm:prSet/>
      <dgm:spPr/>
      <dgm:t>
        <a:bodyPr/>
        <a:lstStyle/>
        <a:p>
          <a:endParaRPr lang="en-US"/>
        </a:p>
      </dgm:t>
    </dgm:pt>
    <dgm:pt modelId="{52D80DA2-0164-4819-ADD3-6E74563230A3}">
      <dgm:prSet/>
      <dgm:spPr/>
      <dgm:t>
        <a:bodyPr/>
        <a:lstStyle/>
        <a:p>
          <a:r>
            <a:rPr lang="en-US"/>
            <a:t>Providing a counter example when failing to prove that a panic is not reachable.</a:t>
          </a:r>
        </a:p>
      </dgm:t>
    </dgm:pt>
    <dgm:pt modelId="{1A4B3876-8DC4-46BE-8461-461107ADF2DA}" type="parTrans" cxnId="{712CD5D9-00B5-4063-A00C-6B7516DF8067}">
      <dgm:prSet/>
      <dgm:spPr/>
      <dgm:t>
        <a:bodyPr/>
        <a:lstStyle/>
        <a:p>
          <a:endParaRPr lang="en-US"/>
        </a:p>
      </dgm:t>
    </dgm:pt>
    <dgm:pt modelId="{F69F792B-AFD5-46E3-888D-46CD2A9C3E3B}" type="sibTrans" cxnId="{712CD5D9-00B5-4063-A00C-6B7516DF8067}">
      <dgm:prSet/>
      <dgm:spPr/>
      <dgm:t>
        <a:bodyPr/>
        <a:lstStyle/>
        <a:p>
          <a:endParaRPr lang="en-US"/>
        </a:p>
      </dgm:t>
    </dgm:pt>
    <dgm:pt modelId="{B2E895B1-B23F-4DA0-AC22-E933A03FA4E0}">
      <dgm:prSet/>
      <dgm:spPr/>
      <dgm:t>
        <a:bodyPr/>
        <a:lstStyle/>
        <a:p>
          <a:r>
            <a:rPr lang="en-US"/>
            <a:t>Github actions to make it dead simple to run MIRAI over your Pull Requests.</a:t>
          </a:r>
        </a:p>
      </dgm:t>
    </dgm:pt>
    <dgm:pt modelId="{7CE9D968-A637-477E-A5B9-FFD63B145E61}" type="parTrans" cxnId="{4DC49EEA-2EB5-4C90-90F4-F0A2791A4542}">
      <dgm:prSet/>
      <dgm:spPr/>
      <dgm:t>
        <a:bodyPr/>
        <a:lstStyle/>
        <a:p>
          <a:endParaRPr lang="en-US"/>
        </a:p>
      </dgm:t>
    </dgm:pt>
    <dgm:pt modelId="{CAE3355C-5567-4E60-B4ED-3AE39992BB52}" type="sibTrans" cxnId="{4DC49EEA-2EB5-4C90-90F4-F0A2791A4542}">
      <dgm:prSet/>
      <dgm:spPr/>
      <dgm:t>
        <a:bodyPr/>
        <a:lstStyle/>
        <a:p>
          <a:endParaRPr lang="en-US"/>
        </a:p>
      </dgm:t>
    </dgm:pt>
    <dgm:pt modelId="{0418C537-F475-48E0-AF97-B7D08131DCAD}">
      <dgm:prSet/>
      <dgm:spPr/>
      <dgm:t>
        <a:bodyPr/>
        <a:lstStyle/>
        <a:p>
          <a:r>
            <a:rPr lang="en-US"/>
            <a:t>Human readable function summaries.</a:t>
          </a:r>
        </a:p>
      </dgm:t>
    </dgm:pt>
    <dgm:pt modelId="{C6BD2AED-D370-40ED-9594-EB6F9CF57DB0}" type="parTrans" cxnId="{2A807321-3CC4-480B-8835-D5A44B904FB2}">
      <dgm:prSet/>
      <dgm:spPr/>
      <dgm:t>
        <a:bodyPr/>
        <a:lstStyle/>
        <a:p>
          <a:endParaRPr lang="en-US"/>
        </a:p>
      </dgm:t>
    </dgm:pt>
    <dgm:pt modelId="{7297B2F2-421E-4EDD-AE4D-07C8E128F6C1}" type="sibTrans" cxnId="{2A807321-3CC4-480B-8835-D5A44B904FB2}">
      <dgm:prSet/>
      <dgm:spPr/>
      <dgm:t>
        <a:bodyPr/>
        <a:lstStyle/>
        <a:p>
          <a:endParaRPr lang="en-US"/>
        </a:p>
      </dgm:t>
    </dgm:pt>
    <dgm:pt modelId="{CE9FA012-38A8-4DF2-B9C6-54E6476791FA}">
      <dgm:prSet/>
      <dgm:spPr/>
      <dgm:t>
        <a:bodyPr/>
        <a:lstStyle/>
        <a:p>
          <a:r>
            <a:rPr lang="en-US"/>
            <a:t>IDE integration for better code navigation and debugging support (i.e. how did control get here?)</a:t>
          </a:r>
        </a:p>
      </dgm:t>
    </dgm:pt>
    <dgm:pt modelId="{5F0F3F46-1710-4B4A-B833-D4E9D8E3B165}" type="parTrans" cxnId="{1ACD051D-10EE-4FED-97A7-ED8BF4201D9A}">
      <dgm:prSet/>
      <dgm:spPr/>
      <dgm:t>
        <a:bodyPr/>
        <a:lstStyle/>
        <a:p>
          <a:endParaRPr lang="en-US"/>
        </a:p>
      </dgm:t>
    </dgm:pt>
    <dgm:pt modelId="{F6BE767D-4A35-44F1-B44A-281F35F5E0EF}" type="sibTrans" cxnId="{1ACD051D-10EE-4FED-97A7-ED8BF4201D9A}">
      <dgm:prSet/>
      <dgm:spPr/>
      <dgm:t>
        <a:bodyPr/>
        <a:lstStyle/>
        <a:p>
          <a:endParaRPr lang="en-US"/>
        </a:p>
      </dgm:t>
    </dgm:pt>
    <dgm:pt modelId="{DC8CDAA8-7348-F044-9B88-3F93C9EB71A9}" type="pres">
      <dgm:prSet presAssocID="{425FD46A-7A66-4BF3-9A6E-F329F42725D5}" presName="vert0" presStyleCnt="0">
        <dgm:presLayoutVars>
          <dgm:dir/>
          <dgm:animOne val="branch"/>
          <dgm:animLvl val="lvl"/>
        </dgm:presLayoutVars>
      </dgm:prSet>
      <dgm:spPr/>
    </dgm:pt>
    <dgm:pt modelId="{841502B4-68F4-CD45-9834-5300F6EE8426}" type="pres">
      <dgm:prSet presAssocID="{CAD13881-7845-4861-86D8-35E1B099CD46}" presName="thickLine" presStyleLbl="alignNode1" presStyleIdx="0" presStyleCnt="5"/>
      <dgm:spPr/>
    </dgm:pt>
    <dgm:pt modelId="{1C1A9F03-E3EE-D94D-B510-BD50E3459283}" type="pres">
      <dgm:prSet presAssocID="{CAD13881-7845-4861-86D8-35E1B099CD46}" presName="horz1" presStyleCnt="0"/>
      <dgm:spPr/>
    </dgm:pt>
    <dgm:pt modelId="{C2662ABD-63B7-3742-B4F6-19694A883E62}" type="pres">
      <dgm:prSet presAssocID="{CAD13881-7845-4861-86D8-35E1B099CD46}" presName="tx1" presStyleLbl="revTx" presStyleIdx="0" presStyleCnt="5"/>
      <dgm:spPr/>
    </dgm:pt>
    <dgm:pt modelId="{E222AE2B-E731-7643-B89E-930BEEEC9044}" type="pres">
      <dgm:prSet presAssocID="{CAD13881-7845-4861-86D8-35E1B099CD46}" presName="vert1" presStyleCnt="0"/>
      <dgm:spPr/>
    </dgm:pt>
    <dgm:pt modelId="{FFA5AFEF-0B3C-D24F-AA46-CB5A2279524D}" type="pres">
      <dgm:prSet presAssocID="{52D80DA2-0164-4819-ADD3-6E74563230A3}" presName="thickLine" presStyleLbl="alignNode1" presStyleIdx="1" presStyleCnt="5"/>
      <dgm:spPr/>
    </dgm:pt>
    <dgm:pt modelId="{4AB854B1-8CCF-B647-B707-EE50B5214027}" type="pres">
      <dgm:prSet presAssocID="{52D80DA2-0164-4819-ADD3-6E74563230A3}" presName="horz1" presStyleCnt="0"/>
      <dgm:spPr/>
    </dgm:pt>
    <dgm:pt modelId="{86403794-F336-0145-B84F-BB285DD5BA9E}" type="pres">
      <dgm:prSet presAssocID="{52D80DA2-0164-4819-ADD3-6E74563230A3}" presName="tx1" presStyleLbl="revTx" presStyleIdx="1" presStyleCnt="5"/>
      <dgm:spPr/>
    </dgm:pt>
    <dgm:pt modelId="{1546EEAA-B9AE-EE43-9B0F-BF6A10509D94}" type="pres">
      <dgm:prSet presAssocID="{52D80DA2-0164-4819-ADD3-6E74563230A3}" presName="vert1" presStyleCnt="0"/>
      <dgm:spPr/>
    </dgm:pt>
    <dgm:pt modelId="{F7E9E95E-3096-9E4D-A8F8-375CA3B34EBF}" type="pres">
      <dgm:prSet presAssocID="{B2E895B1-B23F-4DA0-AC22-E933A03FA4E0}" presName="thickLine" presStyleLbl="alignNode1" presStyleIdx="2" presStyleCnt="5"/>
      <dgm:spPr/>
    </dgm:pt>
    <dgm:pt modelId="{AA65B23A-5230-304D-88E0-8CF0C10FDF78}" type="pres">
      <dgm:prSet presAssocID="{B2E895B1-B23F-4DA0-AC22-E933A03FA4E0}" presName="horz1" presStyleCnt="0"/>
      <dgm:spPr/>
    </dgm:pt>
    <dgm:pt modelId="{CFDCC151-242A-7A4C-A4FD-47C7464C485A}" type="pres">
      <dgm:prSet presAssocID="{B2E895B1-B23F-4DA0-AC22-E933A03FA4E0}" presName="tx1" presStyleLbl="revTx" presStyleIdx="2" presStyleCnt="5"/>
      <dgm:spPr/>
    </dgm:pt>
    <dgm:pt modelId="{66E6E77E-321A-9944-AE30-93AD9A52EAF7}" type="pres">
      <dgm:prSet presAssocID="{B2E895B1-B23F-4DA0-AC22-E933A03FA4E0}" presName="vert1" presStyleCnt="0"/>
      <dgm:spPr/>
    </dgm:pt>
    <dgm:pt modelId="{F8EB6F74-BCB7-F84A-99D7-F8EBBD4C5EA2}" type="pres">
      <dgm:prSet presAssocID="{0418C537-F475-48E0-AF97-B7D08131DCAD}" presName="thickLine" presStyleLbl="alignNode1" presStyleIdx="3" presStyleCnt="5"/>
      <dgm:spPr/>
    </dgm:pt>
    <dgm:pt modelId="{16D506EC-CA74-AF4C-A255-96A6E142B55C}" type="pres">
      <dgm:prSet presAssocID="{0418C537-F475-48E0-AF97-B7D08131DCAD}" presName="horz1" presStyleCnt="0"/>
      <dgm:spPr/>
    </dgm:pt>
    <dgm:pt modelId="{646C3D33-C390-774A-ACD8-1AE87C4A148D}" type="pres">
      <dgm:prSet presAssocID="{0418C537-F475-48E0-AF97-B7D08131DCAD}" presName="tx1" presStyleLbl="revTx" presStyleIdx="3" presStyleCnt="5"/>
      <dgm:spPr/>
    </dgm:pt>
    <dgm:pt modelId="{A7F2DA72-C260-814F-883A-548E076ED36B}" type="pres">
      <dgm:prSet presAssocID="{0418C537-F475-48E0-AF97-B7D08131DCAD}" presName="vert1" presStyleCnt="0"/>
      <dgm:spPr/>
    </dgm:pt>
    <dgm:pt modelId="{0EDF89E8-EC7C-AF4B-850F-DA33894394B4}" type="pres">
      <dgm:prSet presAssocID="{CE9FA012-38A8-4DF2-B9C6-54E6476791FA}" presName="thickLine" presStyleLbl="alignNode1" presStyleIdx="4" presStyleCnt="5"/>
      <dgm:spPr/>
    </dgm:pt>
    <dgm:pt modelId="{6523DB29-F23A-E147-A4BA-CEA7370F7489}" type="pres">
      <dgm:prSet presAssocID="{CE9FA012-38A8-4DF2-B9C6-54E6476791FA}" presName="horz1" presStyleCnt="0"/>
      <dgm:spPr/>
    </dgm:pt>
    <dgm:pt modelId="{2829ED9D-0A07-F444-A7C3-52FD14F32A9C}" type="pres">
      <dgm:prSet presAssocID="{CE9FA012-38A8-4DF2-B9C6-54E6476791FA}" presName="tx1" presStyleLbl="revTx" presStyleIdx="4" presStyleCnt="5"/>
      <dgm:spPr/>
    </dgm:pt>
    <dgm:pt modelId="{B699D9C0-D50D-CB46-9581-47DBD0993B87}" type="pres">
      <dgm:prSet presAssocID="{CE9FA012-38A8-4DF2-B9C6-54E6476791FA}" presName="vert1" presStyleCnt="0"/>
      <dgm:spPr/>
    </dgm:pt>
  </dgm:ptLst>
  <dgm:cxnLst>
    <dgm:cxn modelId="{1ACD051D-10EE-4FED-97A7-ED8BF4201D9A}" srcId="{425FD46A-7A66-4BF3-9A6E-F329F42725D5}" destId="{CE9FA012-38A8-4DF2-B9C6-54E6476791FA}" srcOrd="4" destOrd="0" parTransId="{5F0F3F46-1710-4B4A-B833-D4E9D8E3B165}" sibTransId="{F6BE767D-4A35-44F1-B44A-281F35F5E0EF}"/>
    <dgm:cxn modelId="{2A807321-3CC4-480B-8835-D5A44B904FB2}" srcId="{425FD46A-7A66-4BF3-9A6E-F329F42725D5}" destId="{0418C537-F475-48E0-AF97-B7D08131DCAD}" srcOrd="3" destOrd="0" parTransId="{C6BD2AED-D370-40ED-9594-EB6F9CF57DB0}" sibTransId="{7297B2F2-421E-4EDD-AE4D-07C8E128F6C1}"/>
    <dgm:cxn modelId="{AA380331-B5D3-4B1D-BCCE-A5022F48F14D}" srcId="{425FD46A-7A66-4BF3-9A6E-F329F42725D5}" destId="{CAD13881-7845-4861-86D8-35E1B099CD46}" srcOrd="0" destOrd="0" parTransId="{C7A2A797-01BC-4BB6-BD7B-7AAC1EFCD99C}" sibTransId="{496B7CC0-28F6-479D-A32A-496DAB044E19}"/>
    <dgm:cxn modelId="{0268AC56-35B7-A24D-B290-F92ADA1641AD}" type="presOf" srcId="{0418C537-F475-48E0-AF97-B7D08131DCAD}" destId="{646C3D33-C390-774A-ACD8-1AE87C4A148D}" srcOrd="0" destOrd="0" presId="urn:microsoft.com/office/officeart/2008/layout/LinedList"/>
    <dgm:cxn modelId="{D9A44D81-B4E6-2441-A2D2-C5B90C330138}" type="presOf" srcId="{CE9FA012-38A8-4DF2-B9C6-54E6476791FA}" destId="{2829ED9D-0A07-F444-A7C3-52FD14F32A9C}" srcOrd="0" destOrd="0" presId="urn:microsoft.com/office/officeart/2008/layout/LinedList"/>
    <dgm:cxn modelId="{23F4A08E-8DFB-764C-A1B2-D30914BBAB53}" type="presOf" srcId="{CAD13881-7845-4861-86D8-35E1B099CD46}" destId="{C2662ABD-63B7-3742-B4F6-19694A883E62}" srcOrd="0" destOrd="0" presId="urn:microsoft.com/office/officeart/2008/layout/LinedList"/>
    <dgm:cxn modelId="{811264D5-E662-BE4B-9F2E-34967DD33A83}" type="presOf" srcId="{425FD46A-7A66-4BF3-9A6E-F329F42725D5}" destId="{DC8CDAA8-7348-F044-9B88-3F93C9EB71A9}" srcOrd="0" destOrd="0" presId="urn:microsoft.com/office/officeart/2008/layout/LinedList"/>
    <dgm:cxn modelId="{712CD5D9-00B5-4063-A00C-6B7516DF8067}" srcId="{425FD46A-7A66-4BF3-9A6E-F329F42725D5}" destId="{52D80DA2-0164-4819-ADD3-6E74563230A3}" srcOrd="1" destOrd="0" parTransId="{1A4B3876-8DC4-46BE-8461-461107ADF2DA}" sibTransId="{F69F792B-AFD5-46E3-888D-46CD2A9C3E3B}"/>
    <dgm:cxn modelId="{5CA3BEE0-6170-154F-8810-4DDF86C1B880}" type="presOf" srcId="{52D80DA2-0164-4819-ADD3-6E74563230A3}" destId="{86403794-F336-0145-B84F-BB285DD5BA9E}" srcOrd="0" destOrd="0" presId="urn:microsoft.com/office/officeart/2008/layout/LinedList"/>
    <dgm:cxn modelId="{4DC49EEA-2EB5-4C90-90F4-F0A2791A4542}" srcId="{425FD46A-7A66-4BF3-9A6E-F329F42725D5}" destId="{B2E895B1-B23F-4DA0-AC22-E933A03FA4E0}" srcOrd="2" destOrd="0" parTransId="{7CE9D968-A637-477E-A5B9-FFD63B145E61}" sibTransId="{CAE3355C-5567-4E60-B4ED-3AE39992BB52}"/>
    <dgm:cxn modelId="{4FEADFFE-6AF6-8E4B-A37B-DD93C5A6228C}" type="presOf" srcId="{B2E895B1-B23F-4DA0-AC22-E933A03FA4E0}" destId="{CFDCC151-242A-7A4C-A4FD-47C7464C485A}" srcOrd="0" destOrd="0" presId="urn:microsoft.com/office/officeart/2008/layout/LinedList"/>
    <dgm:cxn modelId="{CD6EEA9E-65A5-DA44-B8D0-FF8A78203548}" type="presParOf" srcId="{DC8CDAA8-7348-F044-9B88-3F93C9EB71A9}" destId="{841502B4-68F4-CD45-9834-5300F6EE8426}" srcOrd="0" destOrd="0" presId="urn:microsoft.com/office/officeart/2008/layout/LinedList"/>
    <dgm:cxn modelId="{EFF2D184-9174-A243-8039-DF50C4A0E822}" type="presParOf" srcId="{DC8CDAA8-7348-F044-9B88-3F93C9EB71A9}" destId="{1C1A9F03-E3EE-D94D-B510-BD50E3459283}" srcOrd="1" destOrd="0" presId="urn:microsoft.com/office/officeart/2008/layout/LinedList"/>
    <dgm:cxn modelId="{75BB8215-7658-5E40-8799-95908FA088AB}" type="presParOf" srcId="{1C1A9F03-E3EE-D94D-B510-BD50E3459283}" destId="{C2662ABD-63B7-3742-B4F6-19694A883E62}" srcOrd="0" destOrd="0" presId="urn:microsoft.com/office/officeart/2008/layout/LinedList"/>
    <dgm:cxn modelId="{804D2A0B-C9B6-2D49-8554-71C608FD567A}" type="presParOf" srcId="{1C1A9F03-E3EE-D94D-B510-BD50E3459283}" destId="{E222AE2B-E731-7643-B89E-930BEEEC9044}" srcOrd="1" destOrd="0" presId="urn:microsoft.com/office/officeart/2008/layout/LinedList"/>
    <dgm:cxn modelId="{A54435BB-F2CB-2542-A98B-82DCD6D62979}" type="presParOf" srcId="{DC8CDAA8-7348-F044-9B88-3F93C9EB71A9}" destId="{FFA5AFEF-0B3C-D24F-AA46-CB5A2279524D}" srcOrd="2" destOrd="0" presId="urn:microsoft.com/office/officeart/2008/layout/LinedList"/>
    <dgm:cxn modelId="{C92CF1AA-8F0B-BA49-84E8-FF3E00D04C0D}" type="presParOf" srcId="{DC8CDAA8-7348-F044-9B88-3F93C9EB71A9}" destId="{4AB854B1-8CCF-B647-B707-EE50B5214027}" srcOrd="3" destOrd="0" presId="urn:microsoft.com/office/officeart/2008/layout/LinedList"/>
    <dgm:cxn modelId="{582649B8-0350-E849-9385-B4FAC4529276}" type="presParOf" srcId="{4AB854B1-8CCF-B647-B707-EE50B5214027}" destId="{86403794-F336-0145-B84F-BB285DD5BA9E}" srcOrd="0" destOrd="0" presId="urn:microsoft.com/office/officeart/2008/layout/LinedList"/>
    <dgm:cxn modelId="{C03813CC-D157-984C-97EF-2F8B530F2E69}" type="presParOf" srcId="{4AB854B1-8CCF-B647-B707-EE50B5214027}" destId="{1546EEAA-B9AE-EE43-9B0F-BF6A10509D94}" srcOrd="1" destOrd="0" presId="urn:microsoft.com/office/officeart/2008/layout/LinedList"/>
    <dgm:cxn modelId="{4AAB48B9-23F3-2145-ADC7-699A5A696DC4}" type="presParOf" srcId="{DC8CDAA8-7348-F044-9B88-3F93C9EB71A9}" destId="{F7E9E95E-3096-9E4D-A8F8-375CA3B34EBF}" srcOrd="4" destOrd="0" presId="urn:microsoft.com/office/officeart/2008/layout/LinedList"/>
    <dgm:cxn modelId="{383DD11A-A920-D24D-90EB-831D200B8F74}" type="presParOf" srcId="{DC8CDAA8-7348-F044-9B88-3F93C9EB71A9}" destId="{AA65B23A-5230-304D-88E0-8CF0C10FDF78}" srcOrd="5" destOrd="0" presId="urn:microsoft.com/office/officeart/2008/layout/LinedList"/>
    <dgm:cxn modelId="{D4414220-78D8-A740-A45D-6A731980C4C8}" type="presParOf" srcId="{AA65B23A-5230-304D-88E0-8CF0C10FDF78}" destId="{CFDCC151-242A-7A4C-A4FD-47C7464C485A}" srcOrd="0" destOrd="0" presId="urn:microsoft.com/office/officeart/2008/layout/LinedList"/>
    <dgm:cxn modelId="{6401DE39-B0A4-4842-8BE3-285348492A76}" type="presParOf" srcId="{AA65B23A-5230-304D-88E0-8CF0C10FDF78}" destId="{66E6E77E-321A-9944-AE30-93AD9A52EAF7}" srcOrd="1" destOrd="0" presId="urn:microsoft.com/office/officeart/2008/layout/LinedList"/>
    <dgm:cxn modelId="{8CD33535-1731-FD46-BA5A-6D6C26248419}" type="presParOf" srcId="{DC8CDAA8-7348-F044-9B88-3F93C9EB71A9}" destId="{F8EB6F74-BCB7-F84A-99D7-F8EBBD4C5EA2}" srcOrd="6" destOrd="0" presId="urn:microsoft.com/office/officeart/2008/layout/LinedList"/>
    <dgm:cxn modelId="{BEB914EA-D875-254A-840F-E70ACFC9074E}" type="presParOf" srcId="{DC8CDAA8-7348-F044-9B88-3F93C9EB71A9}" destId="{16D506EC-CA74-AF4C-A255-96A6E142B55C}" srcOrd="7" destOrd="0" presId="urn:microsoft.com/office/officeart/2008/layout/LinedList"/>
    <dgm:cxn modelId="{FC27AA47-7FAF-E84A-BDEC-4D1257E09D9E}" type="presParOf" srcId="{16D506EC-CA74-AF4C-A255-96A6E142B55C}" destId="{646C3D33-C390-774A-ACD8-1AE87C4A148D}" srcOrd="0" destOrd="0" presId="urn:microsoft.com/office/officeart/2008/layout/LinedList"/>
    <dgm:cxn modelId="{FE9D9ABC-4948-FC49-9498-8ECA6214F119}" type="presParOf" srcId="{16D506EC-CA74-AF4C-A255-96A6E142B55C}" destId="{A7F2DA72-C260-814F-883A-548E076ED36B}" srcOrd="1" destOrd="0" presId="urn:microsoft.com/office/officeart/2008/layout/LinedList"/>
    <dgm:cxn modelId="{E29C26A2-E7E5-A54E-906C-1DE3C1D9D15E}" type="presParOf" srcId="{DC8CDAA8-7348-F044-9B88-3F93C9EB71A9}" destId="{0EDF89E8-EC7C-AF4B-850F-DA33894394B4}" srcOrd="8" destOrd="0" presId="urn:microsoft.com/office/officeart/2008/layout/LinedList"/>
    <dgm:cxn modelId="{655CD859-4BE4-3E4C-9571-86568C5DD568}" type="presParOf" srcId="{DC8CDAA8-7348-F044-9B88-3F93C9EB71A9}" destId="{6523DB29-F23A-E147-A4BA-CEA7370F7489}" srcOrd="9" destOrd="0" presId="urn:microsoft.com/office/officeart/2008/layout/LinedList"/>
    <dgm:cxn modelId="{BAEC0946-1590-8047-970F-EBC76CE44B6B}" type="presParOf" srcId="{6523DB29-F23A-E147-A4BA-CEA7370F7489}" destId="{2829ED9D-0A07-F444-A7C3-52FD14F32A9C}" srcOrd="0" destOrd="0" presId="urn:microsoft.com/office/officeart/2008/layout/LinedList"/>
    <dgm:cxn modelId="{B68C72DF-6B90-1544-9555-AAAD110656F7}" type="presParOf" srcId="{6523DB29-F23A-E147-A4BA-CEA7370F7489}" destId="{B699D9C0-D50D-CB46-9581-47DBD0993B8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F106D-023F-FC4B-93DC-7CDC380AE0A4}">
      <dsp:nvSpPr>
        <dsp:cNvPr id="0" name=""/>
        <dsp:cNvSpPr/>
      </dsp:nvSpPr>
      <dsp:spPr>
        <a:xfrm>
          <a:off x="0" y="210126"/>
          <a:ext cx="6367912" cy="29437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”Rust verification tools are far behind the state of C verification tools and there is much to do in creating tools that can verify anything about Rust programs.”</a:t>
          </a:r>
        </a:p>
      </dsp:txBody>
      <dsp:txXfrm>
        <a:off x="143701" y="353827"/>
        <a:ext cx="6080510" cy="2656318"/>
      </dsp:txXfrm>
    </dsp:sp>
    <dsp:sp modelId="{96DD3569-DC50-904E-B93D-4EA80A336B8E}">
      <dsp:nvSpPr>
        <dsp:cNvPr id="0" name=""/>
        <dsp:cNvSpPr/>
      </dsp:nvSpPr>
      <dsp:spPr>
        <a:xfrm>
          <a:off x="0" y="3251766"/>
          <a:ext cx="6367912" cy="29437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Towards making formal methods normal: meeting developers where they are, ALASTAIR REID et. al., HATRA 2020, 15–20 November, 2020, Chicago, IL</a:t>
          </a:r>
        </a:p>
      </dsp:txBody>
      <dsp:txXfrm>
        <a:off x="143701" y="3395467"/>
        <a:ext cx="6080510" cy="26563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FB5CF0-B52E-F748-B338-2DED7D6387E9}">
      <dsp:nvSpPr>
        <dsp:cNvPr id="0" name=""/>
        <dsp:cNvSpPr/>
      </dsp:nvSpPr>
      <dsp:spPr>
        <a:xfrm>
          <a:off x="0" y="161726"/>
          <a:ext cx="6900512" cy="257034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The origin of the MIRAI project was a comparative analysis of programming languages done to decide on which programming language to use for implementing Diem (</a:t>
          </a:r>
          <a:r>
            <a:rPr lang="en-US" sz="2500" i="1" kern="1200" dirty="0">
              <a:hlinkClick xmlns:r="http://schemas.openxmlformats.org/officeDocument/2006/relationships" r:id="rId1"/>
            </a:rPr>
            <a:t>https://github.com/diem/diem</a:t>
          </a:r>
          <a:r>
            <a:rPr lang="en-US" sz="2500" kern="1200" dirty="0"/>
            <a:t>).</a:t>
          </a:r>
        </a:p>
      </dsp:txBody>
      <dsp:txXfrm>
        <a:off x="125474" y="287200"/>
        <a:ext cx="6649564" cy="2319395"/>
      </dsp:txXfrm>
    </dsp:sp>
    <dsp:sp modelId="{CDB6C664-C3B6-3A48-8493-1A6C9345AAF6}">
      <dsp:nvSpPr>
        <dsp:cNvPr id="0" name=""/>
        <dsp:cNvSpPr/>
      </dsp:nvSpPr>
      <dsp:spPr>
        <a:xfrm>
          <a:off x="0" y="2804070"/>
          <a:ext cx="6900512" cy="2570343"/>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 decision was made to use Rust, but the analysis</a:t>
          </a:r>
          <a:br>
            <a:rPr lang="en-US" sz="2500" kern="1200"/>
          </a:br>
          <a:r>
            <a:rPr lang="en-US" sz="2500" kern="1200"/>
            <a:t>concluded that support for static analysis tools for Rust was one of the few areas where Rust did not compare well with</a:t>
          </a:r>
          <a:br>
            <a:rPr lang="en-US" sz="2500" kern="1200"/>
          </a:br>
          <a:r>
            <a:rPr lang="en-US" sz="2500" kern="1200"/>
            <a:t>its competitors. The MIRAI project was started to help rectify this.</a:t>
          </a:r>
        </a:p>
      </dsp:txBody>
      <dsp:txXfrm>
        <a:off x="125474" y="2929544"/>
        <a:ext cx="6649564" cy="23193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9F7C5-2B5A-7043-9D85-1FE86A75CCCA}">
      <dsp:nvSpPr>
        <dsp:cNvPr id="0" name=""/>
        <dsp:cNvSpPr/>
      </dsp:nvSpPr>
      <dsp:spPr>
        <a:xfrm>
          <a:off x="0" y="4167346"/>
          <a:ext cx="6900512" cy="136781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For example:</a:t>
          </a:r>
        </a:p>
      </dsp:txBody>
      <dsp:txXfrm>
        <a:off x="0" y="4167346"/>
        <a:ext cx="6900512" cy="738620"/>
      </dsp:txXfrm>
    </dsp:sp>
    <dsp:sp modelId="{218774B7-08AA-3C46-A50D-B048D9BB9109}">
      <dsp:nvSpPr>
        <dsp:cNvPr id="0" name=""/>
        <dsp:cNvSpPr/>
      </dsp:nvSpPr>
      <dsp:spPr>
        <a:xfrm>
          <a:off x="3369" y="4878610"/>
          <a:ext cx="2297924" cy="62919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a:t>The main function of binary</a:t>
          </a:r>
        </a:p>
      </dsp:txBody>
      <dsp:txXfrm>
        <a:off x="3369" y="4878610"/>
        <a:ext cx="2297924" cy="629195"/>
      </dsp:txXfrm>
    </dsp:sp>
    <dsp:sp modelId="{56D5AF94-AB58-294B-B829-50F4CA5E2072}">
      <dsp:nvSpPr>
        <dsp:cNvPr id="0" name=""/>
        <dsp:cNvSpPr/>
      </dsp:nvSpPr>
      <dsp:spPr>
        <a:xfrm>
          <a:off x="2301293" y="4878610"/>
          <a:ext cx="2297924" cy="629195"/>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a:t>Non generic, first-order functions without parameters that are typed as traits or include structure elements typed as traits.</a:t>
          </a:r>
        </a:p>
      </dsp:txBody>
      <dsp:txXfrm>
        <a:off x="2301293" y="4878610"/>
        <a:ext cx="2297924" cy="629195"/>
      </dsp:txXfrm>
    </dsp:sp>
    <dsp:sp modelId="{9FE92220-D5F0-8F4F-9A76-B3B973F6D8D1}">
      <dsp:nvSpPr>
        <dsp:cNvPr id="0" name=""/>
        <dsp:cNvSpPr/>
      </dsp:nvSpPr>
      <dsp:spPr>
        <a:xfrm>
          <a:off x="4599218" y="4878610"/>
          <a:ext cx="2297924" cy="629195"/>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a:t>Unit tests</a:t>
          </a:r>
        </a:p>
      </dsp:txBody>
      <dsp:txXfrm>
        <a:off x="4599218" y="4878610"/>
        <a:ext cx="2297924" cy="629195"/>
      </dsp:txXfrm>
    </dsp:sp>
    <dsp:sp modelId="{93F5322F-4DD4-E742-AF05-A0F591D2E0E7}">
      <dsp:nvSpPr>
        <dsp:cNvPr id="0" name=""/>
        <dsp:cNvSpPr/>
      </dsp:nvSpPr>
      <dsp:spPr>
        <a:xfrm rot="10800000">
          <a:off x="0" y="2084162"/>
          <a:ext cx="6900512" cy="2103701"/>
        </a:xfrm>
        <a:prstGeom prst="upArrowCallou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This is not always possible, but it can be done often enough, provided that the analysis starts at an entry point that is simple enough that all its calls can be resolved.</a:t>
          </a:r>
        </a:p>
      </dsp:txBody>
      <dsp:txXfrm rot="10800000">
        <a:off x="0" y="2084162"/>
        <a:ext cx="6900512" cy="1366922"/>
      </dsp:txXfrm>
    </dsp:sp>
    <dsp:sp modelId="{CE091043-DDB7-F14B-92CA-EB1890B80CB5}">
      <dsp:nvSpPr>
        <dsp:cNvPr id="0" name=""/>
        <dsp:cNvSpPr/>
      </dsp:nvSpPr>
      <dsp:spPr>
        <a:xfrm rot="10800000">
          <a:off x="0" y="978"/>
          <a:ext cx="6900512" cy="2103701"/>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For the analysis to be as precise as possible (and as general as possible), every function call needs to get resolved and matched to a summary of its behavior that can be specialized with call site information such as the actual arguments.</a:t>
          </a:r>
        </a:p>
      </dsp:txBody>
      <dsp:txXfrm rot="10800000">
        <a:off x="0" y="978"/>
        <a:ext cx="6900512" cy="13669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AC6A9-136D-8E4B-BB63-F41A007A2D04}">
      <dsp:nvSpPr>
        <dsp:cNvPr id="0" name=""/>
        <dsp:cNvSpPr/>
      </dsp:nvSpPr>
      <dsp:spPr>
        <a:xfrm>
          <a:off x="0" y="710085"/>
          <a:ext cx="6900512" cy="7558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Unfortunately, many functions in the standard library have no MIR. Many others are intrinsic functions or foreign functions.</a:t>
          </a:r>
        </a:p>
      </dsp:txBody>
      <dsp:txXfrm>
        <a:off x="36896" y="746981"/>
        <a:ext cx="6826720" cy="682028"/>
      </dsp:txXfrm>
    </dsp:sp>
    <dsp:sp modelId="{9D05C921-1B1C-C445-A8B7-16279C3A0860}">
      <dsp:nvSpPr>
        <dsp:cNvPr id="0" name=""/>
        <dsp:cNvSpPr/>
      </dsp:nvSpPr>
      <dsp:spPr>
        <a:xfrm>
          <a:off x="0" y="1520625"/>
          <a:ext cx="6900512" cy="75582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When the analysis reaches a function for which there is no MIR, all bets are off.</a:t>
          </a:r>
        </a:p>
      </dsp:txBody>
      <dsp:txXfrm>
        <a:off x="36896" y="1557521"/>
        <a:ext cx="6826720" cy="682028"/>
      </dsp:txXfrm>
    </dsp:sp>
    <dsp:sp modelId="{B963D04C-A177-8941-B903-D49A0F3511FB}">
      <dsp:nvSpPr>
        <dsp:cNvPr id="0" name=""/>
        <dsp:cNvSpPr/>
      </dsp:nvSpPr>
      <dsp:spPr>
        <a:xfrm>
          <a:off x="0" y="2276445"/>
          <a:ext cx="6900512" cy="983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The function could panic (i.e. have preconditions)</a:t>
          </a:r>
        </a:p>
        <a:p>
          <a:pPr marL="114300" lvl="1" indent="-114300" algn="l" defTabSz="666750">
            <a:lnSpc>
              <a:spcPct val="90000"/>
            </a:lnSpc>
            <a:spcBef>
              <a:spcPct val="0"/>
            </a:spcBef>
            <a:spcAft>
              <a:spcPct val="20000"/>
            </a:spcAft>
            <a:buChar char="•"/>
          </a:pPr>
          <a:r>
            <a:rPr lang="en-US" sz="1500" kern="1200"/>
            <a:t>The function could call back via a function parameter.</a:t>
          </a:r>
        </a:p>
        <a:p>
          <a:pPr marL="114300" lvl="1" indent="-114300" algn="l" defTabSz="666750">
            <a:lnSpc>
              <a:spcPct val="90000"/>
            </a:lnSpc>
            <a:spcBef>
              <a:spcPct val="0"/>
            </a:spcBef>
            <a:spcAft>
              <a:spcPct val="20000"/>
            </a:spcAft>
            <a:buChar char="•"/>
          </a:pPr>
          <a:r>
            <a:rPr lang="en-US" sz="1500" kern="1200"/>
            <a:t>The side-effects and return result of the function and any post-conditions established for them are unknown.</a:t>
          </a:r>
        </a:p>
      </dsp:txBody>
      <dsp:txXfrm>
        <a:off x="0" y="2276445"/>
        <a:ext cx="6900512" cy="983250"/>
      </dsp:txXfrm>
    </dsp:sp>
    <dsp:sp modelId="{7C408952-4692-2A4D-BBDB-9F8E3D161FC7}">
      <dsp:nvSpPr>
        <dsp:cNvPr id="0" name=""/>
        <dsp:cNvSpPr/>
      </dsp:nvSpPr>
      <dsp:spPr>
        <a:xfrm>
          <a:off x="0" y="3259695"/>
          <a:ext cx="6900512" cy="75582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Even worse, there is not a whole lot a user of the analyzer can do about this (something, rather than </a:t>
          </a:r>
          <a:r>
            <a:rPr lang="en-US" sz="1900" i="1" kern="1200"/>
            <a:t>nothing</a:t>
          </a:r>
          <a:r>
            <a:rPr lang="en-US" sz="1900" kern="1200"/>
            <a:t>, but a pain to use).</a:t>
          </a:r>
        </a:p>
      </dsp:txBody>
      <dsp:txXfrm>
        <a:off x="36896" y="3296591"/>
        <a:ext cx="6826720" cy="682028"/>
      </dsp:txXfrm>
    </dsp:sp>
    <dsp:sp modelId="{87A22BA8-DC00-C340-A247-08C2322A4471}">
      <dsp:nvSpPr>
        <dsp:cNvPr id="0" name=""/>
        <dsp:cNvSpPr/>
      </dsp:nvSpPr>
      <dsp:spPr>
        <a:xfrm>
          <a:off x="0" y="4070235"/>
          <a:ext cx="6900512" cy="7558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Reporting a diagnostic about the missing function body is the sound thing to do, but it is almost always a false positive.</a:t>
          </a:r>
        </a:p>
      </dsp:txBody>
      <dsp:txXfrm>
        <a:off x="36896" y="4107131"/>
        <a:ext cx="6826720" cy="6820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A5E59-30B6-B24F-9E16-7FB840EAC81F}">
      <dsp:nvSpPr>
        <dsp:cNvPr id="0" name=""/>
        <dsp:cNvSpPr/>
      </dsp:nvSpPr>
      <dsp:spPr>
        <a:xfrm>
          <a:off x="0" y="256261"/>
          <a:ext cx="6263640" cy="9149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Intrinsic functions and many foreign function calls can often be summarized by hand.</a:t>
          </a:r>
        </a:p>
      </dsp:txBody>
      <dsp:txXfrm>
        <a:off x="44664" y="300925"/>
        <a:ext cx="6174312" cy="825612"/>
      </dsp:txXfrm>
    </dsp:sp>
    <dsp:sp modelId="{8FD05052-1FE1-C74D-B6B1-7DB1482AC6E6}">
      <dsp:nvSpPr>
        <dsp:cNvPr id="0" name=""/>
        <dsp:cNvSpPr/>
      </dsp:nvSpPr>
      <dsp:spPr>
        <a:xfrm>
          <a:off x="0" y="1171201"/>
          <a:ext cx="6263640" cy="880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MIRAI includes hundreds of such summaries with its binary.</a:t>
          </a:r>
        </a:p>
        <a:p>
          <a:pPr marL="171450" lvl="1" indent="-171450" algn="l" defTabSz="800100">
            <a:lnSpc>
              <a:spcPct val="90000"/>
            </a:lnSpc>
            <a:spcBef>
              <a:spcPct val="0"/>
            </a:spcBef>
            <a:spcAft>
              <a:spcPct val="20000"/>
            </a:spcAft>
            <a:buChar char="•"/>
          </a:pPr>
          <a:r>
            <a:rPr lang="en-US" sz="1800" kern="1200"/>
            <a:t>MIRAI users can also write such summaries and bundle them with their code.</a:t>
          </a:r>
        </a:p>
      </dsp:txBody>
      <dsp:txXfrm>
        <a:off x="0" y="1171201"/>
        <a:ext cx="6263640" cy="880785"/>
      </dsp:txXfrm>
    </dsp:sp>
    <dsp:sp modelId="{DDF90EA7-124F-7B45-889E-43707D8B72B5}">
      <dsp:nvSpPr>
        <dsp:cNvPr id="0" name=""/>
        <dsp:cNvSpPr/>
      </dsp:nvSpPr>
      <dsp:spPr>
        <a:xfrm>
          <a:off x="0" y="2051986"/>
          <a:ext cx="6263640" cy="9149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But there will always be functions for which there is no summary. When this happens:</a:t>
          </a:r>
        </a:p>
      </dsp:txBody>
      <dsp:txXfrm>
        <a:off x="44664" y="2096650"/>
        <a:ext cx="6174312" cy="825612"/>
      </dsp:txXfrm>
    </dsp:sp>
    <dsp:sp modelId="{47840148-7D76-4044-ABFF-0502E3F47405}">
      <dsp:nvSpPr>
        <dsp:cNvPr id="0" name=""/>
        <dsp:cNvSpPr/>
      </dsp:nvSpPr>
      <dsp:spPr>
        <a:xfrm>
          <a:off x="0" y="2966926"/>
          <a:ext cx="6263640" cy="2190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MIRAI tries to infer a precondition that precludes the function from being called.</a:t>
          </a:r>
        </a:p>
        <a:p>
          <a:pPr marL="171450" lvl="1" indent="-171450" algn="l" defTabSz="800100">
            <a:lnSpc>
              <a:spcPct val="90000"/>
            </a:lnSpc>
            <a:spcBef>
              <a:spcPct val="0"/>
            </a:spcBef>
            <a:spcAft>
              <a:spcPct val="20000"/>
            </a:spcAft>
            <a:buChar char="•"/>
          </a:pPr>
          <a:r>
            <a:rPr lang="en-US" sz="1800" kern="1200"/>
            <a:t>Often the call site can prove that such a call does not happen. If so, there is no false positive and no false negative either.</a:t>
          </a:r>
        </a:p>
        <a:p>
          <a:pPr marL="342900" lvl="2" indent="-171450" algn="l" defTabSz="800100">
            <a:lnSpc>
              <a:spcPct val="90000"/>
            </a:lnSpc>
            <a:spcBef>
              <a:spcPct val="0"/>
            </a:spcBef>
            <a:spcAft>
              <a:spcPct val="20000"/>
            </a:spcAft>
            <a:buChar char="•"/>
          </a:pPr>
          <a:r>
            <a:rPr lang="en-US" sz="1800" kern="1200"/>
            <a:t>Example: calling a function with None as the argument corresponding to an Option&lt;T&gt; parameter, where T is a trait and the called function calls a method on the trait if the argument value is Some(..).</a:t>
          </a:r>
        </a:p>
      </dsp:txBody>
      <dsp:txXfrm>
        <a:off x="0" y="2966926"/>
        <a:ext cx="6263640" cy="21900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449C36-49A9-FE42-99CF-3DD9D828A0A6}">
      <dsp:nvSpPr>
        <dsp:cNvPr id="0" name=""/>
        <dsp:cNvSpPr/>
      </dsp:nvSpPr>
      <dsp:spPr>
        <a:xfrm>
          <a:off x="0" y="82629"/>
          <a:ext cx="10515600" cy="755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Because symbolic expressions are unbounded in size, the analysis can diverge, which is problematic for something that should be fast enough to be part of a developer’s compilation workflow.</a:t>
          </a:r>
        </a:p>
      </dsp:txBody>
      <dsp:txXfrm>
        <a:off x="36896" y="119525"/>
        <a:ext cx="10441808" cy="682028"/>
      </dsp:txXfrm>
    </dsp:sp>
    <dsp:sp modelId="{B7B42AAE-5C9A-BB4A-BAC9-7B54AD6A87EC}">
      <dsp:nvSpPr>
        <dsp:cNvPr id="0" name=""/>
        <dsp:cNvSpPr/>
      </dsp:nvSpPr>
      <dsp:spPr>
        <a:xfrm>
          <a:off x="0" y="893169"/>
          <a:ext cx="10515600" cy="755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Simplification during execution help enormously, but not always.</a:t>
          </a:r>
        </a:p>
      </dsp:txBody>
      <dsp:txXfrm>
        <a:off x="36896" y="930065"/>
        <a:ext cx="10441808" cy="682028"/>
      </dsp:txXfrm>
    </dsp:sp>
    <dsp:sp modelId="{8DB28B96-6315-4741-B943-9F79C105BA72}">
      <dsp:nvSpPr>
        <dsp:cNvPr id="0" name=""/>
        <dsp:cNvSpPr/>
      </dsp:nvSpPr>
      <dsp:spPr>
        <a:xfrm>
          <a:off x="0" y="1703709"/>
          <a:ext cx="10515600" cy="755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For those cases, a variety of k-limits are enforced:</a:t>
          </a:r>
        </a:p>
      </dsp:txBody>
      <dsp:txXfrm>
        <a:off x="36896" y="1740605"/>
        <a:ext cx="10441808" cy="682028"/>
      </dsp:txXfrm>
    </dsp:sp>
    <dsp:sp modelId="{F79BBA2F-2CAA-4B4D-AD11-DA990D787806}">
      <dsp:nvSpPr>
        <dsp:cNvPr id="0" name=""/>
        <dsp:cNvSpPr/>
      </dsp:nvSpPr>
      <dsp:spPr>
        <a:xfrm>
          <a:off x="0" y="2459529"/>
          <a:ext cx="10515600" cy="1809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Symbolic expression sizes are capped at 1000 terms.</a:t>
          </a:r>
        </a:p>
        <a:p>
          <a:pPr marL="114300" lvl="1" indent="-114300" algn="l" defTabSz="666750">
            <a:lnSpc>
              <a:spcPct val="90000"/>
            </a:lnSpc>
            <a:spcBef>
              <a:spcPct val="0"/>
            </a:spcBef>
            <a:spcAft>
              <a:spcPct val="20000"/>
            </a:spcAft>
            <a:buChar char="•"/>
          </a:pPr>
          <a:r>
            <a:rPr lang="en-US" sz="1500" kern="1200"/>
            <a:t>A timer checked at various points and terminates the analysis of the current function after 40 seconds.</a:t>
          </a:r>
        </a:p>
        <a:p>
          <a:pPr marL="114300" lvl="1" indent="-114300" algn="l" defTabSz="666750">
            <a:lnSpc>
              <a:spcPct val="90000"/>
            </a:lnSpc>
            <a:spcBef>
              <a:spcPct val="0"/>
            </a:spcBef>
            <a:spcAft>
              <a:spcPct val="20000"/>
            </a:spcAft>
            <a:buChar char="•"/>
          </a:pPr>
          <a:r>
            <a:rPr lang="en-US" sz="1500" kern="1200"/>
            <a:t>The SMT solver gets only 100 ms per query.</a:t>
          </a:r>
        </a:p>
        <a:p>
          <a:pPr marL="114300" lvl="1" indent="-114300" algn="l" defTabSz="666750">
            <a:lnSpc>
              <a:spcPct val="90000"/>
            </a:lnSpc>
            <a:spcBef>
              <a:spcPct val="0"/>
            </a:spcBef>
            <a:spcAft>
              <a:spcPct val="20000"/>
            </a:spcAft>
            <a:buChar char="•"/>
          </a:pPr>
          <a:r>
            <a:rPr lang="en-US" sz="1500" kern="1200"/>
            <a:t>Constant array values are abstracted if they have more than 100 elements.</a:t>
          </a:r>
        </a:p>
        <a:p>
          <a:pPr marL="114300" lvl="1" indent="-114300" algn="l" defTabSz="666750">
            <a:lnSpc>
              <a:spcPct val="90000"/>
            </a:lnSpc>
            <a:spcBef>
              <a:spcPct val="0"/>
            </a:spcBef>
            <a:spcAft>
              <a:spcPct val="20000"/>
            </a:spcAft>
            <a:buChar char="•"/>
          </a:pPr>
          <a:r>
            <a:rPr lang="en-US" sz="1500" kern="1200"/>
            <a:t>No more than 50 inferred preconditions per function.</a:t>
          </a:r>
        </a:p>
        <a:p>
          <a:pPr marL="114300" lvl="1" indent="-114300" algn="l" defTabSz="666750">
            <a:lnSpc>
              <a:spcPct val="90000"/>
            </a:lnSpc>
            <a:spcBef>
              <a:spcPct val="0"/>
            </a:spcBef>
            <a:spcAft>
              <a:spcPct val="20000"/>
            </a:spcAft>
            <a:buChar char="•"/>
          </a:pPr>
          <a:r>
            <a:rPr lang="en-US" sz="1500" kern="1200"/>
            <a:t>Path values are limited to 30 terms.</a:t>
          </a:r>
        </a:p>
        <a:p>
          <a:pPr marL="114300" lvl="1" indent="-114300" algn="l" defTabSz="666750">
            <a:lnSpc>
              <a:spcPct val="90000"/>
            </a:lnSpc>
            <a:spcBef>
              <a:spcPct val="0"/>
            </a:spcBef>
            <a:spcAft>
              <a:spcPct val="20000"/>
            </a:spcAft>
            <a:buChar char="•"/>
          </a:pPr>
          <a:r>
            <a:rPr lang="en-US" sz="1500" kern="1200"/>
            <a:t>Value refinement has a depth limit of 40.</a:t>
          </a:r>
        </a:p>
      </dsp:txBody>
      <dsp:txXfrm>
        <a:off x="0" y="2459529"/>
        <a:ext cx="10515600" cy="18091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1502B4-68F4-CD45-9834-5300F6EE8426}">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662ABD-63B7-3742-B4F6-19694A883E62}">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Better support for parameterized unit tests.</a:t>
          </a:r>
        </a:p>
      </dsp:txBody>
      <dsp:txXfrm>
        <a:off x="0" y="623"/>
        <a:ext cx="6492875" cy="1020830"/>
      </dsp:txXfrm>
    </dsp:sp>
    <dsp:sp modelId="{FFA5AFEF-0B3C-D24F-AA46-CB5A2279524D}">
      <dsp:nvSpPr>
        <dsp:cNvPr id="0" name=""/>
        <dsp:cNvSpPr/>
      </dsp:nvSpPr>
      <dsp:spPr>
        <a:xfrm>
          <a:off x="0" y="1021453"/>
          <a:ext cx="6492875"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403794-F336-0145-B84F-BB285DD5BA9E}">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Providing a counter example when failing to prove that a panic is not reachable.</a:t>
          </a:r>
        </a:p>
      </dsp:txBody>
      <dsp:txXfrm>
        <a:off x="0" y="1021453"/>
        <a:ext cx="6492875" cy="1020830"/>
      </dsp:txXfrm>
    </dsp:sp>
    <dsp:sp modelId="{F7E9E95E-3096-9E4D-A8F8-375CA3B34EBF}">
      <dsp:nvSpPr>
        <dsp:cNvPr id="0" name=""/>
        <dsp:cNvSpPr/>
      </dsp:nvSpPr>
      <dsp:spPr>
        <a:xfrm>
          <a:off x="0" y="2042284"/>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DCC151-242A-7A4C-A4FD-47C7464C485A}">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Github actions to make it dead simple to run MIRAI over your Pull Requests.</a:t>
          </a:r>
        </a:p>
      </dsp:txBody>
      <dsp:txXfrm>
        <a:off x="0" y="2042284"/>
        <a:ext cx="6492875" cy="1020830"/>
      </dsp:txXfrm>
    </dsp:sp>
    <dsp:sp modelId="{F8EB6F74-BCB7-F84A-99D7-F8EBBD4C5EA2}">
      <dsp:nvSpPr>
        <dsp:cNvPr id="0" name=""/>
        <dsp:cNvSpPr/>
      </dsp:nvSpPr>
      <dsp:spPr>
        <a:xfrm>
          <a:off x="0" y="3063115"/>
          <a:ext cx="6492875"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6C3D33-C390-774A-ACD8-1AE87C4A148D}">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Human readable function summaries.</a:t>
          </a:r>
        </a:p>
      </dsp:txBody>
      <dsp:txXfrm>
        <a:off x="0" y="3063115"/>
        <a:ext cx="6492875" cy="1020830"/>
      </dsp:txXfrm>
    </dsp:sp>
    <dsp:sp modelId="{0EDF89E8-EC7C-AF4B-850F-DA33894394B4}">
      <dsp:nvSpPr>
        <dsp:cNvPr id="0" name=""/>
        <dsp:cNvSpPr/>
      </dsp:nvSpPr>
      <dsp:spPr>
        <a:xfrm>
          <a:off x="0" y="4083946"/>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29ED9D-0A07-F444-A7C3-52FD14F32A9C}">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IDE integration for better code navigation and debugging support (i.e. how did control get here?)</a:t>
          </a:r>
        </a:p>
      </dsp:txBody>
      <dsp:txXfrm>
        <a:off x="0" y="4083946"/>
        <a:ext cx="6492875" cy="10208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C5B0BD-85B4-344B-913E-007839D6C1AF}" type="datetimeFigureOut">
              <a:rPr lang="en-US" smtClean="0"/>
              <a:t>4/6/21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7AFB02-1612-1444-8DD6-64572E9D122F}" type="slidenum">
              <a:rPr lang="en-US" smtClean="0"/>
              <a:t>‹#›</a:t>
            </a:fld>
            <a:endParaRPr lang="en-US"/>
          </a:p>
        </p:txBody>
      </p:sp>
    </p:spTree>
    <p:extLst>
      <p:ext uri="{BB962C8B-B14F-4D97-AF65-F5344CB8AC3E}">
        <p14:creationId xmlns:p14="http://schemas.microsoft.com/office/powerpoint/2010/main" val="3431875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Recent quote. Excellent paper, well worth reading.</a:t>
            </a:r>
          </a:p>
        </p:txBody>
      </p:sp>
      <p:sp>
        <p:nvSpPr>
          <p:cNvPr id="4" name="Slide Number Placeholder 3"/>
          <p:cNvSpPr>
            <a:spLocks noGrp="1"/>
          </p:cNvSpPr>
          <p:nvPr>
            <p:ph type="sldNum" sz="quarter" idx="5"/>
          </p:nvPr>
        </p:nvSpPr>
        <p:spPr/>
        <p:txBody>
          <a:bodyPr/>
          <a:lstStyle/>
          <a:p>
            <a:fld id="{5C7AFB02-1612-1444-8DD6-64572E9D122F}" type="slidenum">
              <a:rPr lang="en-US" smtClean="0"/>
              <a:t>2</a:t>
            </a:fld>
            <a:endParaRPr lang="en-US"/>
          </a:p>
        </p:txBody>
      </p:sp>
    </p:spTree>
    <p:extLst>
      <p:ext uri="{BB962C8B-B14F-4D97-AF65-F5344CB8AC3E}">
        <p14:creationId xmlns:p14="http://schemas.microsoft.com/office/powerpoint/2010/main" val="2985427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caller can’t uphold a precondition, for example because it depends on an input value obtained directly by the called function, then a diagnostic is issued at the site in the callee where the panic happens.</a:t>
            </a:r>
          </a:p>
        </p:txBody>
      </p:sp>
      <p:sp>
        <p:nvSpPr>
          <p:cNvPr id="4" name="Slide Number Placeholder 3"/>
          <p:cNvSpPr>
            <a:spLocks noGrp="1"/>
          </p:cNvSpPr>
          <p:nvPr>
            <p:ph type="sldNum" sz="quarter" idx="5"/>
          </p:nvPr>
        </p:nvSpPr>
        <p:spPr/>
        <p:txBody>
          <a:bodyPr/>
          <a:lstStyle/>
          <a:p>
            <a:fld id="{5C7AFB02-1612-1444-8DD6-64572E9D122F}" type="slidenum">
              <a:rPr lang="en-US" smtClean="0"/>
              <a:t>16</a:t>
            </a:fld>
            <a:endParaRPr lang="en-US"/>
          </a:p>
        </p:txBody>
      </p:sp>
    </p:spTree>
    <p:extLst>
      <p:ext uri="{BB962C8B-B14F-4D97-AF65-F5344CB8AC3E}">
        <p14:creationId xmlns:p14="http://schemas.microsoft.com/office/powerpoint/2010/main" val="2874088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7AFB02-1612-1444-8DD6-64572E9D122F}" type="slidenum">
              <a:rPr lang="en-US" smtClean="0"/>
              <a:t>17</a:t>
            </a:fld>
            <a:endParaRPr lang="en-US"/>
          </a:p>
        </p:txBody>
      </p:sp>
    </p:spTree>
    <p:extLst>
      <p:ext uri="{BB962C8B-B14F-4D97-AF65-F5344CB8AC3E}">
        <p14:creationId xmlns:p14="http://schemas.microsoft.com/office/powerpoint/2010/main" val="3717469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rust compiler, while helpful, makes life difficult by abruptly terminating when it can’t resolve a function. It also makes life miserable by not including MIR for standard library functions not marked with the #[inline] attribute.</a:t>
            </a:r>
          </a:p>
        </p:txBody>
      </p:sp>
      <p:sp>
        <p:nvSpPr>
          <p:cNvPr id="4" name="Slide Number Placeholder 3"/>
          <p:cNvSpPr>
            <a:spLocks noGrp="1"/>
          </p:cNvSpPr>
          <p:nvPr>
            <p:ph type="sldNum" sz="quarter" idx="5"/>
          </p:nvPr>
        </p:nvSpPr>
        <p:spPr/>
        <p:txBody>
          <a:bodyPr/>
          <a:lstStyle/>
          <a:p>
            <a:fld id="{5C7AFB02-1612-1444-8DD6-64572E9D122F}" type="slidenum">
              <a:rPr lang="en-US" smtClean="0"/>
              <a:t>18</a:t>
            </a:fld>
            <a:endParaRPr lang="en-US"/>
          </a:p>
        </p:txBody>
      </p:sp>
    </p:spTree>
    <p:extLst>
      <p:ext uri="{BB962C8B-B14F-4D97-AF65-F5344CB8AC3E}">
        <p14:creationId xmlns:p14="http://schemas.microsoft.com/office/powerpoint/2010/main" val="3937550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caller passes in None, it does not provide a concrete type for T, so resolution fails. Giving a diagnostic in such a case will always be a false positive.</a:t>
            </a:r>
            <a:br>
              <a:rPr lang="en-US" dirty="0"/>
            </a:br>
            <a:r>
              <a:rPr lang="en-US" dirty="0"/>
              <a:t>Since the precondition precludes the call, the basic block ending on the call is treated as unreachable in the analysis.</a:t>
            </a:r>
          </a:p>
        </p:txBody>
      </p:sp>
      <p:sp>
        <p:nvSpPr>
          <p:cNvPr id="4" name="Slide Number Placeholder 3"/>
          <p:cNvSpPr>
            <a:spLocks noGrp="1"/>
          </p:cNvSpPr>
          <p:nvPr>
            <p:ph type="sldNum" sz="quarter" idx="5"/>
          </p:nvPr>
        </p:nvSpPr>
        <p:spPr/>
        <p:txBody>
          <a:bodyPr/>
          <a:lstStyle/>
          <a:p>
            <a:fld id="{5C7AFB02-1612-1444-8DD6-64572E9D122F}" type="slidenum">
              <a:rPr lang="en-US" smtClean="0"/>
              <a:t>20</a:t>
            </a:fld>
            <a:endParaRPr lang="en-US"/>
          </a:p>
        </p:txBody>
      </p:sp>
    </p:spTree>
    <p:extLst>
      <p:ext uri="{BB962C8B-B14F-4D97-AF65-F5344CB8AC3E}">
        <p14:creationId xmlns:p14="http://schemas.microsoft.com/office/powerpoint/2010/main" val="3546543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7AFB02-1612-1444-8DD6-64572E9D122F}" type="slidenum">
              <a:rPr lang="en-US" smtClean="0"/>
              <a:t>3</a:t>
            </a:fld>
            <a:endParaRPr lang="en-US"/>
          </a:p>
        </p:txBody>
      </p:sp>
    </p:spTree>
    <p:extLst>
      <p:ext uri="{BB962C8B-B14F-4D97-AF65-F5344CB8AC3E}">
        <p14:creationId xmlns:p14="http://schemas.microsoft.com/office/powerpoint/2010/main" val="1165914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Great projects. But because they are research projects they need to prioritize novelty. The overall difficulty of such work also makes it attractive to build upon </a:t>
            </a:r>
            <a:r>
              <a:rPr lang="en-US" dirty="0" err="1"/>
              <a:t>exisisting</a:t>
            </a:r>
            <a:r>
              <a:rPr lang="en-US" dirty="0"/>
              <a:t> research infrastructures.</a:t>
            </a:r>
          </a:p>
        </p:txBody>
      </p:sp>
      <p:sp>
        <p:nvSpPr>
          <p:cNvPr id="4" name="Slide Number Placeholder 3"/>
          <p:cNvSpPr>
            <a:spLocks noGrp="1"/>
          </p:cNvSpPr>
          <p:nvPr>
            <p:ph type="sldNum" sz="quarter" idx="5"/>
          </p:nvPr>
        </p:nvSpPr>
        <p:spPr/>
        <p:txBody>
          <a:bodyPr/>
          <a:lstStyle/>
          <a:p>
            <a:fld id="{5C7AFB02-1612-1444-8DD6-64572E9D122F}" type="slidenum">
              <a:rPr lang="en-US" smtClean="0"/>
              <a:t>4</a:t>
            </a:fld>
            <a:endParaRPr lang="en-US"/>
          </a:p>
        </p:txBody>
      </p:sp>
    </p:spTree>
    <p:extLst>
      <p:ext uri="{BB962C8B-B14F-4D97-AF65-F5344CB8AC3E}">
        <p14:creationId xmlns:p14="http://schemas.microsoft.com/office/powerpoint/2010/main" val="2965467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If this can be done without having to come up with novel solutions to difficult problems, so much the better.</a:t>
            </a:r>
          </a:p>
          <a:p>
            <a:endParaRPr lang="en-US" dirty="0"/>
          </a:p>
        </p:txBody>
      </p:sp>
      <p:sp>
        <p:nvSpPr>
          <p:cNvPr id="4" name="Slide Number Placeholder 3"/>
          <p:cNvSpPr>
            <a:spLocks noGrp="1"/>
          </p:cNvSpPr>
          <p:nvPr>
            <p:ph type="sldNum" sz="quarter" idx="5"/>
          </p:nvPr>
        </p:nvSpPr>
        <p:spPr/>
        <p:txBody>
          <a:bodyPr/>
          <a:lstStyle/>
          <a:p>
            <a:fld id="{5C7AFB02-1612-1444-8DD6-64572E9D122F}" type="slidenum">
              <a:rPr lang="en-US" smtClean="0"/>
              <a:t>5</a:t>
            </a:fld>
            <a:endParaRPr lang="en-US"/>
          </a:p>
        </p:txBody>
      </p:sp>
    </p:spTree>
    <p:extLst>
      <p:ext uri="{BB962C8B-B14F-4D97-AF65-F5344CB8AC3E}">
        <p14:creationId xmlns:p14="http://schemas.microsoft.com/office/powerpoint/2010/main" val="1549009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your project twice this way allows MIRAI to distinguish between the ”code under analysis” and third-party code that is presumed to be direct. The third-party code that you use will be analyzed to obtain summaries, but no diagnostics will be produced for issues found during this analysis. You’ll only see diagnostics for things you can actually fix.</a:t>
            </a:r>
          </a:p>
        </p:txBody>
      </p:sp>
      <p:sp>
        <p:nvSpPr>
          <p:cNvPr id="4" name="Slide Number Placeholder 3"/>
          <p:cNvSpPr>
            <a:spLocks noGrp="1"/>
          </p:cNvSpPr>
          <p:nvPr>
            <p:ph type="sldNum" sz="quarter" idx="5"/>
          </p:nvPr>
        </p:nvSpPr>
        <p:spPr/>
        <p:txBody>
          <a:bodyPr/>
          <a:lstStyle/>
          <a:p>
            <a:fld id="{5C7AFB02-1612-1444-8DD6-64572E9D122F}" type="slidenum">
              <a:rPr lang="en-US" smtClean="0"/>
              <a:t>10</a:t>
            </a:fld>
            <a:endParaRPr lang="en-US"/>
          </a:p>
        </p:txBody>
      </p:sp>
    </p:spTree>
    <p:extLst>
      <p:ext uri="{BB962C8B-B14F-4D97-AF65-F5344CB8AC3E}">
        <p14:creationId xmlns:p14="http://schemas.microsoft.com/office/powerpoint/2010/main" val="2249274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Wouldn’t that be nice?</a:t>
            </a:r>
          </a:p>
        </p:txBody>
      </p:sp>
      <p:sp>
        <p:nvSpPr>
          <p:cNvPr id="4" name="Slide Number Placeholder 3"/>
          <p:cNvSpPr>
            <a:spLocks noGrp="1"/>
          </p:cNvSpPr>
          <p:nvPr>
            <p:ph type="sldNum" sz="quarter" idx="5"/>
          </p:nvPr>
        </p:nvSpPr>
        <p:spPr/>
        <p:txBody>
          <a:bodyPr/>
          <a:lstStyle/>
          <a:p>
            <a:fld id="{5C7AFB02-1612-1444-8DD6-64572E9D122F}" type="slidenum">
              <a:rPr lang="en-US" smtClean="0"/>
              <a:t>11</a:t>
            </a:fld>
            <a:endParaRPr lang="en-US"/>
          </a:p>
        </p:txBody>
      </p:sp>
    </p:spTree>
    <p:extLst>
      <p:ext uri="{BB962C8B-B14F-4D97-AF65-F5344CB8AC3E}">
        <p14:creationId xmlns:p14="http://schemas.microsoft.com/office/powerpoint/2010/main" val="2871014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7AFB02-1612-1444-8DD6-64572E9D122F}" type="slidenum">
              <a:rPr lang="en-US" smtClean="0"/>
              <a:t>12</a:t>
            </a:fld>
            <a:endParaRPr lang="en-US"/>
          </a:p>
        </p:txBody>
      </p:sp>
    </p:spTree>
    <p:extLst>
      <p:ext uri="{BB962C8B-B14F-4D97-AF65-F5344CB8AC3E}">
        <p14:creationId xmlns:p14="http://schemas.microsoft.com/office/powerpoint/2010/main" val="648080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Depending on how you define a tag, it can propagate to the result of an operation.</a:t>
            </a:r>
            <a:br>
              <a:rPr lang="en-US" dirty="0"/>
            </a:br>
            <a:r>
              <a:rPr lang="en-US" dirty="0"/>
              <a:t>You can also check if a tag value can influence a branch condition.</a:t>
            </a:r>
          </a:p>
        </p:txBody>
      </p:sp>
      <p:sp>
        <p:nvSpPr>
          <p:cNvPr id="4" name="Slide Number Placeholder 3"/>
          <p:cNvSpPr>
            <a:spLocks noGrp="1"/>
          </p:cNvSpPr>
          <p:nvPr>
            <p:ph type="sldNum" sz="quarter" idx="5"/>
          </p:nvPr>
        </p:nvSpPr>
        <p:spPr/>
        <p:txBody>
          <a:bodyPr/>
          <a:lstStyle/>
          <a:p>
            <a:fld id="{5C7AFB02-1612-1444-8DD6-64572E9D122F}" type="slidenum">
              <a:rPr lang="en-US" smtClean="0"/>
              <a:t>14</a:t>
            </a:fld>
            <a:endParaRPr lang="en-US"/>
          </a:p>
        </p:txBody>
      </p:sp>
    </p:spTree>
    <p:extLst>
      <p:ext uri="{BB962C8B-B14F-4D97-AF65-F5344CB8AC3E}">
        <p14:creationId xmlns:p14="http://schemas.microsoft.com/office/powerpoint/2010/main" val="3128527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code injection, leaked secrets, timing side-channels, non-termination, protocol adherence</a:t>
            </a:r>
          </a:p>
        </p:txBody>
      </p:sp>
      <p:sp>
        <p:nvSpPr>
          <p:cNvPr id="4" name="Slide Number Placeholder 3"/>
          <p:cNvSpPr>
            <a:spLocks noGrp="1"/>
          </p:cNvSpPr>
          <p:nvPr>
            <p:ph type="sldNum" sz="quarter" idx="5"/>
          </p:nvPr>
        </p:nvSpPr>
        <p:spPr/>
        <p:txBody>
          <a:bodyPr/>
          <a:lstStyle/>
          <a:p>
            <a:fld id="{5C7AFB02-1612-1444-8DD6-64572E9D122F}" type="slidenum">
              <a:rPr lang="en-US" smtClean="0"/>
              <a:t>15</a:t>
            </a:fld>
            <a:endParaRPr lang="en-US"/>
          </a:p>
        </p:txBody>
      </p:sp>
    </p:spTree>
    <p:extLst>
      <p:ext uri="{BB962C8B-B14F-4D97-AF65-F5344CB8AC3E}">
        <p14:creationId xmlns:p14="http://schemas.microsoft.com/office/powerpoint/2010/main" val="3443856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56ED-FEE4-784B-9D9B-7014436063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1190A9-BE94-794C-8002-B72688A820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9B4232-FB43-4543-9667-EDC9F8FF652E}"/>
              </a:ext>
            </a:extLst>
          </p:cNvPr>
          <p:cNvSpPr>
            <a:spLocks noGrp="1"/>
          </p:cNvSpPr>
          <p:nvPr>
            <p:ph type="dt" sz="half" idx="10"/>
          </p:nvPr>
        </p:nvSpPr>
        <p:spPr/>
        <p:txBody>
          <a:bodyPr/>
          <a:lstStyle/>
          <a:p>
            <a:fld id="{89DB0869-EA3E-3546-B374-14860168D679}" type="datetimeFigureOut">
              <a:rPr lang="en-US" smtClean="0"/>
              <a:t>4/6/21</a:t>
            </a:fld>
            <a:endParaRPr lang="en-US"/>
          </a:p>
        </p:txBody>
      </p:sp>
      <p:sp>
        <p:nvSpPr>
          <p:cNvPr id="5" name="Footer Placeholder 4">
            <a:extLst>
              <a:ext uri="{FF2B5EF4-FFF2-40B4-BE49-F238E27FC236}">
                <a16:creationId xmlns:a16="http://schemas.microsoft.com/office/drawing/2014/main" id="{D534F5B9-3757-484B-85EA-7E73843350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955391-05EC-6042-94EB-6DBE34D2531A}"/>
              </a:ext>
            </a:extLst>
          </p:cNvPr>
          <p:cNvSpPr>
            <a:spLocks noGrp="1"/>
          </p:cNvSpPr>
          <p:nvPr>
            <p:ph type="sldNum" sz="quarter" idx="12"/>
          </p:nvPr>
        </p:nvSpPr>
        <p:spPr/>
        <p:txBody>
          <a:bodyPr/>
          <a:lstStyle/>
          <a:p>
            <a:fld id="{1368B338-DED0-1E4A-B756-4FCB21B7FEE9}" type="slidenum">
              <a:rPr lang="en-US" smtClean="0"/>
              <a:t>‹#›</a:t>
            </a:fld>
            <a:endParaRPr lang="en-US"/>
          </a:p>
        </p:txBody>
      </p:sp>
    </p:spTree>
    <p:extLst>
      <p:ext uri="{BB962C8B-B14F-4D97-AF65-F5344CB8AC3E}">
        <p14:creationId xmlns:p14="http://schemas.microsoft.com/office/powerpoint/2010/main" val="336889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4ADA5-FD3A-2947-AD92-394806F742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CA1E51-F0C0-1C48-884F-5D8E1866EF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247FAA-1A86-854D-9D20-3104066304CC}"/>
              </a:ext>
            </a:extLst>
          </p:cNvPr>
          <p:cNvSpPr>
            <a:spLocks noGrp="1"/>
          </p:cNvSpPr>
          <p:nvPr>
            <p:ph type="dt" sz="half" idx="10"/>
          </p:nvPr>
        </p:nvSpPr>
        <p:spPr/>
        <p:txBody>
          <a:bodyPr/>
          <a:lstStyle/>
          <a:p>
            <a:fld id="{89DB0869-EA3E-3546-B374-14860168D679}" type="datetimeFigureOut">
              <a:rPr lang="en-US" smtClean="0"/>
              <a:t>4/6/21</a:t>
            </a:fld>
            <a:endParaRPr lang="en-US"/>
          </a:p>
        </p:txBody>
      </p:sp>
      <p:sp>
        <p:nvSpPr>
          <p:cNvPr id="5" name="Footer Placeholder 4">
            <a:extLst>
              <a:ext uri="{FF2B5EF4-FFF2-40B4-BE49-F238E27FC236}">
                <a16:creationId xmlns:a16="http://schemas.microsoft.com/office/drawing/2014/main" id="{7BBF1A34-6BD6-0A44-8D52-62536A131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EA0F75-04BB-3748-A86D-B85F3E762CC3}"/>
              </a:ext>
            </a:extLst>
          </p:cNvPr>
          <p:cNvSpPr>
            <a:spLocks noGrp="1"/>
          </p:cNvSpPr>
          <p:nvPr>
            <p:ph type="sldNum" sz="quarter" idx="12"/>
          </p:nvPr>
        </p:nvSpPr>
        <p:spPr/>
        <p:txBody>
          <a:bodyPr/>
          <a:lstStyle/>
          <a:p>
            <a:fld id="{1368B338-DED0-1E4A-B756-4FCB21B7FEE9}" type="slidenum">
              <a:rPr lang="en-US" smtClean="0"/>
              <a:t>‹#›</a:t>
            </a:fld>
            <a:endParaRPr lang="en-US"/>
          </a:p>
        </p:txBody>
      </p:sp>
    </p:spTree>
    <p:extLst>
      <p:ext uri="{BB962C8B-B14F-4D97-AF65-F5344CB8AC3E}">
        <p14:creationId xmlns:p14="http://schemas.microsoft.com/office/powerpoint/2010/main" val="2547275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36169C-4DD8-804C-9395-2F210BF13F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5591CE-CCA2-D64A-842D-79C81D0A15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D84AF1-1435-6D44-B13E-3142DF1B4C80}"/>
              </a:ext>
            </a:extLst>
          </p:cNvPr>
          <p:cNvSpPr>
            <a:spLocks noGrp="1"/>
          </p:cNvSpPr>
          <p:nvPr>
            <p:ph type="dt" sz="half" idx="10"/>
          </p:nvPr>
        </p:nvSpPr>
        <p:spPr/>
        <p:txBody>
          <a:bodyPr/>
          <a:lstStyle/>
          <a:p>
            <a:fld id="{89DB0869-EA3E-3546-B374-14860168D679}" type="datetimeFigureOut">
              <a:rPr lang="en-US" smtClean="0"/>
              <a:t>4/6/21</a:t>
            </a:fld>
            <a:endParaRPr lang="en-US"/>
          </a:p>
        </p:txBody>
      </p:sp>
      <p:sp>
        <p:nvSpPr>
          <p:cNvPr id="5" name="Footer Placeholder 4">
            <a:extLst>
              <a:ext uri="{FF2B5EF4-FFF2-40B4-BE49-F238E27FC236}">
                <a16:creationId xmlns:a16="http://schemas.microsoft.com/office/drawing/2014/main" id="{219F673C-E86D-7148-A45F-EA96D313F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8DD8A-B0B7-E740-AAD8-ED85BB945AE8}"/>
              </a:ext>
            </a:extLst>
          </p:cNvPr>
          <p:cNvSpPr>
            <a:spLocks noGrp="1"/>
          </p:cNvSpPr>
          <p:nvPr>
            <p:ph type="sldNum" sz="quarter" idx="12"/>
          </p:nvPr>
        </p:nvSpPr>
        <p:spPr/>
        <p:txBody>
          <a:bodyPr/>
          <a:lstStyle/>
          <a:p>
            <a:fld id="{1368B338-DED0-1E4A-B756-4FCB21B7FEE9}" type="slidenum">
              <a:rPr lang="en-US" smtClean="0"/>
              <a:t>‹#›</a:t>
            </a:fld>
            <a:endParaRPr lang="en-US"/>
          </a:p>
        </p:txBody>
      </p:sp>
    </p:spTree>
    <p:extLst>
      <p:ext uri="{BB962C8B-B14F-4D97-AF65-F5344CB8AC3E}">
        <p14:creationId xmlns:p14="http://schemas.microsoft.com/office/powerpoint/2010/main" val="352747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D4C4-27D6-BE41-B999-6E03DD71D8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677378-58E2-2F4F-A3E2-2FB439B543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8D078-6ABB-EC4D-BB9A-220E10D918E9}"/>
              </a:ext>
            </a:extLst>
          </p:cNvPr>
          <p:cNvSpPr>
            <a:spLocks noGrp="1"/>
          </p:cNvSpPr>
          <p:nvPr>
            <p:ph type="dt" sz="half" idx="10"/>
          </p:nvPr>
        </p:nvSpPr>
        <p:spPr/>
        <p:txBody>
          <a:bodyPr/>
          <a:lstStyle/>
          <a:p>
            <a:fld id="{89DB0869-EA3E-3546-B374-14860168D679}" type="datetimeFigureOut">
              <a:rPr lang="en-US" smtClean="0"/>
              <a:t>4/6/21</a:t>
            </a:fld>
            <a:endParaRPr lang="en-US"/>
          </a:p>
        </p:txBody>
      </p:sp>
      <p:sp>
        <p:nvSpPr>
          <p:cNvPr id="5" name="Footer Placeholder 4">
            <a:extLst>
              <a:ext uri="{FF2B5EF4-FFF2-40B4-BE49-F238E27FC236}">
                <a16:creationId xmlns:a16="http://schemas.microsoft.com/office/drawing/2014/main" id="{325D5C99-008D-0444-B1C0-A2FC689F56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6986C6-DE6D-1A48-8648-DDB2822E0FAD}"/>
              </a:ext>
            </a:extLst>
          </p:cNvPr>
          <p:cNvSpPr>
            <a:spLocks noGrp="1"/>
          </p:cNvSpPr>
          <p:nvPr>
            <p:ph type="sldNum" sz="quarter" idx="12"/>
          </p:nvPr>
        </p:nvSpPr>
        <p:spPr/>
        <p:txBody>
          <a:bodyPr/>
          <a:lstStyle/>
          <a:p>
            <a:fld id="{1368B338-DED0-1E4A-B756-4FCB21B7FEE9}" type="slidenum">
              <a:rPr lang="en-US" smtClean="0"/>
              <a:t>‹#›</a:t>
            </a:fld>
            <a:endParaRPr lang="en-US"/>
          </a:p>
        </p:txBody>
      </p:sp>
    </p:spTree>
    <p:extLst>
      <p:ext uri="{BB962C8B-B14F-4D97-AF65-F5344CB8AC3E}">
        <p14:creationId xmlns:p14="http://schemas.microsoft.com/office/powerpoint/2010/main" val="4014107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6347-79A8-804E-BDAB-C568D24570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2EE2DD-206F-6043-A4DA-D0C6E6DB76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03C4D8-ED57-3442-B2A1-F1C0A588B8C2}"/>
              </a:ext>
            </a:extLst>
          </p:cNvPr>
          <p:cNvSpPr>
            <a:spLocks noGrp="1"/>
          </p:cNvSpPr>
          <p:nvPr>
            <p:ph type="dt" sz="half" idx="10"/>
          </p:nvPr>
        </p:nvSpPr>
        <p:spPr/>
        <p:txBody>
          <a:bodyPr/>
          <a:lstStyle/>
          <a:p>
            <a:fld id="{89DB0869-EA3E-3546-B374-14860168D679}" type="datetimeFigureOut">
              <a:rPr lang="en-US" smtClean="0"/>
              <a:t>4/6/21</a:t>
            </a:fld>
            <a:endParaRPr lang="en-US"/>
          </a:p>
        </p:txBody>
      </p:sp>
      <p:sp>
        <p:nvSpPr>
          <p:cNvPr id="5" name="Footer Placeholder 4">
            <a:extLst>
              <a:ext uri="{FF2B5EF4-FFF2-40B4-BE49-F238E27FC236}">
                <a16:creationId xmlns:a16="http://schemas.microsoft.com/office/drawing/2014/main" id="{0A499B7C-4E8F-3A47-B569-703EF92C92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1FF435-0AB7-5845-8271-306509F41BB1}"/>
              </a:ext>
            </a:extLst>
          </p:cNvPr>
          <p:cNvSpPr>
            <a:spLocks noGrp="1"/>
          </p:cNvSpPr>
          <p:nvPr>
            <p:ph type="sldNum" sz="quarter" idx="12"/>
          </p:nvPr>
        </p:nvSpPr>
        <p:spPr/>
        <p:txBody>
          <a:bodyPr/>
          <a:lstStyle/>
          <a:p>
            <a:fld id="{1368B338-DED0-1E4A-B756-4FCB21B7FEE9}" type="slidenum">
              <a:rPr lang="en-US" smtClean="0"/>
              <a:t>‹#›</a:t>
            </a:fld>
            <a:endParaRPr lang="en-US"/>
          </a:p>
        </p:txBody>
      </p:sp>
    </p:spTree>
    <p:extLst>
      <p:ext uri="{BB962C8B-B14F-4D97-AF65-F5344CB8AC3E}">
        <p14:creationId xmlns:p14="http://schemas.microsoft.com/office/powerpoint/2010/main" val="313198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9031-94B6-8D4F-BD25-C901371E8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536909-1DAB-7C4A-84FA-E1917ECE9E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985087-4710-DA4B-99AD-5AA7128D17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4A503-7016-2B4C-B0E3-CF3C5E1B5D55}"/>
              </a:ext>
            </a:extLst>
          </p:cNvPr>
          <p:cNvSpPr>
            <a:spLocks noGrp="1"/>
          </p:cNvSpPr>
          <p:nvPr>
            <p:ph type="dt" sz="half" idx="10"/>
          </p:nvPr>
        </p:nvSpPr>
        <p:spPr/>
        <p:txBody>
          <a:bodyPr/>
          <a:lstStyle/>
          <a:p>
            <a:fld id="{89DB0869-EA3E-3546-B374-14860168D679}" type="datetimeFigureOut">
              <a:rPr lang="en-US" smtClean="0"/>
              <a:t>4/6/21</a:t>
            </a:fld>
            <a:endParaRPr lang="en-US"/>
          </a:p>
        </p:txBody>
      </p:sp>
      <p:sp>
        <p:nvSpPr>
          <p:cNvPr id="6" name="Footer Placeholder 5">
            <a:extLst>
              <a:ext uri="{FF2B5EF4-FFF2-40B4-BE49-F238E27FC236}">
                <a16:creationId xmlns:a16="http://schemas.microsoft.com/office/drawing/2014/main" id="{35CD6C74-8906-CC43-9E8F-52F532E24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2DE4D3-B5B9-BB49-8821-EB198D503AAB}"/>
              </a:ext>
            </a:extLst>
          </p:cNvPr>
          <p:cNvSpPr>
            <a:spLocks noGrp="1"/>
          </p:cNvSpPr>
          <p:nvPr>
            <p:ph type="sldNum" sz="quarter" idx="12"/>
          </p:nvPr>
        </p:nvSpPr>
        <p:spPr/>
        <p:txBody>
          <a:bodyPr/>
          <a:lstStyle/>
          <a:p>
            <a:fld id="{1368B338-DED0-1E4A-B756-4FCB21B7FEE9}" type="slidenum">
              <a:rPr lang="en-US" smtClean="0"/>
              <a:t>‹#›</a:t>
            </a:fld>
            <a:endParaRPr lang="en-US"/>
          </a:p>
        </p:txBody>
      </p:sp>
    </p:spTree>
    <p:extLst>
      <p:ext uri="{BB962C8B-B14F-4D97-AF65-F5344CB8AC3E}">
        <p14:creationId xmlns:p14="http://schemas.microsoft.com/office/powerpoint/2010/main" val="1338868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CAEE-3645-9246-B594-1E5B38CCDD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B7108D-0839-4D4B-B381-4814279B8D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ABD5C9-06E0-B44B-A9EE-E9D18D5461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ED5F52-AED4-6B4A-A4F6-DE01C980C0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BF6C41-4C8C-FF4D-8AFB-DF974CAE35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D331DA-8CFF-F24D-826E-6D821C70A7AF}"/>
              </a:ext>
            </a:extLst>
          </p:cNvPr>
          <p:cNvSpPr>
            <a:spLocks noGrp="1"/>
          </p:cNvSpPr>
          <p:nvPr>
            <p:ph type="dt" sz="half" idx="10"/>
          </p:nvPr>
        </p:nvSpPr>
        <p:spPr/>
        <p:txBody>
          <a:bodyPr/>
          <a:lstStyle/>
          <a:p>
            <a:fld id="{89DB0869-EA3E-3546-B374-14860168D679}" type="datetimeFigureOut">
              <a:rPr lang="en-US" smtClean="0"/>
              <a:t>4/6/21</a:t>
            </a:fld>
            <a:endParaRPr lang="en-US"/>
          </a:p>
        </p:txBody>
      </p:sp>
      <p:sp>
        <p:nvSpPr>
          <p:cNvPr id="8" name="Footer Placeholder 7">
            <a:extLst>
              <a:ext uri="{FF2B5EF4-FFF2-40B4-BE49-F238E27FC236}">
                <a16:creationId xmlns:a16="http://schemas.microsoft.com/office/drawing/2014/main" id="{1CD57EB4-0248-314D-8283-F72A402D50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B36134-919D-0549-AD75-8E7D1580FA41}"/>
              </a:ext>
            </a:extLst>
          </p:cNvPr>
          <p:cNvSpPr>
            <a:spLocks noGrp="1"/>
          </p:cNvSpPr>
          <p:nvPr>
            <p:ph type="sldNum" sz="quarter" idx="12"/>
          </p:nvPr>
        </p:nvSpPr>
        <p:spPr/>
        <p:txBody>
          <a:bodyPr/>
          <a:lstStyle/>
          <a:p>
            <a:fld id="{1368B338-DED0-1E4A-B756-4FCB21B7FEE9}" type="slidenum">
              <a:rPr lang="en-US" smtClean="0"/>
              <a:t>‹#›</a:t>
            </a:fld>
            <a:endParaRPr lang="en-US"/>
          </a:p>
        </p:txBody>
      </p:sp>
    </p:spTree>
    <p:extLst>
      <p:ext uri="{BB962C8B-B14F-4D97-AF65-F5344CB8AC3E}">
        <p14:creationId xmlns:p14="http://schemas.microsoft.com/office/powerpoint/2010/main" val="234401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0D5D-6FC3-A046-BB67-36A67BD1F9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F3594F-A72C-3948-8E6F-43971C345BB4}"/>
              </a:ext>
            </a:extLst>
          </p:cNvPr>
          <p:cNvSpPr>
            <a:spLocks noGrp="1"/>
          </p:cNvSpPr>
          <p:nvPr>
            <p:ph type="dt" sz="half" idx="10"/>
          </p:nvPr>
        </p:nvSpPr>
        <p:spPr/>
        <p:txBody>
          <a:bodyPr/>
          <a:lstStyle/>
          <a:p>
            <a:fld id="{89DB0869-EA3E-3546-B374-14860168D679}" type="datetimeFigureOut">
              <a:rPr lang="en-US" smtClean="0"/>
              <a:t>4/6/21</a:t>
            </a:fld>
            <a:endParaRPr lang="en-US"/>
          </a:p>
        </p:txBody>
      </p:sp>
      <p:sp>
        <p:nvSpPr>
          <p:cNvPr id="4" name="Footer Placeholder 3">
            <a:extLst>
              <a:ext uri="{FF2B5EF4-FFF2-40B4-BE49-F238E27FC236}">
                <a16:creationId xmlns:a16="http://schemas.microsoft.com/office/drawing/2014/main" id="{FB67075E-A9DA-654D-A89E-6A68EA354E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4BE6B8-9A48-9242-83F3-2A5941413B65}"/>
              </a:ext>
            </a:extLst>
          </p:cNvPr>
          <p:cNvSpPr>
            <a:spLocks noGrp="1"/>
          </p:cNvSpPr>
          <p:nvPr>
            <p:ph type="sldNum" sz="quarter" idx="12"/>
          </p:nvPr>
        </p:nvSpPr>
        <p:spPr/>
        <p:txBody>
          <a:bodyPr/>
          <a:lstStyle/>
          <a:p>
            <a:fld id="{1368B338-DED0-1E4A-B756-4FCB21B7FEE9}" type="slidenum">
              <a:rPr lang="en-US" smtClean="0"/>
              <a:t>‹#›</a:t>
            </a:fld>
            <a:endParaRPr lang="en-US"/>
          </a:p>
        </p:txBody>
      </p:sp>
    </p:spTree>
    <p:extLst>
      <p:ext uri="{BB962C8B-B14F-4D97-AF65-F5344CB8AC3E}">
        <p14:creationId xmlns:p14="http://schemas.microsoft.com/office/powerpoint/2010/main" val="4038925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4FEF7-287A-BF4C-A0A7-38C562416824}"/>
              </a:ext>
            </a:extLst>
          </p:cNvPr>
          <p:cNvSpPr>
            <a:spLocks noGrp="1"/>
          </p:cNvSpPr>
          <p:nvPr>
            <p:ph type="dt" sz="half" idx="10"/>
          </p:nvPr>
        </p:nvSpPr>
        <p:spPr/>
        <p:txBody>
          <a:bodyPr/>
          <a:lstStyle/>
          <a:p>
            <a:fld id="{89DB0869-EA3E-3546-B374-14860168D679}" type="datetimeFigureOut">
              <a:rPr lang="en-US" smtClean="0"/>
              <a:t>4/6/21</a:t>
            </a:fld>
            <a:endParaRPr lang="en-US"/>
          </a:p>
        </p:txBody>
      </p:sp>
      <p:sp>
        <p:nvSpPr>
          <p:cNvPr id="3" name="Footer Placeholder 2">
            <a:extLst>
              <a:ext uri="{FF2B5EF4-FFF2-40B4-BE49-F238E27FC236}">
                <a16:creationId xmlns:a16="http://schemas.microsoft.com/office/drawing/2014/main" id="{52AA0323-8CAE-4646-911C-2DE432B4F2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3DA8DA-8ED2-974D-9319-B3F304763A1E}"/>
              </a:ext>
            </a:extLst>
          </p:cNvPr>
          <p:cNvSpPr>
            <a:spLocks noGrp="1"/>
          </p:cNvSpPr>
          <p:nvPr>
            <p:ph type="sldNum" sz="quarter" idx="12"/>
          </p:nvPr>
        </p:nvSpPr>
        <p:spPr/>
        <p:txBody>
          <a:bodyPr/>
          <a:lstStyle/>
          <a:p>
            <a:fld id="{1368B338-DED0-1E4A-B756-4FCB21B7FEE9}" type="slidenum">
              <a:rPr lang="en-US" smtClean="0"/>
              <a:t>‹#›</a:t>
            </a:fld>
            <a:endParaRPr lang="en-US"/>
          </a:p>
        </p:txBody>
      </p:sp>
    </p:spTree>
    <p:extLst>
      <p:ext uri="{BB962C8B-B14F-4D97-AF65-F5344CB8AC3E}">
        <p14:creationId xmlns:p14="http://schemas.microsoft.com/office/powerpoint/2010/main" val="2065067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6B2AC-EEC2-AB49-8D49-5CD955925D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52ABBC-0725-5744-AE21-0410A8E809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C0DE6E-2198-7D4C-B676-4265A85597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EC1505-3530-B341-8F50-C460347024CB}"/>
              </a:ext>
            </a:extLst>
          </p:cNvPr>
          <p:cNvSpPr>
            <a:spLocks noGrp="1"/>
          </p:cNvSpPr>
          <p:nvPr>
            <p:ph type="dt" sz="half" idx="10"/>
          </p:nvPr>
        </p:nvSpPr>
        <p:spPr/>
        <p:txBody>
          <a:bodyPr/>
          <a:lstStyle/>
          <a:p>
            <a:fld id="{89DB0869-EA3E-3546-B374-14860168D679}" type="datetimeFigureOut">
              <a:rPr lang="en-US" smtClean="0"/>
              <a:t>4/6/21</a:t>
            </a:fld>
            <a:endParaRPr lang="en-US"/>
          </a:p>
        </p:txBody>
      </p:sp>
      <p:sp>
        <p:nvSpPr>
          <p:cNvPr id="6" name="Footer Placeholder 5">
            <a:extLst>
              <a:ext uri="{FF2B5EF4-FFF2-40B4-BE49-F238E27FC236}">
                <a16:creationId xmlns:a16="http://schemas.microsoft.com/office/drawing/2014/main" id="{D61D5104-A73E-E84C-9B1C-422E7BB150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C4BF70-4744-ED42-9592-8594A797FBC5}"/>
              </a:ext>
            </a:extLst>
          </p:cNvPr>
          <p:cNvSpPr>
            <a:spLocks noGrp="1"/>
          </p:cNvSpPr>
          <p:nvPr>
            <p:ph type="sldNum" sz="quarter" idx="12"/>
          </p:nvPr>
        </p:nvSpPr>
        <p:spPr/>
        <p:txBody>
          <a:bodyPr/>
          <a:lstStyle/>
          <a:p>
            <a:fld id="{1368B338-DED0-1E4A-B756-4FCB21B7FEE9}" type="slidenum">
              <a:rPr lang="en-US" smtClean="0"/>
              <a:t>‹#›</a:t>
            </a:fld>
            <a:endParaRPr lang="en-US"/>
          </a:p>
        </p:txBody>
      </p:sp>
    </p:spTree>
    <p:extLst>
      <p:ext uri="{BB962C8B-B14F-4D97-AF65-F5344CB8AC3E}">
        <p14:creationId xmlns:p14="http://schemas.microsoft.com/office/powerpoint/2010/main" val="4021150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BED4D-8D92-6242-A2D3-DFBAFC9312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F272C9-F1A8-3941-AB48-AAEC155D39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0BC200-D37A-2440-ABB4-6E2E9A7471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B58379-3880-E543-AD72-D558B114DACF}"/>
              </a:ext>
            </a:extLst>
          </p:cNvPr>
          <p:cNvSpPr>
            <a:spLocks noGrp="1"/>
          </p:cNvSpPr>
          <p:nvPr>
            <p:ph type="dt" sz="half" idx="10"/>
          </p:nvPr>
        </p:nvSpPr>
        <p:spPr/>
        <p:txBody>
          <a:bodyPr/>
          <a:lstStyle/>
          <a:p>
            <a:fld id="{89DB0869-EA3E-3546-B374-14860168D679}" type="datetimeFigureOut">
              <a:rPr lang="en-US" smtClean="0"/>
              <a:t>4/6/21</a:t>
            </a:fld>
            <a:endParaRPr lang="en-US"/>
          </a:p>
        </p:txBody>
      </p:sp>
      <p:sp>
        <p:nvSpPr>
          <p:cNvPr id="6" name="Footer Placeholder 5">
            <a:extLst>
              <a:ext uri="{FF2B5EF4-FFF2-40B4-BE49-F238E27FC236}">
                <a16:creationId xmlns:a16="http://schemas.microsoft.com/office/drawing/2014/main" id="{D183D745-5984-134C-B8DB-2972BF750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D87BED-47DA-B546-B6E9-3732090FF144}"/>
              </a:ext>
            </a:extLst>
          </p:cNvPr>
          <p:cNvSpPr>
            <a:spLocks noGrp="1"/>
          </p:cNvSpPr>
          <p:nvPr>
            <p:ph type="sldNum" sz="quarter" idx="12"/>
          </p:nvPr>
        </p:nvSpPr>
        <p:spPr/>
        <p:txBody>
          <a:bodyPr/>
          <a:lstStyle/>
          <a:p>
            <a:fld id="{1368B338-DED0-1E4A-B756-4FCB21B7FEE9}" type="slidenum">
              <a:rPr lang="en-US" smtClean="0"/>
              <a:t>‹#›</a:t>
            </a:fld>
            <a:endParaRPr lang="en-US"/>
          </a:p>
        </p:txBody>
      </p:sp>
    </p:spTree>
    <p:extLst>
      <p:ext uri="{BB962C8B-B14F-4D97-AF65-F5344CB8AC3E}">
        <p14:creationId xmlns:p14="http://schemas.microsoft.com/office/powerpoint/2010/main" val="463686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D630AB-AEA0-2848-B173-8AB3F46BC5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58CC7E-F88A-2049-BCA4-A873EFC859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82555A-7CDB-244D-A31A-49F26C104A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DB0869-EA3E-3546-B374-14860168D679}" type="datetimeFigureOut">
              <a:rPr lang="en-US" smtClean="0"/>
              <a:t>4/6/21</a:t>
            </a:fld>
            <a:endParaRPr lang="en-US"/>
          </a:p>
        </p:txBody>
      </p:sp>
      <p:sp>
        <p:nvSpPr>
          <p:cNvPr id="5" name="Footer Placeholder 4">
            <a:extLst>
              <a:ext uri="{FF2B5EF4-FFF2-40B4-BE49-F238E27FC236}">
                <a16:creationId xmlns:a16="http://schemas.microsoft.com/office/drawing/2014/main" id="{9A169A2C-E159-DF4D-8429-DE9877967B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3871B2-BB9F-E247-BD9E-060435A4C1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8B338-DED0-1E4A-B756-4FCB21B7FEE9}" type="slidenum">
              <a:rPr lang="en-US" smtClean="0"/>
              <a:t>‹#›</a:t>
            </a:fld>
            <a:endParaRPr lang="en-US"/>
          </a:p>
        </p:txBody>
      </p:sp>
    </p:spTree>
    <p:extLst>
      <p:ext uri="{BB962C8B-B14F-4D97-AF65-F5344CB8AC3E}">
        <p14:creationId xmlns:p14="http://schemas.microsoft.com/office/powerpoint/2010/main" val="831422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facebookexperimental/MIRAI#using-mirai"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facebookexperimental/MIRAI#using-mira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facebookexperimental/MIRAI#using-mira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facebookexperimental/MIRAI#using-mirai"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facebookexperimental/MIRAI#using-mira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9ADF51-9E81-7E48-87CC-8033D74786BE}"/>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kern="1200">
                <a:solidFill>
                  <a:srgbClr val="FFFFFF"/>
                </a:solidFill>
                <a:latin typeface="+mj-lt"/>
                <a:ea typeface="+mj-ea"/>
                <a:cs typeface="+mj-cs"/>
              </a:rPr>
              <a:t>MIRAI</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6B727DAC-8EC5-B54F-9875-DE7F33FD6B95}"/>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indent="-228600" algn="l">
              <a:buFont typeface="Arial" panose="020B0604020202020204" pitchFamily="34" charset="0"/>
              <a:buChar char="•"/>
            </a:pPr>
            <a:r>
              <a:rPr lang="en-US" dirty="0"/>
              <a:t>Verifying that Rust programs don’t crash</a:t>
            </a:r>
          </a:p>
          <a:p>
            <a:pPr indent="-228600" algn="l">
              <a:buFont typeface="Arial" panose="020B0604020202020204" pitchFamily="34" charset="0"/>
              <a:buChar char="•"/>
            </a:pPr>
            <a:endParaRPr lang="en-US" dirty="0"/>
          </a:p>
          <a:p>
            <a:pPr indent="-228600" algn="l">
              <a:buFont typeface="Arial" panose="020B0604020202020204" pitchFamily="34" charset="0"/>
              <a:buChar char="•"/>
            </a:pPr>
            <a:r>
              <a:rPr lang="en-US" dirty="0"/>
              <a:t>Herman Venter</a:t>
            </a:r>
          </a:p>
          <a:p>
            <a:pPr indent="-228600" algn="l">
              <a:buFont typeface="Arial" panose="020B0604020202020204" pitchFamily="34" charset="0"/>
              <a:buChar char="•"/>
            </a:pPr>
            <a:r>
              <a:rPr lang="en-US" dirty="0"/>
              <a:t>Novi Research, Facebook</a:t>
            </a:r>
          </a:p>
        </p:txBody>
      </p:sp>
    </p:spTree>
    <p:extLst>
      <p:ext uri="{BB962C8B-B14F-4D97-AF65-F5344CB8AC3E}">
        <p14:creationId xmlns:p14="http://schemas.microsoft.com/office/powerpoint/2010/main" val="3488618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E6244B-51BB-724A-9D54-E544072B6FB6}"/>
              </a:ext>
            </a:extLst>
          </p:cNvPr>
          <p:cNvSpPr>
            <a:spLocks noGrp="1"/>
          </p:cNvSpPr>
          <p:nvPr>
            <p:ph type="title"/>
          </p:nvPr>
        </p:nvSpPr>
        <p:spPr>
          <a:xfrm>
            <a:off x="838200" y="365125"/>
            <a:ext cx="10515600" cy="1325563"/>
          </a:xfrm>
        </p:spPr>
        <p:txBody>
          <a:bodyPr>
            <a:normAutofit/>
          </a:bodyPr>
          <a:lstStyle/>
          <a:p>
            <a:r>
              <a:rPr lang="en-US" dirty="0"/>
              <a:t>How to use MIRAI</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8EE2B4E-BA03-5D44-A2EF-B6C6BFC340CC}"/>
              </a:ext>
            </a:extLst>
          </p:cNvPr>
          <p:cNvSpPr>
            <a:spLocks noGrp="1"/>
          </p:cNvSpPr>
          <p:nvPr>
            <p:ph idx="1"/>
          </p:nvPr>
        </p:nvSpPr>
        <p:spPr>
          <a:xfrm>
            <a:off x="838200" y="1825625"/>
            <a:ext cx="10515600" cy="4351338"/>
          </a:xfrm>
        </p:spPr>
        <p:txBody>
          <a:bodyPr>
            <a:normAutofit/>
          </a:bodyPr>
          <a:lstStyle/>
          <a:p>
            <a:r>
              <a:rPr lang="en-US" dirty="0"/>
              <a:t>Install MIRAI as described here </a:t>
            </a:r>
            <a:r>
              <a:rPr lang="en-US" i="1" dirty="0">
                <a:effectLst/>
                <a:hlinkClick r:id="rId3"/>
              </a:rPr>
              <a:t>https://github.com/facebookexperimental/MIRAI#using-mirai</a:t>
            </a:r>
            <a:r>
              <a:rPr lang="en-US" dirty="0"/>
              <a:t>.</a:t>
            </a:r>
          </a:p>
          <a:p>
            <a:r>
              <a:rPr lang="en-US" dirty="0"/>
              <a:t>Build your project as normal:</a:t>
            </a:r>
          </a:p>
          <a:p>
            <a:pPr marL="457200" lvl="1" indent="0">
              <a:buNone/>
            </a:pPr>
            <a:r>
              <a:rPr lang="en-US" i="1" dirty="0">
                <a:highlight>
                  <a:srgbClr val="FFFF00"/>
                </a:highlight>
              </a:rPr>
              <a:t>RUSTFLAGS="-Z </a:t>
            </a:r>
            <a:r>
              <a:rPr lang="en-US" i="1" dirty="0" err="1">
                <a:highlight>
                  <a:srgbClr val="FFFF00"/>
                </a:highlight>
              </a:rPr>
              <a:t>always_encode_mir</a:t>
            </a:r>
            <a:r>
              <a:rPr lang="en-US" i="1" dirty="0">
                <a:highlight>
                  <a:srgbClr val="FFFF00"/>
                </a:highlight>
              </a:rPr>
              <a:t>” </a:t>
            </a:r>
            <a:r>
              <a:rPr lang="en-US" dirty="0"/>
              <a:t>cargo build</a:t>
            </a:r>
          </a:p>
          <a:p>
            <a:r>
              <a:rPr lang="en-US" dirty="0"/>
              <a:t>Touch the </a:t>
            </a:r>
            <a:r>
              <a:rPr lang="en-US" dirty="0" err="1"/>
              <a:t>lib.rs</a:t>
            </a:r>
            <a:r>
              <a:rPr lang="en-US" dirty="0"/>
              <a:t> or </a:t>
            </a:r>
            <a:r>
              <a:rPr lang="en-US" dirty="0" err="1"/>
              <a:t>main.rs</a:t>
            </a:r>
            <a:r>
              <a:rPr lang="en-US" dirty="0"/>
              <a:t> file.</a:t>
            </a:r>
          </a:p>
          <a:p>
            <a:r>
              <a:rPr lang="en-US" dirty="0"/>
              <a:t>Build your project again, but use MIRAI to wrap </a:t>
            </a:r>
            <a:r>
              <a:rPr lang="en-US" dirty="0" err="1"/>
              <a:t>rustc</a:t>
            </a:r>
            <a:endParaRPr lang="en-US" dirty="0"/>
          </a:p>
          <a:p>
            <a:pPr marL="457200" lvl="1" indent="0">
              <a:buNone/>
            </a:pPr>
            <a:r>
              <a:rPr lang="en-US" i="1" dirty="0">
                <a:highlight>
                  <a:srgbClr val="FFFF00"/>
                </a:highlight>
              </a:rPr>
              <a:t>RUSTC_WRAPPER=</a:t>
            </a:r>
            <a:r>
              <a:rPr lang="en-US" i="1" dirty="0" err="1">
                <a:highlight>
                  <a:srgbClr val="FFFF00"/>
                </a:highlight>
              </a:rPr>
              <a:t>mirai</a:t>
            </a:r>
            <a:r>
              <a:rPr lang="en-US" i="1" dirty="0"/>
              <a:t> RUSTFLAGS="-Z </a:t>
            </a:r>
            <a:r>
              <a:rPr lang="en-US" i="1" dirty="0" err="1"/>
              <a:t>always_encode_mir</a:t>
            </a:r>
            <a:r>
              <a:rPr lang="en-US" i="1" dirty="0"/>
              <a:t>” </a:t>
            </a:r>
            <a:r>
              <a:rPr lang="en-US" dirty="0"/>
              <a:t>cargo build</a:t>
            </a:r>
          </a:p>
          <a:p>
            <a:endParaRPr lang="en-US" dirty="0"/>
          </a:p>
        </p:txBody>
      </p:sp>
    </p:spTree>
    <p:extLst>
      <p:ext uri="{BB962C8B-B14F-4D97-AF65-F5344CB8AC3E}">
        <p14:creationId xmlns:p14="http://schemas.microsoft.com/office/powerpoint/2010/main" val="2301786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E6244B-51BB-724A-9D54-E544072B6FB6}"/>
              </a:ext>
            </a:extLst>
          </p:cNvPr>
          <p:cNvSpPr>
            <a:spLocks noGrp="1"/>
          </p:cNvSpPr>
          <p:nvPr>
            <p:ph type="title"/>
          </p:nvPr>
        </p:nvSpPr>
        <p:spPr>
          <a:xfrm>
            <a:off x="838200" y="365125"/>
            <a:ext cx="10515600" cy="1325563"/>
          </a:xfrm>
        </p:spPr>
        <p:txBody>
          <a:bodyPr>
            <a:normAutofit/>
          </a:bodyPr>
          <a:lstStyle/>
          <a:p>
            <a:r>
              <a:rPr lang="en-US" dirty="0"/>
              <a:t>How to use MIRAI in the future (I hope)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8EE2B4E-BA03-5D44-A2EF-B6C6BFC340CC}"/>
              </a:ext>
            </a:extLst>
          </p:cNvPr>
          <p:cNvSpPr>
            <a:spLocks noGrp="1"/>
          </p:cNvSpPr>
          <p:nvPr>
            <p:ph idx="1"/>
          </p:nvPr>
        </p:nvSpPr>
        <p:spPr>
          <a:xfrm>
            <a:off x="838200" y="1825625"/>
            <a:ext cx="10515600" cy="4351338"/>
          </a:xfrm>
        </p:spPr>
        <p:txBody>
          <a:bodyPr>
            <a:normAutofit/>
          </a:bodyPr>
          <a:lstStyle/>
          <a:p>
            <a:pPr marL="0" indent="0">
              <a:buNone/>
            </a:pPr>
            <a:r>
              <a:rPr lang="en-US" dirty="0"/>
              <a:t>cargo verify</a:t>
            </a:r>
          </a:p>
          <a:p>
            <a:endParaRPr lang="en-US" dirty="0"/>
          </a:p>
        </p:txBody>
      </p:sp>
    </p:spTree>
    <p:extLst>
      <p:ext uri="{BB962C8B-B14F-4D97-AF65-F5344CB8AC3E}">
        <p14:creationId xmlns:p14="http://schemas.microsoft.com/office/powerpoint/2010/main" val="3330862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8EF0B9-67FF-9843-AD87-BBBD5D4FB12D}"/>
              </a:ext>
            </a:extLst>
          </p:cNvPr>
          <p:cNvSpPr>
            <a:spLocks noGrp="1"/>
          </p:cNvSpPr>
          <p:nvPr>
            <p:ph type="title"/>
          </p:nvPr>
        </p:nvSpPr>
        <p:spPr>
          <a:xfrm>
            <a:off x="640080" y="325369"/>
            <a:ext cx="4368602" cy="1956841"/>
          </a:xfrm>
        </p:spPr>
        <p:txBody>
          <a:bodyPr anchor="b">
            <a:normAutofit/>
          </a:bodyPr>
          <a:lstStyle/>
          <a:p>
            <a:r>
              <a:rPr lang="en-US" sz="5400"/>
              <a:t>Work in progress</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959AD4-D74C-ED41-BC02-D878E5BF0680}"/>
              </a:ext>
            </a:extLst>
          </p:cNvPr>
          <p:cNvSpPr>
            <a:spLocks noGrp="1"/>
          </p:cNvSpPr>
          <p:nvPr>
            <p:ph idx="1"/>
          </p:nvPr>
        </p:nvSpPr>
        <p:spPr>
          <a:xfrm>
            <a:off x="640080" y="2872899"/>
            <a:ext cx="4243589" cy="3320668"/>
          </a:xfrm>
        </p:spPr>
        <p:txBody>
          <a:bodyPr>
            <a:normAutofit/>
          </a:bodyPr>
          <a:lstStyle/>
          <a:p>
            <a:pPr marL="0" indent="0">
              <a:buNone/>
            </a:pPr>
            <a:endParaRPr lang="en-US" sz="2000"/>
          </a:p>
          <a:p>
            <a:pPr marL="0" indent="0">
              <a:buNone/>
            </a:pPr>
            <a:endParaRPr lang="en-US" sz="2000"/>
          </a:p>
          <a:p>
            <a:pPr marL="0" indent="0">
              <a:buNone/>
            </a:pPr>
            <a:r>
              <a:rPr lang="en-US" sz="2000"/>
              <a:t>You should not expect things to work perfectly out of the box.</a:t>
            </a:r>
          </a:p>
          <a:p>
            <a:pPr marL="0" indent="0">
              <a:buNone/>
            </a:pPr>
            <a:br>
              <a:rPr lang="en-US" sz="2000"/>
            </a:br>
            <a:r>
              <a:rPr lang="en-US" sz="2000"/>
              <a:t>Try out MIRAI anyway.</a:t>
            </a:r>
          </a:p>
          <a:p>
            <a:pPr marL="0" indent="0">
              <a:buNone/>
            </a:pPr>
            <a:endParaRPr lang="en-US" sz="2000"/>
          </a:p>
          <a:p>
            <a:pPr marL="0" indent="0">
              <a:buNone/>
            </a:pPr>
            <a:r>
              <a:rPr lang="en-US" sz="2000"/>
              <a:t>Let me know how things went and if I can help you in some way.</a:t>
            </a:r>
          </a:p>
        </p:txBody>
      </p:sp>
      <p:pic>
        <p:nvPicPr>
          <p:cNvPr id="5" name="Picture 4" descr="Crane outline">
            <a:extLst>
              <a:ext uri="{FF2B5EF4-FFF2-40B4-BE49-F238E27FC236}">
                <a16:creationId xmlns:a16="http://schemas.microsoft.com/office/drawing/2014/main" id="{CC3A7506-AA9E-FB4F-8F15-DBAC84099A56}"/>
              </a:ext>
            </a:extLst>
          </p:cNvPr>
          <p:cNvPicPr>
            <a:picLocks noChangeAspect="1"/>
          </p:cNvPicPr>
          <p:nvPr/>
        </p:nvPicPr>
        <p:blipFill>
          <a:blip r:embed="rId3">
            <a:extLst>
              <a:ext uri="{96DAC541-7B7A-43D3-8B79-37D633B846F1}">
                <asvg:svgBlip xmlns:asvg="http://schemas.microsoft.com/office/drawing/2016/SVG/main" r:embed="rId4"/>
              </a:ext>
            </a:extLst>
          </a:blip>
          <a:srcRect t="151" b="15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589090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2A5D-E8FB-DB48-9AAB-721DF4A63DB7}"/>
              </a:ext>
            </a:extLst>
          </p:cNvPr>
          <p:cNvSpPr>
            <a:spLocks noGrp="1"/>
          </p:cNvSpPr>
          <p:nvPr>
            <p:ph type="title"/>
          </p:nvPr>
        </p:nvSpPr>
        <p:spPr/>
        <p:txBody>
          <a:bodyPr/>
          <a:lstStyle/>
          <a:p>
            <a:r>
              <a:rPr lang="en-US" dirty="0"/>
              <a:t>What exactly does MIRAI do?</a:t>
            </a:r>
          </a:p>
        </p:txBody>
      </p:sp>
      <p:sp>
        <p:nvSpPr>
          <p:cNvPr id="3" name="Content Placeholder 2">
            <a:extLst>
              <a:ext uri="{FF2B5EF4-FFF2-40B4-BE49-F238E27FC236}">
                <a16:creationId xmlns:a16="http://schemas.microsoft.com/office/drawing/2014/main" id="{7946D860-6AA4-F640-AAF8-13088B36A077}"/>
              </a:ext>
            </a:extLst>
          </p:cNvPr>
          <p:cNvSpPr>
            <a:spLocks noGrp="1"/>
          </p:cNvSpPr>
          <p:nvPr>
            <p:ph idx="1"/>
          </p:nvPr>
        </p:nvSpPr>
        <p:spPr/>
        <p:txBody>
          <a:bodyPr/>
          <a:lstStyle/>
          <a:p>
            <a:pPr marL="514350" indent="-514350">
              <a:buFont typeface="+mj-lt"/>
              <a:buAutoNum type="arabicPeriod"/>
            </a:pPr>
            <a:r>
              <a:rPr lang="en-US" dirty="0"/>
              <a:t>Control flow reachability analysis</a:t>
            </a:r>
          </a:p>
          <a:p>
            <a:endParaRPr lang="en-US" dirty="0"/>
          </a:p>
          <a:p>
            <a:endParaRPr lang="en-US" dirty="0"/>
          </a:p>
        </p:txBody>
      </p:sp>
      <p:sp>
        <p:nvSpPr>
          <p:cNvPr id="4" name="Rounded Rectangle 3">
            <a:extLst>
              <a:ext uri="{FF2B5EF4-FFF2-40B4-BE49-F238E27FC236}">
                <a16:creationId xmlns:a16="http://schemas.microsoft.com/office/drawing/2014/main" id="{9BE9383C-D0F3-494A-896F-2A9DBC878E09}"/>
              </a:ext>
            </a:extLst>
          </p:cNvPr>
          <p:cNvSpPr/>
          <p:nvPr/>
        </p:nvSpPr>
        <p:spPr>
          <a:xfrm>
            <a:off x="4056184" y="2482948"/>
            <a:ext cx="815926" cy="400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x</a:t>
            </a:r>
          </a:p>
        </p:txBody>
      </p:sp>
      <p:sp>
        <p:nvSpPr>
          <p:cNvPr id="5" name="Rounded Rectangle 4">
            <a:extLst>
              <a:ext uri="{FF2B5EF4-FFF2-40B4-BE49-F238E27FC236}">
                <a16:creationId xmlns:a16="http://schemas.microsoft.com/office/drawing/2014/main" id="{C3279013-4C8C-8444-8019-E546525FCDA1}"/>
              </a:ext>
            </a:extLst>
          </p:cNvPr>
          <p:cNvSpPr/>
          <p:nvPr/>
        </p:nvSpPr>
        <p:spPr>
          <a:xfrm>
            <a:off x="2562665" y="3716216"/>
            <a:ext cx="1657643" cy="400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something</a:t>
            </a:r>
          </a:p>
        </p:txBody>
      </p:sp>
      <p:sp>
        <p:nvSpPr>
          <p:cNvPr id="9" name="Rounded Rectangle 8">
            <a:extLst>
              <a:ext uri="{FF2B5EF4-FFF2-40B4-BE49-F238E27FC236}">
                <a16:creationId xmlns:a16="http://schemas.microsoft.com/office/drawing/2014/main" id="{60EED2A8-2D21-254E-977E-C4C72062EA65}"/>
              </a:ext>
            </a:extLst>
          </p:cNvPr>
          <p:cNvSpPr/>
          <p:nvPr/>
        </p:nvSpPr>
        <p:spPr>
          <a:xfrm>
            <a:off x="5207391" y="3655255"/>
            <a:ext cx="815926" cy="40092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panic!</a:t>
            </a:r>
          </a:p>
        </p:txBody>
      </p:sp>
      <p:sp>
        <p:nvSpPr>
          <p:cNvPr id="13" name="Rounded Rectangle 12">
            <a:extLst>
              <a:ext uri="{FF2B5EF4-FFF2-40B4-BE49-F238E27FC236}">
                <a16:creationId xmlns:a16="http://schemas.microsoft.com/office/drawing/2014/main" id="{299B2680-1383-A145-A08F-48668D2DA139}"/>
              </a:ext>
            </a:extLst>
          </p:cNvPr>
          <p:cNvSpPr/>
          <p:nvPr/>
        </p:nvSpPr>
        <p:spPr>
          <a:xfrm>
            <a:off x="2958905" y="5006336"/>
            <a:ext cx="815926" cy="400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done</a:t>
            </a:r>
          </a:p>
        </p:txBody>
      </p:sp>
      <p:cxnSp>
        <p:nvCxnSpPr>
          <p:cNvPr id="16" name="Straight Arrow Connector 15">
            <a:extLst>
              <a:ext uri="{FF2B5EF4-FFF2-40B4-BE49-F238E27FC236}">
                <a16:creationId xmlns:a16="http://schemas.microsoft.com/office/drawing/2014/main" id="{DE86A6CD-45DD-5147-9CCB-530FA1933C58}"/>
              </a:ext>
            </a:extLst>
          </p:cNvPr>
          <p:cNvCxnSpPr/>
          <p:nvPr/>
        </p:nvCxnSpPr>
        <p:spPr>
          <a:xfrm>
            <a:off x="4691575" y="2883877"/>
            <a:ext cx="696351" cy="771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3118312-22EA-6A4E-A540-C53255B33F9C}"/>
              </a:ext>
            </a:extLst>
          </p:cNvPr>
          <p:cNvCxnSpPr>
            <a:cxnSpLocks/>
            <a:endCxn id="5" idx="0"/>
          </p:cNvCxnSpPr>
          <p:nvPr/>
        </p:nvCxnSpPr>
        <p:spPr>
          <a:xfrm flipH="1">
            <a:off x="3391487" y="2895600"/>
            <a:ext cx="950742" cy="820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37B9F22-4416-5B41-8CFC-D07BA9F2BB65}"/>
              </a:ext>
            </a:extLst>
          </p:cNvPr>
          <p:cNvCxnSpPr>
            <a:cxnSpLocks/>
            <a:stCxn id="5" idx="2"/>
          </p:cNvCxnSpPr>
          <p:nvPr/>
        </p:nvCxnSpPr>
        <p:spPr>
          <a:xfrm>
            <a:off x="3391487" y="4117145"/>
            <a:ext cx="5861" cy="900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2651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A9A21-6C09-D547-969F-CB3B5DC91CB5}"/>
              </a:ext>
            </a:extLst>
          </p:cNvPr>
          <p:cNvSpPr>
            <a:spLocks noGrp="1"/>
          </p:cNvSpPr>
          <p:nvPr>
            <p:ph type="title"/>
          </p:nvPr>
        </p:nvSpPr>
        <p:spPr/>
        <p:txBody>
          <a:bodyPr/>
          <a:lstStyle/>
          <a:p>
            <a:r>
              <a:rPr lang="en-US" dirty="0"/>
              <a:t>What exactly does MIRAI do?</a:t>
            </a:r>
          </a:p>
        </p:txBody>
      </p:sp>
      <p:sp>
        <p:nvSpPr>
          <p:cNvPr id="3" name="Content Placeholder 2">
            <a:extLst>
              <a:ext uri="{FF2B5EF4-FFF2-40B4-BE49-F238E27FC236}">
                <a16:creationId xmlns:a16="http://schemas.microsoft.com/office/drawing/2014/main" id="{A4988144-6CEC-E541-97BB-614F5D218ED3}"/>
              </a:ext>
            </a:extLst>
          </p:cNvPr>
          <p:cNvSpPr>
            <a:spLocks noGrp="1"/>
          </p:cNvSpPr>
          <p:nvPr>
            <p:ph idx="1"/>
          </p:nvPr>
        </p:nvSpPr>
        <p:spPr/>
        <p:txBody>
          <a:bodyPr/>
          <a:lstStyle/>
          <a:p>
            <a:pPr marL="514350" indent="-514350">
              <a:buFont typeface="+mj-lt"/>
              <a:buAutoNum type="arabicPeriod" startAt="2"/>
            </a:pPr>
            <a:r>
              <a:rPr lang="en-US" dirty="0"/>
              <a:t>Data flow reachability analysis</a:t>
            </a:r>
          </a:p>
          <a:p>
            <a:pPr marL="914400" lvl="1" indent="-457200">
              <a:buFont typeface="+mj-lt"/>
              <a:buAutoNum type="alphaLcParenR"/>
            </a:pPr>
            <a:r>
              <a:rPr lang="en-US" dirty="0"/>
              <a:t>Explicit channels</a:t>
            </a:r>
          </a:p>
          <a:p>
            <a:pPr marL="914400" lvl="2" indent="0">
              <a:buNone/>
            </a:pPr>
            <a:r>
              <a:rPr lang="en-US" dirty="0"/>
              <a:t>let x = </a:t>
            </a:r>
            <a:r>
              <a:rPr lang="en-US" dirty="0" err="1"/>
              <a:t>tagged_data</a:t>
            </a:r>
            <a:r>
              <a:rPr lang="en-US" dirty="0"/>
              <a:t>(..);</a:t>
            </a:r>
          </a:p>
          <a:p>
            <a:pPr marL="914400" lvl="2" indent="0">
              <a:buNone/>
            </a:pPr>
            <a:r>
              <a:rPr lang="en-US" dirty="0"/>
              <a:t>let y = x + 1;</a:t>
            </a:r>
          </a:p>
          <a:p>
            <a:pPr marL="914400" lvl="2" indent="0">
              <a:buNone/>
            </a:pPr>
            <a:r>
              <a:rPr lang="en-US" dirty="0"/>
              <a:t>sink(y);</a:t>
            </a:r>
          </a:p>
          <a:p>
            <a:pPr marL="457200" lvl="1" indent="0">
              <a:buNone/>
            </a:pPr>
            <a:endParaRPr lang="en-US" dirty="0"/>
          </a:p>
          <a:p>
            <a:pPr marL="914400" lvl="1" indent="-457200">
              <a:buFont typeface="+mj-lt"/>
              <a:buAutoNum type="alphaLcParenR" startAt="2"/>
            </a:pPr>
            <a:r>
              <a:rPr lang="en-US" dirty="0"/>
              <a:t>Implicit channels</a:t>
            </a:r>
          </a:p>
          <a:p>
            <a:pPr marL="914400" lvl="2" indent="0">
              <a:buNone/>
            </a:pPr>
            <a:r>
              <a:rPr lang="en-US" dirty="0"/>
              <a:t>let x = </a:t>
            </a:r>
            <a:r>
              <a:rPr lang="en-US" dirty="0" err="1"/>
              <a:t>tagged_data</a:t>
            </a:r>
            <a:r>
              <a:rPr lang="en-US" dirty="0"/>
              <a:t>(..);</a:t>
            </a:r>
          </a:p>
          <a:p>
            <a:pPr marL="914400" lvl="2" indent="0">
              <a:buNone/>
            </a:pPr>
            <a:r>
              <a:rPr lang="en-US" dirty="0"/>
              <a:t>…</a:t>
            </a:r>
          </a:p>
          <a:p>
            <a:pPr marL="914400" lvl="2" indent="0">
              <a:buNone/>
            </a:pPr>
            <a:r>
              <a:rPr lang="en-US" dirty="0"/>
              <a:t>if x { .. } else { .. }</a:t>
            </a:r>
          </a:p>
        </p:txBody>
      </p:sp>
      <p:cxnSp>
        <p:nvCxnSpPr>
          <p:cNvPr id="5" name="Curved Connector 4">
            <a:extLst>
              <a:ext uri="{FF2B5EF4-FFF2-40B4-BE49-F238E27FC236}">
                <a16:creationId xmlns:a16="http://schemas.microsoft.com/office/drawing/2014/main" id="{E12DCD56-6200-1741-8FF1-9A86F5E0E85C}"/>
              </a:ext>
            </a:extLst>
          </p:cNvPr>
          <p:cNvCxnSpPr>
            <a:cxnSpLocks/>
          </p:cNvCxnSpPr>
          <p:nvPr/>
        </p:nvCxnSpPr>
        <p:spPr>
          <a:xfrm>
            <a:off x="2215667" y="2904977"/>
            <a:ext cx="351687" cy="211017"/>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 name="Curved Connector 6">
            <a:extLst>
              <a:ext uri="{FF2B5EF4-FFF2-40B4-BE49-F238E27FC236}">
                <a16:creationId xmlns:a16="http://schemas.microsoft.com/office/drawing/2014/main" id="{60F24436-6CFF-DE4E-8413-7DC86AB9FDA6}"/>
              </a:ext>
            </a:extLst>
          </p:cNvPr>
          <p:cNvCxnSpPr>
            <a:cxnSpLocks/>
          </p:cNvCxnSpPr>
          <p:nvPr/>
        </p:nvCxnSpPr>
        <p:spPr>
          <a:xfrm rot="5400000">
            <a:off x="2364022" y="3278421"/>
            <a:ext cx="230822" cy="175842"/>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Curved Connector 14">
            <a:extLst>
              <a:ext uri="{FF2B5EF4-FFF2-40B4-BE49-F238E27FC236}">
                <a16:creationId xmlns:a16="http://schemas.microsoft.com/office/drawing/2014/main" id="{10FB8544-0E84-F94D-A3D4-875B4CA9B77F}"/>
              </a:ext>
            </a:extLst>
          </p:cNvPr>
          <p:cNvCxnSpPr>
            <a:cxnSpLocks/>
          </p:cNvCxnSpPr>
          <p:nvPr/>
        </p:nvCxnSpPr>
        <p:spPr>
          <a:xfrm rot="5400000">
            <a:off x="1885527" y="4926108"/>
            <a:ext cx="540708" cy="109023"/>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10920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922726-AC93-3143-883C-45F84E996061}"/>
              </a:ext>
            </a:extLst>
          </p:cNvPr>
          <p:cNvSpPr>
            <a:spLocks noGrp="1"/>
          </p:cNvSpPr>
          <p:nvPr>
            <p:ph type="title"/>
          </p:nvPr>
        </p:nvSpPr>
        <p:spPr>
          <a:xfrm>
            <a:off x="838200" y="365125"/>
            <a:ext cx="10515600" cy="1325563"/>
          </a:xfrm>
        </p:spPr>
        <p:txBody>
          <a:bodyPr>
            <a:normAutofit/>
          </a:bodyPr>
          <a:lstStyle/>
          <a:p>
            <a:r>
              <a:rPr lang="en-US" sz="5400"/>
              <a:t>Other kinds of analysis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7F607230-A6FB-EF4F-AA3B-5D6764C08E0A}"/>
              </a:ext>
            </a:extLst>
          </p:cNvPr>
          <p:cNvSpPr>
            <a:spLocks noGrp="1"/>
          </p:cNvSpPr>
          <p:nvPr>
            <p:ph idx="1"/>
          </p:nvPr>
        </p:nvSpPr>
        <p:spPr>
          <a:xfrm>
            <a:off x="838200" y="1929384"/>
            <a:ext cx="10515600" cy="4251960"/>
          </a:xfrm>
        </p:spPr>
        <p:txBody>
          <a:bodyPr>
            <a:normAutofit/>
          </a:bodyPr>
          <a:lstStyle/>
          <a:p>
            <a:pPr marL="0" indent="0">
              <a:buNone/>
            </a:pPr>
            <a:r>
              <a:rPr lang="en-US" sz="2000"/>
              <a:t>Can be built from reachability analyses via annotations and custom tags</a:t>
            </a:r>
            <a:br>
              <a:rPr lang="en-US" sz="2000"/>
            </a:br>
            <a:r>
              <a:rPr lang="en-US" sz="2000"/>
              <a:t>obtained from mirai_annotations in crates.io</a:t>
            </a:r>
          </a:p>
          <a:p>
            <a:pPr marL="0" indent="0">
              <a:buNone/>
            </a:pPr>
            <a:endParaRPr lang="en-US" sz="2000"/>
          </a:p>
          <a:p>
            <a:pPr marL="0" indent="0">
              <a:buNone/>
            </a:pPr>
            <a:r>
              <a:rPr lang="en-US" sz="2000"/>
              <a:t>precondition!</a:t>
            </a:r>
          </a:p>
          <a:p>
            <a:pPr marL="0" indent="0">
              <a:buNone/>
            </a:pPr>
            <a:r>
              <a:rPr lang="en-US" sz="2000"/>
              <a:t>postcondition!</a:t>
            </a:r>
          </a:p>
          <a:p>
            <a:pPr marL="0" indent="0">
              <a:buNone/>
            </a:pPr>
            <a:r>
              <a:rPr lang="en-US" sz="2000"/>
              <a:t>verify!</a:t>
            </a:r>
          </a:p>
          <a:p>
            <a:pPr marL="0" indent="0">
              <a:buNone/>
            </a:pPr>
            <a:r>
              <a:rPr lang="en-US" sz="2000"/>
              <a:t>assume!</a:t>
            </a:r>
          </a:p>
          <a:p>
            <a:pPr marL="0" indent="0">
              <a:buNone/>
            </a:pPr>
            <a:r>
              <a:rPr lang="en-US" sz="2000"/>
              <a:t>add_tag!</a:t>
            </a:r>
          </a:p>
          <a:p>
            <a:pPr marL="0" indent="0">
              <a:buNone/>
            </a:pPr>
            <a:r>
              <a:rPr lang="en-US" sz="2000"/>
              <a:t>has_tag!</a:t>
            </a:r>
          </a:p>
          <a:p>
            <a:pPr marL="0" indent="0">
              <a:buNone/>
            </a:pPr>
            <a:r>
              <a:rPr lang="en-US" sz="2000"/>
              <a:t>set_model_field!</a:t>
            </a:r>
          </a:p>
          <a:p>
            <a:pPr marL="0" indent="0">
              <a:buNone/>
            </a:pPr>
            <a:r>
              <a:rPr lang="en-US" sz="2000"/>
              <a:t>get_model_field!</a:t>
            </a:r>
          </a:p>
        </p:txBody>
      </p:sp>
    </p:spTree>
    <p:extLst>
      <p:ext uri="{BB962C8B-B14F-4D97-AF65-F5344CB8AC3E}">
        <p14:creationId xmlns:p14="http://schemas.microsoft.com/office/powerpoint/2010/main" val="3523310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05B47EE-6967-B84F-B89A-FB2C9E3BC952}"/>
              </a:ext>
            </a:extLst>
          </p:cNvPr>
          <p:cNvSpPr>
            <a:spLocks noGrp="1"/>
          </p:cNvSpPr>
          <p:nvPr>
            <p:ph type="title"/>
          </p:nvPr>
        </p:nvSpPr>
        <p:spPr>
          <a:xfrm>
            <a:off x="838200" y="365125"/>
            <a:ext cx="10515600" cy="1325563"/>
          </a:xfrm>
        </p:spPr>
        <p:txBody>
          <a:bodyPr>
            <a:normAutofit/>
          </a:bodyPr>
          <a:lstStyle/>
          <a:p>
            <a:r>
              <a:rPr lang="en-US" dirty="0"/>
              <a:t>Inferred preconditions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517DAC0-B308-4647-9F9E-5B84098089F9}"/>
              </a:ext>
            </a:extLst>
          </p:cNvPr>
          <p:cNvSpPr>
            <a:spLocks noGrp="1"/>
          </p:cNvSpPr>
          <p:nvPr>
            <p:ph idx="1"/>
          </p:nvPr>
        </p:nvSpPr>
        <p:spPr>
          <a:xfrm>
            <a:off x="838200" y="1825625"/>
            <a:ext cx="10515600" cy="4351338"/>
          </a:xfrm>
        </p:spPr>
        <p:txBody>
          <a:bodyPr>
            <a:normAutofit/>
          </a:bodyPr>
          <a:lstStyle/>
          <a:p>
            <a:r>
              <a:rPr lang="en-US" dirty="0"/>
              <a:t>Most panics are intentional checks that parameter values are sane</a:t>
            </a:r>
          </a:p>
          <a:p>
            <a:r>
              <a:rPr lang="en-US" dirty="0"/>
              <a:t>These checks can happen implicitly and far away from the public API function</a:t>
            </a:r>
          </a:p>
          <a:p>
            <a:r>
              <a:rPr lang="en-US" dirty="0"/>
              <a:t>The public API function can be explicitly annotated with preconditions, but programmers find this redundant and verbose.</a:t>
            </a:r>
          </a:p>
          <a:p>
            <a:r>
              <a:rPr lang="en-US" dirty="0"/>
              <a:t>We must meet programmers where they are.</a:t>
            </a:r>
          </a:p>
          <a:p>
            <a:r>
              <a:rPr lang="en-US" dirty="0"/>
              <a:t>Consequently, when the analysis finds a path that may reach a panic it does not issue a diagnostic but infers (if possible) a precondition that precludes the panic.</a:t>
            </a:r>
          </a:p>
        </p:txBody>
      </p:sp>
    </p:spTree>
    <p:extLst>
      <p:ext uri="{BB962C8B-B14F-4D97-AF65-F5344CB8AC3E}">
        <p14:creationId xmlns:p14="http://schemas.microsoft.com/office/powerpoint/2010/main" val="836021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ED9A4A-E628-8441-AE9C-E2AF859941B9}"/>
              </a:ext>
            </a:extLst>
          </p:cNvPr>
          <p:cNvSpPr>
            <a:spLocks noGrp="1"/>
          </p:cNvSpPr>
          <p:nvPr>
            <p:ph type="title"/>
          </p:nvPr>
        </p:nvSpPr>
        <p:spPr>
          <a:xfrm>
            <a:off x="635000" y="640823"/>
            <a:ext cx="3418659" cy="5583148"/>
          </a:xfrm>
        </p:spPr>
        <p:txBody>
          <a:bodyPr anchor="ctr">
            <a:normAutofit/>
          </a:bodyPr>
          <a:lstStyle/>
          <a:p>
            <a:r>
              <a:rPr lang="en-US" sz="5400"/>
              <a:t>Function resolution</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97F1FC8-C0EC-4D9F-B307-D8AA557F0A8D}"/>
              </a:ext>
            </a:extLst>
          </p:cNvPr>
          <p:cNvGraphicFramePr>
            <a:graphicFrameLocks noGrp="1"/>
          </p:cNvGraphicFramePr>
          <p:nvPr>
            <p:ph idx="1"/>
            <p:extLst>
              <p:ext uri="{D42A27DB-BD31-4B8C-83A1-F6EECF244321}">
                <p14:modId xmlns:p14="http://schemas.microsoft.com/office/powerpoint/2010/main" val="284844875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8857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3F281-FE91-6B49-BCBA-CA8E85D76BFF}"/>
              </a:ext>
            </a:extLst>
          </p:cNvPr>
          <p:cNvSpPr>
            <a:spLocks noGrp="1"/>
          </p:cNvSpPr>
          <p:nvPr>
            <p:ph type="title"/>
          </p:nvPr>
        </p:nvSpPr>
        <p:spPr>
          <a:xfrm>
            <a:off x="686834" y="1153572"/>
            <a:ext cx="3200400" cy="4461163"/>
          </a:xfrm>
        </p:spPr>
        <p:txBody>
          <a:bodyPr>
            <a:normAutofit/>
          </a:bodyPr>
          <a:lstStyle/>
          <a:p>
            <a:r>
              <a:rPr lang="en-US">
                <a:solidFill>
                  <a:srgbClr val="FFFFFF"/>
                </a:solidFill>
              </a:rPr>
              <a:t>Resolving functions when the call-site is known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1F836E9-9942-F547-AD55-A90802B12111}"/>
              </a:ext>
            </a:extLst>
          </p:cNvPr>
          <p:cNvSpPr>
            <a:spLocks noGrp="1"/>
          </p:cNvSpPr>
          <p:nvPr>
            <p:ph idx="1"/>
          </p:nvPr>
        </p:nvSpPr>
        <p:spPr>
          <a:xfrm>
            <a:off x="4447308" y="591344"/>
            <a:ext cx="6906491" cy="5585619"/>
          </a:xfrm>
        </p:spPr>
        <p:txBody>
          <a:bodyPr anchor="ctr">
            <a:normAutofit/>
          </a:bodyPr>
          <a:lstStyle/>
          <a:p>
            <a:r>
              <a:rPr lang="en-US" sz="2600"/>
              <a:t>Functions are summarized on demand and the summaries are cached using a key made up from the concrete types of the actual arguments, any function pointers reachable from parameters and the concrete types of any trait-typed fields reachable from parameters.</a:t>
            </a:r>
          </a:p>
          <a:p>
            <a:r>
              <a:rPr lang="en-US" sz="2600"/>
              <a:t>Given this, most calls can be resolved with the help of the rust compiler.</a:t>
            </a:r>
          </a:p>
          <a:p>
            <a:r>
              <a:rPr lang="en-US" sz="2600"/>
              <a:t>Nevertheless, in practice, some function calls don’t resolve in situations where we really want to analyze the calling function.</a:t>
            </a:r>
          </a:p>
          <a:p>
            <a:r>
              <a:rPr lang="en-US" sz="2600"/>
              <a:t>There are also many cases where function calls resolve, but the called function has no MIR body.</a:t>
            </a:r>
          </a:p>
        </p:txBody>
      </p:sp>
    </p:spTree>
    <p:extLst>
      <p:ext uri="{BB962C8B-B14F-4D97-AF65-F5344CB8AC3E}">
        <p14:creationId xmlns:p14="http://schemas.microsoft.com/office/powerpoint/2010/main" val="3974874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0745F5-8E54-484C-B3A5-ADCECC12A173}"/>
              </a:ext>
            </a:extLst>
          </p:cNvPr>
          <p:cNvSpPr>
            <a:spLocks noGrp="1"/>
          </p:cNvSpPr>
          <p:nvPr>
            <p:ph type="title"/>
          </p:nvPr>
        </p:nvSpPr>
        <p:spPr>
          <a:xfrm>
            <a:off x="635000" y="640823"/>
            <a:ext cx="3418659" cy="5583148"/>
          </a:xfrm>
        </p:spPr>
        <p:txBody>
          <a:bodyPr anchor="ctr">
            <a:normAutofit/>
          </a:bodyPr>
          <a:lstStyle/>
          <a:p>
            <a:r>
              <a:rPr lang="en-US" sz="5400"/>
              <a:t>When there is no more Rust</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Content Placeholder 2">
            <a:extLst>
              <a:ext uri="{FF2B5EF4-FFF2-40B4-BE49-F238E27FC236}">
                <a16:creationId xmlns:a16="http://schemas.microsoft.com/office/drawing/2014/main" id="{5D47C5F1-2922-4D2D-B1FF-39BEDA36918A}"/>
              </a:ext>
            </a:extLst>
          </p:cNvPr>
          <p:cNvGraphicFramePr>
            <a:graphicFrameLocks noGrp="1"/>
          </p:cNvGraphicFramePr>
          <p:nvPr>
            <p:ph idx="1"/>
            <p:extLst>
              <p:ext uri="{D42A27DB-BD31-4B8C-83A1-F6EECF244321}">
                <p14:modId xmlns:p14="http://schemas.microsoft.com/office/powerpoint/2010/main" val="84664942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9432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EBF8754D-07A2-3245-8F5D-A5EFFA62075C}"/>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Why MIRAI?</a:t>
            </a:r>
          </a:p>
        </p:txBody>
      </p:sp>
      <p:graphicFrame>
        <p:nvGraphicFramePr>
          <p:cNvPr id="5" name="Content Placeholder 2">
            <a:extLst>
              <a:ext uri="{FF2B5EF4-FFF2-40B4-BE49-F238E27FC236}">
                <a16:creationId xmlns:a16="http://schemas.microsoft.com/office/drawing/2014/main" id="{08648DD1-5431-4074-B24B-380B5D04C7B2}"/>
              </a:ext>
            </a:extLst>
          </p:cNvPr>
          <p:cNvGraphicFramePr>
            <a:graphicFrameLocks noGrp="1"/>
          </p:cNvGraphicFramePr>
          <p:nvPr>
            <p:ph idx="1"/>
            <p:extLst>
              <p:ext uri="{D42A27DB-BD31-4B8C-83A1-F6EECF244321}">
                <p14:modId xmlns:p14="http://schemas.microsoft.com/office/powerpoint/2010/main" val="1757938803"/>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1068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E5120-A2A4-9A42-8BA7-C0EEEC5FE05D}"/>
              </a:ext>
            </a:extLst>
          </p:cNvPr>
          <p:cNvSpPr>
            <a:spLocks noGrp="1"/>
          </p:cNvSpPr>
          <p:nvPr>
            <p:ph type="title"/>
          </p:nvPr>
        </p:nvSpPr>
        <p:spPr>
          <a:xfrm>
            <a:off x="648929" y="629266"/>
            <a:ext cx="3667039" cy="5506358"/>
          </a:xfrm>
        </p:spPr>
        <p:txBody>
          <a:bodyPr>
            <a:normAutofit/>
          </a:bodyPr>
          <a:lstStyle/>
          <a:p>
            <a:r>
              <a:rPr lang="en-US" sz="4000"/>
              <a:t>When there is no more Rust</a:t>
            </a:r>
          </a:p>
        </p:txBody>
      </p:sp>
      <p:sp>
        <p:nvSpPr>
          <p:cNvPr id="9" name="Rectangle 8">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50AB921-6305-4B79-8B97-DAB89AC16AB9}"/>
              </a:ext>
            </a:extLst>
          </p:cNvPr>
          <p:cNvGraphicFramePr>
            <a:graphicFrameLocks noGrp="1"/>
          </p:cNvGraphicFramePr>
          <p:nvPr>
            <p:ph idx="1"/>
            <p:extLst>
              <p:ext uri="{D42A27DB-BD31-4B8C-83A1-F6EECF244321}">
                <p14:modId xmlns:p14="http://schemas.microsoft.com/office/powerpoint/2010/main" val="1907314226"/>
              </p:ext>
            </p:extLst>
          </p:nvPr>
        </p:nvGraphicFramePr>
        <p:xfrm>
          <a:off x="5285232" y="722376"/>
          <a:ext cx="6263640" cy="5413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206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B6C5D8-D937-714A-8AD1-686CF2A696F3}"/>
              </a:ext>
            </a:extLst>
          </p:cNvPr>
          <p:cNvSpPr>
            <a:spLocks noGrp="1"/>
          </p:cNvSpPr>
          <p:nvPr>
            <p:ph type="title"/>
          </p:nvPr>
        </p:nvSpPr>
        <p:spPr>
          <a:xfrm>
            <a:off x="838200" y="365125"/>
            <a:ext cx="10515600" cy="1325563"/>
          </a:xfrm>
        </p:spPr>
        <p:txBody>
          <a:bodyPr>
            <a:normAutofit/>
          </a:bodyPr>
          <a:lstStyle/>
          <a:p>
            <a:r>
              <a:rPr lang="en-US" dirty="0"/>
              <a:t>MIRAI internals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CD35A78-DAEA-7C4E-935F-5C7CD2B7DA18}"/>
              </a:ext>
            </a:extLst>
          </p:cNvPr>
          <p:cNvSpPr>
            <a:spLocks noGrp="1"/>
          </p:cNvSpPr>
          <p:nvPr>
            <p:ph idx="1"/>
          </p:nvPr>
        </p:nvSpPr>
        <p:spPr>
          <a:xfrm>
            <a:off x="838200" y="1825625"/>
            <a:ext cx="10515600" cy="4351338"/>
          </a:xfrm>
        </p:spPr>
        <p:txBody>
          <a:bodyPr>
            <a:normAutofit/>
          </a:bodyPr>
          <a:lstStyle/>
          <a:p>
            <a:r>
              <a:rPr lang="en-US" dirty="0"/>
              <a:t>MIRAI = </a:t>
            </a:r>
            <a:r>
              <a:rPr lang="en-US" b="1" dirty="0"/>
              <a:t>M</a:t>
            </a:r>
            <a:r>
              <a:rPr lang="en-US" dirty="0"/>
              <a:t>id-level </a:t>
            </a:r>
            <a:r>
              <a:rPr lang="en-US" b="1" dirty="0"/>
              <a:t>I</a:t>
            </a:r>
            <a:r>
              <a:rPr lang="en-US" dirty="0"/>
              <a:t>ntermediate </a:t>
            </a:r>
            <a:r>
              <a:rPr lang="en-US" b="1" dirty="0"/>
              <a:t>R</a:t>
            </a:r>
            <a:r>
              <a:rPr lang="en-US" dirty="0"/>
              <a:t>epresentation </a:t>
            </a:r>
            <a:r>
              <a:rPr lang="en-US" b="1" dirty="0"/>
              <a:t>A</a:t>
            </a:r>
            <a:r>
              <a:rPr lang="en-US" dirty="0"/>
              <a:t>bstract </a:t>
            </a:r>
            <a:r>
              <a:rPr lang="en-US" b="1" dirty="0"/>
              <a:t>I</a:t>
            </a:r>
            <a:r>
              <a:rPr lang="en-US" dirty="0"/>
              <a:t>nterpreter</a:t>
            </a:r>
          </a:p>
          <a:p>
            <a:pPr lvl="1"/>
            <a:r>
              <a:rPr lang="en-US" dirty="0"/>
              <a:t>It is fair to call MIRAI an abstract interpreter, but that is not the whole story.</a:t>
            </a:r>
          </a:p>
          <a:p>
            <a:pPr lvl="2"/>
            <a:r>
              <a:rPr lang="en-US" dirty="0"/>
              <a:t>The abstract interpreter is instantiated with domain that tracks symbolic expressions.</a:t>
            </a:r>
          </a:p>
          <a:p>
            <a:pPr lvl="1"/>
            <a:r>
              <a:rPr lang="en-US" dirty="0"/>
              <a:t>It is also fair to call MIRAI a symbolic execution engine, but there is more.</a:t>
            </a:r>
          </a:p>
          <a:p>
            <a:pPr lvl="2"/>
            <a:r>
              <a:rPr lang="en-US" dirty="0"/>
              <a:t>Symbolic expressions can grow exponentially in size, so there is extensive support for constant folding and algebraic simplification during execution.</a:t>
            </a:r>
          </a:p>
          <a:p>
            <a:pPr lvl="1"/>
            <a:r>
              <a:rPr lang="en-US" dirty="0"/>
              <a:t>When a decision needs to be made about whether a code block is reachable or not, and the residual path condition is not a constant, the current environment of the interpreter is used to create an SMT-solver context and the path condition is translated into a predicate which is checked by the solver.</a:t>
            </a:r>
          </a:p>
          <a:p>
            <a:pPr marL="914400" lvl="2" indent="0">
              <a:buNone/>
            </a:pPr>
            <a:endParaRPr lang="en-US" dirty="0"/>
          </a:p>
        </p:txBody>
      </p:sp>
    </p:spTree>
    <p:extLst>
      <p:ext uri="{BB962C8B-B14F-4D97-AF65-F5344CB8AC3E}">
        <p14:creationId xmlns:p14="http://schemas.microsoft.com/office/powerpoint/2010/main" val="1691341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F311911-D475-B149-B0B8-1BA28B80B783}"/>
              </a:ext>
            </a:extLst>
          </p:cNvPr>
          <p:cNvSpPr>
            <a:spLocks noGrp="1"/>
          </p:cNvSpPr>
          <p:nvPr>
            <p:ph type="title"/>
          </p:nvPr>
        </p:nvSpPr>
        <p:spPr>
          <a:xfrm>
            <a:off x="838200" y="365125"/>
            <a:ext cx="10515600" cy="1325563"/>
          </a:xfrm>
        </p:spPr>
        <p:txBody>
          <a:bodyPr>
            <a:normAutofit/>
          </a:bodyPr>
          <a:lstStyle/>
          <a:p>
            <a:r>
              <a:rPr lang="en-US" dirty="0"/>
              <a:t>MIRAI internals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33D82D9-7DC7-DE40-96F0-402BB9B9AA27}"/>
              </a:ext>
            </a:extLst>
          </p:cNvPr>
          <p:cNvSpPr>
            <a:spLocks noGrp="1"/>
          </p:cNvSpPr>
          <p:nvPr>
            <p:ph idx="1"/>
          </p:nvPr>
        </p:nvSpPr>
        <p:spPr>
          <a:xfrm>
            <a:off x="838200" y="1825625"/>
            <a:ext cx="10515600" cy="4351338"/>
          </a:xfrm>
        </p:spPr>
        <p:txBody>
          <a:bodyPr>
            <a:normAutofit/>
          </a:bodyPr>
          <a:lstStyle/>
          <a:p>
            <a:r>
              <a:rPr lang="en-US" sz="1700"/>
              <a:t>The interpreter uses a functional map to track a set of (path, value) pairs that define the current memory state of the function being interpreted.</a:t>
            </a:r>
          </a:p>
          <a:p>
            <a:r>
              <a:rPr lang="en-US" sz="1700"/>
              <a:t>Values are containers that initially contain only symbolic expressions.</a:t>
            </a:r>
          </a:p>
          <a:p>
            <a:pPr lvl="1"/>
            <a:r>
              <a:rPr lang="en-US" sz="1700"/>
              <a:t>When the expression gets too large, or the value gets widened, additional kinds of abstract values, such as intervals are computed.</a:t>
            </a:r>
          </a:p>
          <a:p>
            <a:pPr lvl="1"/>
            <a:r>
              <a:rPr lang="en-US" sz="1700"/>
              <a:t>Intervals also get computed during some algebraic simplifications.</a:t>
            </a:r>
          </a:p>
          <a:p>
            <a:pPr lvl="1"/>
            <a:r>
              <a:rPr lang="en-US" sz="1700"/>
              <a:t>The simplifications are heuristic, bottom up and based on shallow pattern matching.</a:t>
            </a:r>
          </a:p>
          <a:p>
            <a:r>
              <a:rPr lang="en-US" sz="1700"/>
              <a:t>Paths are left hand values. They are mostly concrete but can be abstract (for paths like </a:t>
            </a:r>
            <a:r>
              <a:rPr lang="en-US" sz="1700" err="1"/>
              <a:t>arr</a:t>
            </a:r>
            <a:r>
              <a:rPr lang="en-US" sz="1700"/>
              <a:t>[</a:t>
            </a:r>
            <a:r>
              <a:rPr lang="en-US" sz="1700" err="1"/>
              <a:t>i</a:t>
            </a:r>
            <a:r>
              <a:rPr lang="en-US" sz="1700"/>
              <a:t>]). Updating the environment needs to be aware of path aliasing and weaken values as appropriate.</a:t>
            </a:r>
          </a:p>
        </p:txBody>
      </p:sp>
    </p:spTree>
    <p:extLst>
      <p:ext uri="{BB962C8B-B14F-4D97-AF65-F5344CB8AC3E}">
        <p14:creationId xmlns:p14="http://schemas.microsoft.com/office/powerpoint/2010/main" val="3161992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8968C-FB79-E146-A45D-BB89E053F895}"/>
              </a:ext>
            </a:extLst>
          </p:cNvPr>
          <p:cNvSpPr>
            <a:spLocks noGrp="1"/>
          </p:cNvSpPr>
          <p:nvPr>
            <p:ph type="title"/>
          </p:nvPr>
        </p:nvSpPr>
        <p:spPr/>
        <p:txBody>
          <a:bodyPr/>
          <a:lstStyle/>
          <a:p>
            <a:r>
              <a:rPr lang="en-US" dirty="0"/>
              <a:t>k-limits</a:t>
            </a:r>
          </a:p>
        </p:txBody>
      </p:sp>
      <p:graphicFrame>
        <p:nvGraphicFramePr>
          <p:cNvPr id="5" name="Content Placeholder 2">
            <a:extLst>
              <a:ext uri="{FF2B5EF4-FFF2-40B4-BE49-F238E27FC236}">
                <a16:creationId xmlns:a16="http://schemas.microsoft.com/office/drawing/2014/main" id="{9E4172F2-9FF9-43A8-8332-6501CE52FA2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2306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E6F930C4-0A40-B64D-9D35-131E2C206B71}"/>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Future work</a:t>
            </a:r>
          </a:p>
        </p:txBody>
      </p:sp>
      <p:graphicFrame>
        <p:nvGraphicFramePr>
          <p:cNvPr id="5" name="Content Placeholder 2">
            <a:extLst>
              <a:ext uri="{FF2B5EF4-FFF2-40B4-BE49-F238E27FC236}">
                <a16:creationId xmlns:a16="http://schemas.microsoft.com/office/drawing/2014/main" id="{2538B231-1DBB-4A8D-B602-2688DE79F693}"/>
              </a:ext>
            </a:extLst>
          </p:cNvPr>
          <p:cNvGraphicFramePr>
            <a:graphicFrameLocks noGrp="1"/>
          </p:cNvGraphicFramePr>
          <p:nvPr>
            <p:ph idx="1"/>
            <p:extLst>
              <p:ext uri="{D42A27DB-BD31-4B8C-83A1-F6EECF244321}">
                <p14:modId xmlns:p14="http://schemas.microsoft.com/office/powerpoint/2010/main" val="83927374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4422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09B8332-61D7-2D4E-BB0A-CD4FE807FCBA}"/>
              </a:ext>
            </a:extLst>
          </p:cNvPr>
          <p:cNvSpPr>
            <a:spLocks noGrp="1"/>
          </p:cNvSpPr>
          <p:nvPr>
            <p:ph type="title"/>
          </p:nvPr>
        </p:nvSpPr>
        <p:spPr>
          <a:xfrm>
            <a:off x="1098468" y="885651"/>
            <a:ext cx="3229803" cy="4624603"/>
          </a:xfrm>
        </p:spPr>
        <p:txBody>
          <a:bodyPr>
            <a:normAutofit/>
          </a:bodyPr>
          <a:lstStyle/>
          <a:p>
            <a:r>
              <a:rPr lang="en-US">
                <a:solidFill>
                  <a:srgbClr val="FFFFFF"/>
                </a:solidFill>
              </a:rPr>
              <a:t>Help wanted</a:t>
            </a:r>
          </a:p>
        </p:txBody>
      </p:sp>
      <p:sp>
        <p:nvSpPr>
          <p:cNvPr id="25" name="Content Placeholder 2">
            <a:extLst>
              <a:ext uri="{FF2B5EF4-FFF2-40B4-BE49-F238E27FC236}">
                <a16:creationId xmlns:a16="http://schemas.microsoft.com/office/drawing/2014/main" id="{2E6DEEB9-50D3-7949-BE8E-9EAF276F517E}"/>
              </a:ext>
            </a:extLst>
          </p:cNvPr>
          <p:cNvSpPr>
            <a:spLocks noGrp="1"/>
          </p:cNvSpPr>
          <p:nvPr>
            <p:ph idx="1"/>
          </p:nvPr>
        </p:nvSpPr>
        <p:spPr>
          <a:xfrm>
            <a:off x="4978708" y="885651"/>
            <a:ext cx="6525220" cy="4616849"/>
          </a:xfrm>
        </p:spPr>
        <p:txBody>
          <a:bodyPr anchor="ctr">
            <a:normAutofit/>
          </a:bodyPr>
          <a:lstStyle/>
          <a:p>
            <a:r>
              <a:rPr lang="en-US" sz="2200"/>
              <a:t>I realize that everyone here has the benefit of working with an established infrastructure and that Rust is just one of many languages that can be handled by your infrastructure.</a:t>
            </a:r>
          </a:p>
          <a:p>
            <a:r>
              <a:rPr lang="en-US" sz="2200"/>
              <a:t>Once you get an interesting result, however, please consider taking some time to port it into MIRAI.</a:t>
            </a:r>
          </a:p>
          <a:p>
            <a:r>
              <a:rPr lang="en-US" sz="2200"/>
              <a:t>Just using MIRAI to check your own Rust code will also be enormously helpful.</a:t>
            </a:r>
          </a:p>
          <a:p>
            <a:r>
              <a:rPr lang="en-US" sz="2200"/>
              <a:t>A common set of test cases that all verification tools can benchmark themselves against will also be very useful.</a:t>
            </a:r>
          </a:p>
          <a:p>
            <a:r>
              <a:rPr lang="en-US" sz="2200"/>
              <a:t>Let’s keep this workshop going.</a:t>
            </a:r>
          </a:p>
        </p:txBody>
      </p:sp>
    </p:spTree>
    <p:extLst>
      <p:ext uri="{BB962C8B-B14F-4D97-AF65-F5344CB8AC3E}">
        <p14:creationId xmlns:p14="http://schemas.microsoft.com/office/powerpoint/2010/main" val="270200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1E9287-6010-BA4D-8085-146C6EE4F323}"/>
              </a:ext>
            </a:extLst>
          </p:cNvPr>
          <p:cNvSpPr>
            <a:spLocks noGrp="1"/>
          </p:cNvSpPr>
          <p:nvPr>
            <p:ph type="title"/>
          </p:nvPr>
        </p:nvSpPr>
        <p:spPr>
          <a:xfrm>
            <a:off x="635000" y="640823"/>
            <a:ext cx="3418659" cy="5583148"/>
          </a:xfrm>
        </p:spPr>
        <p:txBody>
          <a:bodyPr anchor="ctr">
            <a:normAutofit/>
          </a:bodyPr>
          <a:lstStyle/>
          <a:p>
            <a:r>
              <a:rPr lang="en-US" sz="5400"/>
              <a:t>Why MIRAI (3 years ago)</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B31A1D1-56A8-41A8-9792-3E9344DBFD86}"/>
              </a:ext>
            </a:extLst>
          </p:cNvPr>
          <p:cNvGraphicFramePr>
            <a:graphicFrameLocks noGrp="1"/>
          </p:cNvGraphicFramePr>
          <p:nvPr>
            <p:ph idx="1"/>
            <p:extLst>
              <p:ext uri="{D42A27DB-BD31-4B8C-83A1-F6EECF244321}">
                <p14:modId xmlns:p14="http://schemas.microsoft.com/office/powerpoint/2010/main" val="128499970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8982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5A2607-D6D4-6945-A5A1-860A2406A2F1}"/>
              </a:ext>
            </a:extLst>
          </p:cNvPr>
          <p:cNvSpPr>
            <a:spLocks noGrp="1"/>
          </p:cNvSpPr>
          <p:nvPr>
            <p:ph type="title"/>
          </p:nvPr>
        </p:nvSpPr>
        <p:spPr>
          <a:xfrm>
            <a:off x="686834" y="591344"/>
            <a:ext cx="3200400" cy="5585619"/>
          </a:xfrm>
        </p:spPr>
        <p:txBody>
          <a:bodyPr>
            <a:normAutofit/>
          </a:bodyPr>
          <a:lstStyle/>
          <a:p>
            <a:r>
              <a:rPr lang="en-US">
                <a:solidFill>
                  <a:srgbClr val="FFFFFF"/>
                </a:solidFill>
              </a:rPr>
              <a:t>What else is there now?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079A84F-14D2-D04D-95F4-F0A1541E5BF4}"/>
              </a:ext>
            </a:extLst>
          </p:cNvPr>
          <p:cNvSpPr>
            <a:spLocks noGrp="1"/>
          </p:cNvSpPr>
          <p:nvPr>
            <p:ph idx="1"/>
          </p:nvPr>
        </p:nvSpPr>
        <p:spPr>
          <a:xfrm>
            <a:off x="4447308" y="591344"/>
            <a:ext cx="6906491" cy="5585619"/>
          </a:xfrm>
        </p:spPr>
        <p:txBody>
          <a:bodyPr anchor="ctr">
            <a:normAutofit/>
          </a:bodyPr>
          <a:lstStyle/>
          <a:p>
            <a:r>
              <a:rPr lang="en-US" dirty="0"/>
              <a:t>Rust type system</a:t>
            </a:r>
          </a:p>
          <a:p>
            <a:r>
              <a:rPr lang="en-US" dirty="0"/>
              <a:t>Rust standard library</a:t>
            </a:r>
          </a:p>
          <a:p>
            <a:r>
              <a:rPr lang="en-US" dirty="0"/>
              <a:t>Rust way of doing things</a:t>
            </a:r>
          </a:p>
          <a:p>
            <a:pPr lvl="1"/>
            <a:r>
              <a:rPr lang="en-US" dirty="0"/>
              <a:t>Functional programming</a:t>
            </a:r>
          </a:p>
          <a:p>
            <a:r>
              <a:rPr lang="en-US" dirty="0" err="1"/>
              <a:t>Clippy</a:t>
            </a:r>
            <a:endParaRPr lang="en-US" dirty="0"/>
          </a:p>
          <a:p>
            <a:endParaRPr lang="en-US" dirty="0"/>
          </a:p>
          <a:p>
            <a:r>
              <a:rPr lang="en-US" dirty="0"/>
              <a:t>But Rust programs can still terminate abruptly and disgracefully, hence:</a:t>
            </a:r>
          </a:p>
          <a:p>
            <a:pPr lvl="1"/>
            <a:r>
              <a:rPr lang="en-US" dirty="0"/>
              <a:t>Everything talked about at this workshop</a:t>
            </a:r>
          </a:p>
          <a:p>
            <a:endParaRPr lang="en-US" dirty="0"/>
          </a:p>
        </p:txBody>
      </p:sp>
    </p:spTree>
    <p:extLst>
      <p:ext uri="{BB962C8B-B14F-4D97-AF65-F5344CB8AC3E}">
        <p14:creationId xmlns:p14="http://schemas.microsoft.com/office/powerpoint/2010/main" val="3896264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6">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Shape 32">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3E9951F-3515-D54D-9F40-6B7CFF8493FF}"/>
              </a:ext>
            </a:extLst>
          </p:cNvPr>
          <p:cNvSpPr>
            <a:spLocks noGrp="1"/>
          </p:cNvSpPr>
          <p:nvPr>
            <p:ph type="title"/>
          </p:nvPr>
        </p:nvSpPr>
        <p:spPr>
          <a:xfrm>
            <a:off x="934872" y="982272"/>
            <a:ext cx="3388419" cy="4560970"/>
          </a:xfrm>
        </p:spPr>
        <p:txBody>
          <a:bodyPr>
            <a:normAutofit/>
          </a:bodyPr>
          <a:lstStyle/>
          <a:p>
            <a:r>
              <a:rPr lang="en-US" sz="4000" dirty="0">
                <a:solidFill>
                  <a:srgbClr val="FFFFFF"/>
                </a:solidFill>
              </a:rPr>
              <a:t>Why MIRAI (today)</a:t>
            </a:r>
          </a:p>
        </p:txBody>
      </p:sp>
      <p:sp>
        <p:nvSpPr>
          <p:cNvPr id="35"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3DAFF234-C79A-F646-9F6C-C4B65F54311D}"/>
              </a:ext>
            </a:extLst>
          </p:cNvPr>
          <p:cNvSpPr>
            <a:spLocks noGrp="1"/>
          </p:cNvSpPr>
          <p:nvPr>
            <p:ph idx="1"/>
          </p:nvPr>
        </p:nvSpPr>
        <p:spPr>
          <a:xfrm>
            <a:off x="5221862" y="1719618"/>
            <a:ext cx="5948831" cy="4334629"/>
          </a:xfrm>
        </p:spPr>
        <p:txBody>
          <a:bodyPr anchor="ctr">
            <a:normAutofit/>
          </a:bodyPr>
          <a:lstStyle/>
          <a:p>
            <a:pPr marL="0" indent="0">
              <a:buNone/>
            </a:pPr>
            <a:r>
              <a:rPr lang="en-US" sz="2400" dirty="0">
                <a:solidFill>
                  <a:srgbClr val="FEFFFF"/>
                </a:solidFill>
              </a:rPr>
              <a:t>The goal is to produce a Rust compiler plug-in that fits smoothly into cargo, can ingest </a:t>
            </a:r>
            <a:r>
              <a:rPr lang="en-US" sz="2400" i="1" dirty="0">
                <a:solidFill>
                  <a:srgbClr val="FEFFFF"/>
                </a:solidFill>
              </a:rPr>
              <a:t>arbitrary</a:t>
            </a:r>
            <a:r>
              <a:rPr lang="en-US" sz="2400" dirty="0">
                <a:solidFill>
                  <a:srgbClr val="FEFFFF"/>
                </a:solidFill>
              </a:rPr>
              <a:t>, </a:t>
            </a:r>
            <a:r>
              <a:rPr lang="en-US" sz="2400" i="1" dirty="0">
                <a:solidFill>
                  <a:srgbClr val="FEFFFF"/>
                </a:solidFill>
              </a:rPr>
              <a:t>unannotated</a:t>
            </a:r>
            <a:r>
              <a:rPr lang="en-US" sz="2400" dirty="0">
                <a:solidFill>
                  <a:srgbClr val="FEFFFF"/>
                </a:solidFill>
              </a:rPr>
              <a:t> rust code, produce actionable diagnostics with a </a:t>
            </a:r>
            <a:r>
              <a:rPr lang="en-US" sz="2400" i="1" dirty="0">
                <a:solidFill>
                  <a:srgbClr val="FEFFFF"/>
                </a:solidFill>
              </a:rPr>
              <a:t>low false positive rate</a:t>
            </a:r>
            <a:r>
              <a:rPr lang="en-US" sz="2400" dirty="0">
                <a:solidFill>
                  <a:srgbClr val="FEFFFF"/>
                </a:solidFill>
              </a:rPr>
              <a:t>, and do this so quickly and efficiently that it can be part of every Rust developer's </a:t>
            </a:r>
            <a:r>
              <a:rPr lang="en-US" sz="2400" i="1" dirty="0">
                <a:solidFill>
                  <a:srgbClr val="FEFFFF"/>
                </a:solidFill>
              </a:rPr>
              <a:t>normal workflow</a:t>
            </a:r>
            <a:r>
              <a:rPr lang="en-US" sz="2400" dirty="0">
                <a:solidFill>
                  <a:srgbClr val="FEFFFF"/>
                </a:solidFill>
              </a:rPr>
              <a:t>, as well as part of a </a:t>
            </a:r>
            <a:r>
              <a:rPr lang="en-US" sz="2400" i="1" dirty="0">
                <a:solidFill>
                  <a:srgbClr val="FEFFFF"/>
                </a:solidFill>
              </a:rPr>
              <a:t>continuous integration workflow</a:t>
            </a:r>
            <a:r>
              <a:rPr lang="en-US" sz="2400" dirty="0">
                <a:solidFill>
                  <a:srgbClr val="FEFFFF"/>
                </a:solidFill>
              </a:rPr>
              <a:t>. </a:t>
            </a:r>
          </a:p>
        </p:txBody>
      </p:sp>
    </p:spTree>
    <p:extLst>
      <p:ext uri="{BB962C8B-B14F-4D97-AF65-F5344CB8AC3E}">
        <p14:creationId xmlns:p14="http://schemas.microsoft.com/office/powerpoint/2010/main" val="1225350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E6244B-51BB-724A-9D54-E544072B6FB6}"/>
              </a:ext>
            </a:extLst>
          </p:cNvPr>
          <p:cNvSpPr>
            <a:spLocks noGrp="1"/>
          </p:cNvSpPr>
          <p:nvPr>
            <p:ph type="title"/>
          </p:nvPr>
        </p:nvSpPr>
        <p:spPr>
          <a:xfrm>
            <a:off x="838200" y="365125"/>
            <a:ext cx="10515600" cy="1325563"/>
          </a:xfrm>
        </p:spPr>
        <p:txBody>
          <a:bodyPr>
            <a:normAutofit/>
          </a:bodyPr>
          <a:lstStyle/>
          <a:p>
            <a:r>
              <a:rPr lang="en-US" dirty="0"/>
              <a:t>How to use MIRAI</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8EE2B4E-BA03-5D44-A2EF-B6C6BFC340CC}"/>
              </a:ext>
            </a:extLst>
          </p:cNvPr>
          <p:cNvSpPr>
            <a:spLocks noGrp="1"/>
          </p:cNvSpPr>
          <p:nvPr>
            <p:ph idx="1"/>
          </p:nvPr>
        </p:nvSpPr>
        <p:spPr>
          <a:xfrm>
            <a:off x="838200" y="1825625"/>
            <a:ext cx="10515600" cy="4351338"/>
          </a:xfrm>
        </p:spPr>
        <p:txBody>
          <a:bodyPr>
            <a:normAutofit/>
          </a:bodyPr>
          <a:lstStyle/>
          <a:p>
            <a:r>
              <a:rPr lang="en-US" dirty="0"/>
              <a:t>Install MIRAI as described here </a:t>
            </a:r>
            <a:r>
              <a:rPr lang="en-US" i="1" dirty="0">
                <a:effectLst/>
                <a:hlinkClick r:id="rId2"/>
              </a:rPr>
              <a:t>https://github.com/facebookexperimental/MIRAI#using-mirai</a:t>
            </a:r>
            <a:r>
              <a:rPr lang="en-US" dirty="0"/>
              <a:t>.</a:t>
            </a:r>
          </a:p>
          <a:p>
            <a:endParaRPr lang="en-US" dirty="0"/>
          </a:p>
        </p:txBody>
      </p:sp>
    </p:spTree>
    <p:extLst>
      <p:ext uri="{BB962C8B-B14F-4D97-AF65-F5344CB8AC3E}">
        <p14:creationId xmlns:p14="http://schemas.microsoft.com/office/powerpoint/2010/main" val="135481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E6244B-51BB-724A-9D54-E544072B6FB6}"/>
              </a:ext>
            </a:extLst>
          </p:cNvPr>
          <p:cNvSpPr>
            <a:spLocks noGrp="1"/>
          </p:cNvSpPr>
          <p:nvPr>
            <p:ph type="title"/>
          </p:nvPr>
        </p:nvSpPr>
        <p:spPr>
          <a:xfrm>
            <a:off x="838200" y="365125"/>
            <a:ext cx="10515600" cy="1325563"/>
          </a:xfrm>
        </p:spPr>
        <p:txBody>
          <a:bodyPr>
            <a:normAutofit/>
          </a:bodyPr>
          <a:lstStyle/>
          <a:p>
            <a:r>
              <a:rPr lang="en-US" dirty="0"/>
              <a:t>How to use MIRAI</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8EE2B4E-BA03-5D44-A2EF-B6C6BFC340CC}"/>
              </a:ext>
            </a:extLst>
          </p:cNvPr>
          <p:cNvSpPr>
            <a:spLocks noGrp="1"/>
          </p:cNvSpPr>
          <p:nvPr>
            <p:ph idx="1"/>
          </p:nvPr>
        </p:nvSpPr>
        <p:spPr>
          <a:xfrm>
            <a:off x="838200" y="1825625"/>
            <a:ext cx="10515600" cy="4351338"/>
          </a:xfrm>
        </p:spPr>
        <p:txBody>
          <a:bodyPr>
            <a:normAutofit/>
          </a:bodyPr>
          <a:lstStyle/>
          <a:p>
            <a:r>
              <a:rPr lang="en-US" dirty="0"/>
              <a:t>Install MIRAI as described here </a:t>
            </a:r>
            <a:r>
              <a:rPr lang="en-US" i="1" dirty="0">
                <a:effectLst/>
                <a:hlinkClick r:id="rId2"/>
              </a:rPr>
              <a:t>https://github.com/facebookexperimental/MIRAI#using-mirai</a:t>
            </a:r>
            <a:r>
              <a:rPr lang="en-US" dirty="0"/>
              <a:t>.</a:t>
            </a:r>
          </a:p>
          <a:p>
            <a:r>
              <a:rPr lang="en-US" dirty="0"/>
              <a:t>Build your project as normal:</a:t>
            </a:r>
          </a:p>
          <a:p>
            <a:pPr marL="457200" lvl="1" indent="0">
              <a:buNone/>
            </a:pPr>
            <a:r>
              <a:rPr lang="en-US" dirty="0"/>
              <a:t>cargo build</a:t>
            </a:r>
          </a:p>
          <a:p>
            <a:endParaRPr lang="en-US" dirty="0"/>
          </a:p>
        </p:txBody>
      </p:sp>
    </p:spTree>
    <p:extLst>
      <p:ext uri="{BB962C8B-B14F-4D97-AF65-F5344CB8AC3E}">
        <p14:creationId xmlns:p14="http://schemas.microsoft.com/office/powerpoint/2010/main" val="679975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E6244B-51BB-724A-9D54-E544072B6FB6}"/>
              </a:ext>
            </a:extLst>
          </p:cNvPr>
          <p:cNvSpPr>
            <a:spLocks noGrp="1"/>
          </p:cNvSpPr>
          <p:nvPr>
            <p:ph type="title"/>
          </p:nvPr>
        </p:nvSpPr>
        <p:spPr>
          <a:xfrm>
            <a:off x="838200" y="365125"/>
            <a:ext cx="10515600" cy="1325563"/>
          </a:xfrm>
        </p:spPr>
        <p:txBody>
          <a:bodyPr>
            <a:normAutofit/>
          </a:bodyPr>
          <a:lstStyle/>
          <a:p>
            <a:r>
              <a:rPr lang="en-US" dirty="0"/>
              <a:t>How to use MIRAI</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8EE2B4E-BA03-5D44-A2EF-B6C6BFC340CC}"/>
              </a:ext>
            </a:extLst>
          </p:cNvPr>
          <p:cNvSpPr>
            <a:spLocks noGrp="1"/>
          </p:cNvSpPr>
          <p:nvPr>
            <p:ph idx="1"/>
          </p:nvPr>
        </p:nvSpPr>
        <p:spPr>
          <a:xfrm>
            <a:off x="838200" y="1825625"/>
            <a:ext cx="10515600" cy="4351338"/>
          </a:xfrm>
        </p:spPr>
        <p:txBody>
          <a:bodyPr>
            <a:normAutofit/>
          </a:bodyPr>
          <a:lstStyle/>
          <a:p>
            <a:r>
              <a:rPr lang="en-US" dirty="0"/>
              <a:t>Install MIRAI as described here </a:t>
            </a:r>
            <a:r>
              <a:rPr lang="en-US" i="1" dirty="0">
                <a:effectLst/>
                <a:hlinkClick r:id="rId2"/>
              </a:rPr>
              <a:t>https://github.com/facebookexperimental/MIRAI#using-mirai</a:t>
            </a:r>
            <a:r>
              <a:rPr lang="en-US" dirty="0"/>
              <a:t>.</a:t>
            </a:r>
          </a:p>
          <a:p>
            <a:r>
              <a:rPr lang="en-US" dirty="0"/>
              <a:t>Build your project as normal:</a:t>
            </a:r>
          </a:p>
          <a:p>
            <a:pPr marL="457200" lvl="1" indent="0">
              <a:buNone/>
            </a:pPr>
            <a:r>
              <a:rPr lang="en-US" i="1" dirty="0">
                <a:highlight>
                  <a:srgbClr val="FFFF00"/>
                </a:highlight>
              </a:rPr>
              <a:t>RUSTFLAGS="-Z </a:t>
            </a:r>
            <a:r>
              <a:rPr lang="en-US" i="1" dirty="0" err="1">
                <a:highlight>
                  <a:srgbClr val="FFFF00"/>
                </a:highlight>
              </a:rPr>
              <a:t>always_encode_mir</a:t>
            </a:r>
            <a:r>
              <a:rPr lang="en-US" i="1" dirty="0">
                <a:highlight>
                  <a:srgbClr val="FFFF00"/>
                </a:highlight>
              </a:rPr>
              <a:t>” </a:t>
            </a:r>
            <a:r>
              <a:rPr lang="en-US" dirty="0"/>
              <a:t>cargo build</a:t>
            </a:r>
          </a:p>
          <a:p>
            <a:endParaRPr lang="en-US" dirty="0"/>
          </a:p>
        </p:txBody>
      </p:sp>
    </p:spTree>
    <p:extLst>
      <p:ext uri="{BB962C8B-B14F-4D97-AF65-F5344CB8AC3E}">
        <p14:creationId xmlns:p14="http://schemas.microsoft.com/office/powerpoint/2010/main" val="344310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E6244B-51BB-724A-9D54-E544072B6FB6}"/>
              </a:ext>
            </a:extLst>
          </p:cNvPr>
          <p:cNvSpPr>
            <a:spLocks noGrp="1"/>
          </p:cNvSpPr>
          <p:nvPr>
            <p:ph type="title"/>
          </p:nvPr>
        </p:nvSpPr>
        <p:spPr>
          <a:xfrm>
            <a:off x="838200" y="365125"/>
            <a:ext cx="10515600" cy="1325563"/>
          </a:xfrm>
        </p:spPr>
        <p:txBody>
          <a:bodyPr>
            <a:normAutofit/>
          </a:bodyPr>
          <a:lstStyle/>
          <a:p>
            <a:r>
              <a:rPr lang="en-US" dirty="0"/>
              <a:t>How to use MIRAI</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8EE2B4E-BA03-5D44-A2EF-B6C6BFC340CC}"/>
              </a:ext>
            </a:extLst>
          </p:cNvPr>
          <p:cNvSpPr>
            <a:spLocks noGrp="1"/>
          </p:cNvSpPr>
          <p:nvPr>
            <p:ph idx="1"/>
          </p:nvPr>
        </p:nvSpPr>
        <p:spPr>
          <a:xfrm>
            <a:off x="838200" y="1825625"/>
            <a:ext cx="10515600" cy="4351338"/>
          </a:xfrm>
        </p:spPr>
        <p:txBody>
          <a:bodyPr>
            <a:normAutofit/>
          </a:bodyPr>
          <a:lstStyle/>
          <a:p>
            <a:r>
              <a:rPr lang="en-US" dirty="0"/>
              <a:t>Install MIRAI as described here </a:t>
            </a:r>
            <a:r>
              <a:rPr lang="en-US" i="1" dirty="0">
                <a:effectLst/>
                <a:hlinkClick r:id="rId2"/>
              </a:rPr>
              <a:t>https://github.com/facebookexperimental/MIRAI#using-mirai</a:t>
            </a:r>
            <a:r>
              <a:rPr lang="en-US" dirty="0"/>
              <a:t>.</a:t>
            </a:r>
          </a:p>
          <a:p>
            <a:r>
              <a:rPr lang="en-US" dirty="0"/>
              <a:t>Build your project as normal:</a:t>
            </a:r>
          </a:p>
          <a:p>
            <a:pPr marL="457200" lvl="1" indent="0">
              <a:buNone/>
            </a:pPr>
            <a:r>
              <a:rPr lang="en-US" i="1" dirty="0">
                <a:highlight>
                  <a:srgbClr val="FFFF00"/>
                </a:highlight>
              </a:rPr>
              <a:t>RUSTFLAGS="-Z </a:t>
            </a:r>
            <a:r>
              <a:rPr lang="en-US" i="1" dirty="0" err="1">
                <a:highlight>
                  <a:srgbClr val="FFFF00"/>
                </a:highlight>
              </a:rPr>
              <a:t>always_encode_mir</a:t>
            </a:r>
            <a:r>
              <a:rPr lang="en-US" i="1" dirty="0">
                <a:highlight>
                  <a:srgbClr val="FFFF00"/>
                </a:highlight>
              </a:rPr>
              <a:t>” </a:t>
            </a:r>
            <a:r>
              <a:rPr lang="en-US" dirty="0"/>
              <a:t>cargo build</a:t>
            </a:r>
          </a:p>
          <a:p>
            <a:r>
              <a:rPr lang="en-US" dirty="0"/>
              <a:t>Touch the </a:t>
            </a:r>
            <a:r>
              <a:rPr lang="en-US" dirty="0" err="1"/>
              <a:t>lib.rs</a:t>
            </a:r>
            <a:r>
              <a:rPr lang="en-US" dirty="0"/>
              <a:t> or </a:t>
            </a:r>
            <a:r>
              <a:rPr lang="en-US" dirty="0" err="1"/>
              <a:t>main.rs</a:t>
            </a:r>
            <a:r>
              <a:rPr lang="en-US" dirty="0"/>
              <a:t> file.</a:t>
            </a:r>
          </a:p>
          <a:p>
            <a:endParaRPr lang="en-US" dirty="0"/>
          </a:p>
        </p:txBody>
      </p:sp>
    </p:spTree>
    <p:extLst>
      <p:ext uri="{BB962C8B-B14F-4D97-AF65-F5344CB8AC3E}">
        <p14:creationId xmlns:p14="http://schemas.microsoft.com/office/powerpoint/2010/main" val="2146300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2122</Words>
  <Application>Microsoft Macintosh PowerPoint</Application>
  <PresentationFormat>Widescreen</PresentationFormat>
  <Paragraphs>175</Paragraphs>
  <Slides>25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MIRAI</vt:lpstr>
      <vt:lpstr>Why MIRAI?</vt:lpstr>
      <vt:lpstr>Why MIRAI (3 years ago)</vt:lpstr>
      <vt:lpstr>What else is there now?</vt:lpstr>
      <vt:lpstr>Why MIRAI (today)</vt:lpstr>
      <vt:lpstr>How to use MIRAI</vt:lpstr>
      <vt:lpstr>How to use MIRAI</vt:lpstr>
      <vt:lpstr>How to use MIRAI</vt:lpstr>
      <vt:lpstr>How to use MIRAI</vt:lpstr>
      <vt:lpstr>How to use MIRAI</vt:lpstr>
      <vt:lpstr>How to use MIRAI in the future (I hope)</vt:lpstr>
      <vt:lpstr>Work in progress</vt:lpstr>
      <vt:lpstr>What exactly does MIRAI do?</vt:lpstr>
      <vt:lpstr>What exactly does MIRAI do?</vt:lpstr>
      <vt:lpstr>Other kinds of analysis</vt:lpstr>
      <vt:lpstr>Inferred preconditions</vt:lpstr>
      <vt:lpstr>Function resolution</vt:lpstr>
      <vt:lpstr>Resolving functions when the call-site is known</vt:lpstr>
      <vt:lpstr>When there is no more Rust</vt:lpstr>
      <vt:lpstr>When there is no more Rust</vt:lpstr>
      <vt:lpstr>MIRAI internals</vt:lpstr>
      <vt:lpstr>MIRAI internals</vt:lpstr>
      <vt:lpstr>k-limits</vt:lpstr>
      <vt:lpstr>Future work</vt:lpstr>
      <vt:lpstr>Help wanted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MIRAI</dc:title>
  <dc:creator>Herman Venter</dc:creator>
  <cp:lastModifiedBy>Herman Venter</cp:lastModifiedBy>
  <cp:revision>24</cp:revision>
  <dcterms:created xsi:type="dcterms:W3CDTF">2021-04-05T17:05:18Z</dcterms:created>
  <dcterms:modified xsi:type="dcterms:W3CDTF">2021-04-06T19:18:16Z</dcterms:modified>
</cp:coreProperties>
</file>