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3" r:id="rId15"/>
    <p:sldId id="270" r:id="rId16"/>
    <p:sldId id="271" r:id="rId17"/>
    <p:sldId id="272" r:id="rId18"/>
    <p:sldId id="274" r:id="rId19"/>
    <p:sldId id="275" r:id="rId20"/>
    <p:sldId id="276" r:id="rId21"/>
    <p:sldId id="277" r:id="rId22"/>
    <p:sldId id="278" r:id="rId23"/>
    <p:sldId id="279" r:id="rId24"/>
    <p:sldId id="280" r:id="rId25"/>
    <p:sldId id="281"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man Venter" initials="HV" lastIdx="1" clrIdx="0">
    <p:extLst>
      <p:ext uri="{19B8F6BF-5375-455C-9EA6-DF929625EA0E}">
        <p15:presenceInfo xmlns:p15="http://schemas.microsoft.com/office/powerpoint/2012/main" userId="S::hermanv@fb.com::505cd000-1ec1-48ca-91f9-fae81fa60b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06"/>
    <p:restoredTop sz="96654"/>
  </p:normalViewPr>
  <p:slideViewPr>
    <p:cSldViewPr snapToGrid="0" snapToObjects="1">
      <p:cViewPr varScale="1">
        <p:scale>
          <a:sx n="237" d="100"/>
          <a:sy n="237"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900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39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8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24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5288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11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51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5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2171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67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94460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2D57DE-6FE5-3F45-BC40-3F91915C99DB}"/>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MIRAI</a:t>
            </a:r>
          </a:p>
        </p:txBody>
      </p:sp>
      <p:sp>
        <p:nvSpPr>
          <p:cNvPr id="3" name="Subtitle 2">
            <a:extLst>
              <a:ext uri="{FF2B5EF4-FFF2-40B4-BE49-F238E27FC236}">
                <a16:creationId xmlns:a16="http://schemas.microsoft.com/office/drawing/2014/main" id="{415B08ED-A02B-414B-9718-BF2A8A13ADBB}"/>
              </a:ext>
            </a:extLst>
          </p:cNvPr>
          <p:cNvSpPr>
            <a:spLocks noGrp="1"/>
          </p:cNvSpPr>
          <p:nvPr>
            <p:ph type="subTitle" idx="1"/>
          </p:nvPr>
        </p:nvSpPr>
        <p:spPr>
          <a:xfrm>
            <a:off x="1524000" y="4495800"/>
            <a:ext cx="9144000" cy="762000"/>
          </a:xfrm>
        </p:spPr>
        <p:txBody>
          <a:bodyPr>
            <a:normAutofit/>
          </a:bodyPr>
          <a:lstStyle/>
          <a:p>
            <a:r>
              <a:rPr lang="en-US" sz="1800"/>
              <a:t>Herman Venter</a:t>
            </a:r>
            <a:br>
              <a:rPr lang="en-US" sz="1800"/>
            </a:br>
            <a:r>
              <a:rPr lang="en-US" sz="1800"/>
              <a:t>Novi Research</a:t>
            </a:r>
          </a:p>
        </p:txBody>
      </p:sp>
    </p:spTree>
    <p:extLst>
      <p:ext uri="{BB962C8B-B14F-4D97-AF65-F5344CB8AC3E}">
        <p14:creationId xmlns:p14="http://schemas.microsoft.com/office/powerpoint/2010/main" val="41958457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4754-B6AE-E94B-977A-E1278D0CF067}"/>
              </a:ext>
            </a:extLst>
          </p:cNvPr>
          <p:cNvSpPr>
            <a:spLocks noGrp="1"/>
          </p:cNvSpPr>
          <p:nvPr>
            <p:ph type="title"/>
          </p:nvPr>
        </p:nvSpPr>
        <p:spPr/>
        <p:txBody>
          <a:bodyPr/>
          <a:lstStyle/>
          <a:p>
            <a:r>
              <a:rPr lang="en-US" dirty="0"/>
              <a:t>Bug finding</a:t>
            </a:r>
          </a:p>
        </p:txBody>
      </p:sp>
      <p:sp>
        <p:nvSpPr>
          <p:cNvPr id="3" name="Content Placeholder 2">
            <a:extLst>
              <a:ext uri="{FF2B5EF4-FFF2-40B4-BE49-F238E27FC236}">
                <a16:creationId xmlns:a16="http://schemas.microsoft.com/office/drawing/2014/main" id="{C0E2499D-B7AD-A84C-BACC-C75AC94D1BF7}"/>
              </a:ext>
            </a:extLst>
          </p:cNvPr>
          <p:cNvSpPr>
            <a:spLocks noGrp="1"/>
          </p:cNvSpPr>
          <p:nvPr>
            <p:ph idx="1"/>
          </p:nvPr>
        </p:nvSpPr>
        <p:spPr/>
        <p:txBody>
          <a:bodyPr/>
          <a:lstStyle/>
          <a:p>
            <a:r>
              <a:rPr lang="en-US" dirty="0"/>
              <a:t>An unsound analysis that uses heuristics to eliminate as many false positives as possible.</a:t>
            </a:r>
          </a:p>
          <a:p>
            <a:r>
              <a:rPr lang="en-US" dirty="0"/>
              <a:t>Diagnostics are more likely to be actual problems.</a:t>
            </a:r>
          </a:p>
          <a:p>
            <a:r>
              <a:rPr lang="en-US" dirty="0"/>
              <a:t>It may, however, fail to report actual bugs.</a:t>
            </a:r>
          </a:p>
          <a:p>
            <a:r>
              <a:rPr lang="en-US" dirty="0"/>
              <a:t>This is the default way to run MIRAI.</a:t>
            </a:r>
          </a:p>
          <a:p>
            <a:endParaRPr lang="en-US" dirty="0"/>
          </a:p>
        </p:txBody>
      </p:sp>
    </p:spTree>
    <p:extLst>
      <p:ext uri="{BB962C8B-B14F-4D97-AF65-F5344CB8AC3E}">
        <p14:creationId xmlns:p14="http://schemas.microsoft.com/office/powerpoint/2010/main" val="39143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4754-B6AE-E94B-977A-E1278D0CF067}"/>
              </a:ext>
            </a:extLst>
          </p:cNvPr>
          <p:cNvSpPr>
            <a:spLocks noGrp="1"/>
          </p:cNvSpPr>
          <p:nvPr>
            <p:ph type="title"/>
          </p:nvPr>
        </p:nvSpPr>
        <p:spPr/>
        <p:txBody>
          <a:bodyPr/>
          <a:lstStyle/>
          <a:p>
            <a:r>
              <a:rPr lang="en-US" dirty="0"/>
              <a:t>Bug finding</a:t>
            </a:r>
          </a:p>
        </p:txBody>
      </p:sp>
      <p:sp>
        <p:nvSpPr>
          <p:cNvPr id="3" name="Content Placeholder 2">
            <a:extLst>
              <a:ext uri="{FF2B5EF4-FFF2-40B4-BE49-F238E27FC236}">
                <a16:creationId xmlns:a16="http://schemas.microsoft.com/office/drawing/2014/main" id="{C0E2499D-B7AD-A84C-BACC-C75AC94D1BF7}"/>
              </a:ext>
            </a:extLst>
          </p:cNvPr>
          <p:cNvSpPr>
            <a:spLocks noGrp="1"/>
          </p:cNvSpPr>
          <p:nvPr>
            <p:ph idx="1"/>
          </p:nvPr>
        </p:nvSpPr>
        <p:spPr/>
        <p:txBody>
          <a:bodyPr/>
          <a:lstStyle/>
          <a:p>
            <a:r>
              <a:rPr lang="en-US" dirty="0"/>
              <a:t>An unsound analysis that uses heuristics to eliminate as many false positives as possible.</a:t>
            </a:r>
          </a:p>
          <a:p>
            <a:r>
              <a:rPr lang="en-US" dirty="0"/>
              <a:t>Diagnostics are more likely to be actual problems.</a:t>
            </a:r>
          </a:p>
          <a:p>
            <a:r>
              <a:rPr lang="en-US" dirty="0"/>
              <a:t>It may, however, fail to report actual bugs.</a:t>
            </a:r>
          </a:p>
          <a:p>
            <a:r>
              <a:rPr lang="en-US" dirty="0"/>
              <a:t>This is the default way to run MIRAI.</a:t>
            </a:r>
          </a:p>
          <a:p>
            <a:endParaRPr lang="en-US" dirty="0"/>
          </a:p>
        </p:txBody>
      </p:sp>
      <p:sp>
        <p:nvSpPr>
          <p:cNvPr id="4" name="TextBox 3">
            <a:extLst>
              <a:ext uri="{FF2B5EF4-FFF2-40B4-BE49-F238E27FC236}">
                <a16:creationId xmlns:a16="http://schemas.microsoft.com/office/drawing/2014/main" id="{AF3A1EB8-B149-BE4E-867B-C2C0A96BF196}"/>
              </a:ext>
            </a:extLst>
          </p:cNvPr>
          <p:cNvSpPr txBox="1"/>
          <p:nvPr/>
        </p:nvSpPr>
        <p:spPr>
          <a:xfrm>
            <a:off x="1878227" y="4572000"/>
            <a:ext cx="8526162" cy="923330"/>
          </a:xfrm>
          <a:prstGeom prst="rect">
            <a:avLst/>
          </a:prstGeom>
          <a:noFill/>
        </p:spPr>
        <p:txBody>
          <a:bodyPr wrap="square" rtlCol="0">
            <a:spAutoFit/>
          </a:bodyPr>
          <a:lstStyle/>
          <a:p>
            <a:r>
              <a:rPr lang="en-US" dirty="0">
                <a:latin typeface="Lucida Console" panose="020B0609040504020204" pitchFamily="49" charset="0"/>
                <a:ea typeface="Arial Unicode MS" panose="020B0604020202020204" pitchFamily="34" charset="-128"/>
                <a:cs typeface="Arial Unicode MS" panose="020B0604020202020204" pitchFamily="34" charset="-128"/>
              </a:rPr>
              <a:t>cargo build</a:t>
            </a:r>
            <a:br>
              <a:rPr lang="en-US" dirty="0">
                <a:latin typeface="Lucida Console" panose="020B0609040504020204" pitchFamily="49" charset="0"/>
                <a:ea typeface="Arial Unicode MS" panose="020B0604020202020204" pitchFamily="34" charset="-128"/>
                <a:cs typeface="Arial Unicode MS" panose="020B0604020202020204" pitchFamily="34" charset="-128"/>
              </a:rPr>
            </a:br>
            <a:r>
              <a:rPr lang="en-US" dirty="0">
                <a:latin typeface="Lucida Console" panose="020B0609040504020204" pitchFamily="49" charset="0"/>
                <a:ea typeface="Arial Unicode MS" panose="020B0604020202020204" pitchFamily="34" charset="-128"/>
                <a:cs typeface="Arial Unicode MS" panose="020B0604020202020204" pitchFamily="34" charset="-128"/>
              </a:rPr>
              <a:t>touch </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src</a:t>
            </a:r>
            <a:r>
              <a:rPr lang="en-US" dirty="0">
                <a:latin typeface="Lucida Console" panose="020B0609040504020204" pitchFamily="49" charset="0"/>
                <a:ea typeface="Arial Unicode MS" panose="020B0604020202020204" pitchFamily="34" charset="-128"/>
                <a:cs typeface="Arial Unicode MS" panose="020B0604020202020204" pitchFamily="34" charset="-128"/>
              </a:rPr>
              <a:t>/</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lib.rs</a:t>
            </a:r>
            <a:endParaRPr lang="en-US" dirty="0">
              <a:latin typeface="Lucida Console" panose="020B0609040504020204" pitchFamily="49" charset="0"/>
              <a:ea typeface="Arial Unicode MS" panose="020B0604020202020204" pitchFamily="34" charset="-128"/>
              <a:cs typeface="Arial Unicode MS" panose="020B0604020202020204" pitchFamily="34" charset="-128"/>
            </a:endParaRPr>
          </a:p>
          <a:p>
            <a:r>
              <a:rPr lang="en-US" dirty="0">
                <a:latin typeface="Lucida Console" panose="020B0609040504020204" pitchFamily="49" charset="0"/>
                <a:ea typeface="Arial Unicode MS" panose="020B0604020202020204" pitchFamily="34" charset="-128"/>
                <a:cs typeface="Arial Unicode MS" panose="020B0604020202020204" pitchFamily="34" charset="-128"/>
              </a:rPr>
              <a:t>RUSTC_WRAPPER=</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mirai</a:t>
            </a:r>
            <a:r>
              <a:rPr lang="en-US" dirty="0">
                <a:latin typeface="Lucida Console" panose="020B0609040504020204" pitchFamily="49" charset="0"/>
                <a:ea typeface="Arial Unicode MS" panose="020B0604020202020204" pitchFamily="34" charset="-128"/>
                <a:cs typeface="Arial Unicode MS" panose="020B0604020202020204" pitchFamily="34" charset="-128"/>
              </a:rPr>
              <a:t> cargo build</a:t>
            </a:r>
          </a:p>
        </p:txBody>
      </p:sp>
    </p:spTree>
    <p:extLst>
      <p:ext uri="{BB962C8B-B14F-4D97-AF65-F5344CB8AC3E}">
        <p14:creationId xmlns:p14="http://schemas.microsoft.com/office/powerpoint/2010/main" val="336520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4754-B6AE-E94B-977A-E1278D0CF067}"/>
              </a:ext>
            </a:extLst>
          </p:cNvPr>
          <p:cNvSpPr>
            <a:spLocks noGrp="1"/>
          </p:cNvSpPr>
          <p:nvPr>
            <p:ph type="title"/>
          </p:nvPr>
        </p:nvSpPr>
        <p:spPr/>
        <p:txBody>
          <a:bodyPr/>
          <a:lstStyle/>
          <a:p>
            <a:r>
              <a:rPr lang="en-US" dirty="0"/>
              <a:t>Sound Analysis</a:t>
            </a:r>
          </a:p>
        </p:txBody>
      </p:sp>
      <p:sp>
        <p:nvSpPr>
          <p:cNvPr id="3" name="Content Placeholder 2">
            <a:extLst>
              <a:ext uri="{FF2B5EF4-FFF2-40B4-BE49-F238E27FC236}">
                <a16:creationId xmlns:a16="http://schemas.microsoft.com/office/drawing/2014/main" id="{C0E2499D-B7AD-A84C-BACC-C75AC94D1BF7}"/>
              </a:ext>
            </a:extLst>
          </p:cNvPr>
          <p:cNvSpPr>
            <a:spLocks noGrp="1"/>
          </p:cNvSpPr>
          <p:nvPr>
            <p:ph idx="1"/>
          </p:nvPr>
        </p:nvSpPr>
        <p:spPr/>
        <p:txBody>
          <a:bodyPr/>
          <a:lstStyle/>
          <a:p>
            <a:r>
              <a:rPr lang="en-US" dirty="0"/>
              <a:t>To run a sound analysis, do:</a:t>
            </a:r>
          </a:p>
          <a:p>
            <a:endParaRPr lang="en-US" dirty="0"/>
          </a:p>
          <a:p>
            <a:endParaRPr lang="en-US" dirty="0"/>
          </a:p>
        </p:txBody>
      </p:sp>
      <p:sp>
        <p:nvSpPr>
          <p:cNvPr id="4" name="TextBox 3">
            <a:extLst>
              <a:ext uri="{FF2B5EF4-FFF2-40B4-BE49-F238E27FC236}">
                <a16:creationId xmlns:a16="http://schemas.microsoft.com/office/drawing/2014/main" id="{9EA30ABF-017E-2541-85BA-18A56CDAEF60}"/>
              </a:ext>
            </a:extLst>
          </p:cNvPr>
          <p:cNvSpPr txBox="1"/>
          <p:nvPr/>
        </p:nvSpPr>
        <p:spPr>
          <a:xfrm>
            <a:off x="1140795" y="2428757"/>
            <a:ext cx="8526162" cy="923330"/>
          </a:xfrm>
          <a:prstGeom prst="rect">
            <a:avLst/>
          </a:prstGeom>
          <a:noFill/>
        </p:spPr>
        <p:txBody>
          <a:bodyPr wrap="square" rtlCol="0">
            <a:spAutoFit/>
          </a:bodyPr>
          <a:lstStyle/>
          <a:p>
            <a:r>
              <a:rPr lang="en-US" dirty="0">
                <a:latin typeface="Lucida Console" panose="020B0609040504020204" pitchFamily="49" charset="0"/>
                <a:ea typeface="Arial Unicode MS" panose="020B0604020202020204" pitchFamily="34" charset="-128"/>
                <a:cs typeface="Arial Unicode MS" panose="020B0604020202020204" pitchFamily="34" charset="-128"/>
              </a:rPr>
              <a:t>cargo build</a:t>
            </a:r>
            <a:br>
              <a:rPr lang="en-US" dirty="0">
                <a:latin typeface="Lucida Console" panose="020B0609040504020204" pitchFamily="49" charset="0"/>
                <a:ea typeface="Arial Unicode MS" panose="020B0604020202020204" pitchFamily="34" charset="-128"/>
                <a:cs typeface="Arial Unicode MS" panose="020B0604020202020204" pitchFamily="34" charset="-128"/>
              </a:rPr>
            </a:br>
            <a:r>
              <a:rPr lang="en-US" dirty="0">
                <a:latin typeface="Lucida Console" panose="020B0609040504020204" pitchFamily="49" charset="0"/>
                <a:ea typeface="Arial Unicode MS" panose="020B0604020202020204" pitchFamily="34" charset="-128"/>
                <a:cs typeface="Arial Unicode MS" panose="020B0604020202020204" pitchFamily="34" charset="-128"/>
              </a:rPr>
              <a:t>touch </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src</a:t>
            </a:r>
            <a:r>
              <a:rPr lang="en-US" dirty="0">
                <a:latin typeface="Lucida Console" panose="020B0609040504020204" pitchFamily="49" charset="0"/>
                <a:ea typeface="Arial Unicode MS" panose="020B0604020202020204" pitchFamily="34" charset="-128"/>
                <a:cs typeface="Arial Unicode MS" panose="020B0604020202020204" pitchFamily="34" charset="-128"/>
              </a:rPr>
              <a:t>/</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lib.rs</a:t>
            </a:r>
            <a:endParaRPr lang="en-US" dirty="0">
              <a:latin typeface="Lucida Console" panose="020B0609040504020204" pitchFamily="49" charset="0"/>
              <a:ea typeface="Arial Unicode MS" panose="020B0604020202020204" pitchFamily="34" charset="-128"/>
              <a:cs typeface="Arial Unicode MS" panose="020B0604020202020204" pitchFamily="34" charset="-128"/>
            </a:endParaRPr>
          </a:p>
          <a:p>
            <a:r>
              <a:rPr lang="en-US" dirty="0">
                <a:latin typeface="Lucida Console" panose="020B0609040504020204" pitchFamily="49" charset="0"/>
                <a:ea typeface="Arial Unicode MS" panose="020B0604020202020204" pitchFamily="34" charset="-128"/>
                <a:cs typeface="Arial Unicode MS" panose="020B0604020202020204" pitchFamily="34" charset="-128"/>
              </a:rPr>
              <a:t>RUSTC_WRAPPER=</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mirai</a:t>
            </a:r>
            <a:r>
              <a:rPr lang="en-US"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MIRAI_FLAGS=”--</a:t>
            </a:r>
            <a:r>
              <a:rPr lang="en-US" dirty="0" err="1">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diag</a:t>
            </a:r>
            <a:r>
              <a:rPr lang="en-US"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=strict” </a:t>
            </a:r>
            <a:r>
              <a:rPr lang="en-US" dirty="0">
                <a:latin typeface="Lucida Console" panose="020B0609040504020204" pitchFamily="49" charset="0"/>
                <a:ea typeface="Arial Unicode MS" panose="020B0604020202020204" pitchFamily="34" charset="-128"/>
                <a:cs typeface="Arial Unicode MS" panose="020B0604020202020204" pitchFamily="34" charset="-128"/>
              </a:rPr>
              <a:t>cargo build</a:t>
            </a:r>
          </a:p>
        </p:txBody>
      </p:sp>
    </p:spTree>
    <p:extLst>
      <p:ext uri="{BB962C8B-B14F-4D97-AF65-F5344CB8AC3E}">
        <p14:creationId xmlns:p14="http://schemas.microsoft.com/office/powerpoint/2010/main" val="288034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0BC6-24EF-BC49-9B8F-5D76D2A9DA87}"/>
              </a:ext>
            </a:extLst>
          </p:cNvPr>
          <p:cNvSpPr>
            <a:spLocks noGrp="1"/>
          </p:cNvSpPr>
          <p:nvPr>
            <p:ph type="title"/>
          </p:nvPr>
        </p:nvSpPr>
        <p:spPr/>
        <p:txBody>
          <a:bodyPr/>
          <a:lstStyle/>
          <a:p>
            <a:r>
              <a:rPr lang="en-US" dirty="0"/>
              <a:t>Annotations: verify!</a:t>
            </a:r>
          </a:p>
        </p:txBody>
      </p:sp>
      <p:sp>
        <p:nvSpPr>
          <p:cNvPr id="3" name="Content Placeholder 2">
            <a:extLst>
              <a:ext uri="{FF2B5EF4-FFF2-40B4-BE49-F238E27FC236}">
                <a16:creationId xmlns:a16="http://schemas.microsoft.com/office/drawing/2014/main" id="{F8210CF9-51BE-0744-A361-280EF3ADF06E}"/>
              </a:ext>
            </a:extLst>
          </p:cNvPr>
          <p:cNvSpPr>
            <a:spLocks noGrp="1"/>
          </p:cNvSpPr>
          <p:nvPr>
            <p:ph idx="1"/>
          </p:nvPr>
        </p:nvSpPr>
        <p:spPr>
          <a:xfrm>
            <a:off x="838200" y="1825625"/>
            <a:ext cx="10515600" cy="3537207"/>
          </a:xfrm>
        </p:spPr>
        <p:txBody>
          <a:bodyPr>
            <a:normAutofit/>
          </a:bodyPr>
          <a:lstStyle/>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use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mirai_annotations</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-&gt; i32 {…}</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main() {</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let x =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verify!(x &gt; 0);</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 Some more stuff</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254056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0BC6-24EF-BC49-9B8F-5D76D2A9DA87}"/>
              </a:ext>
            </a:extLst>
          </p:cNvPr>
          <p:cNvSpPr>
            <a:spLocks noGrp="1"/>
          </p:cNvSpPr>
          <p:nvPr>
            <p:ph type="title"/>
          </p:nvPr>
        </p:nvSpPr>
        <p:spPr/>
        <p:txBody>
          <a:bodyPr/>
          <a:lstStyle/>
          <a:p>
            <a:r>
              <a:rPr lang="en-US" dirty="0"/>
              <a:t>Verification</a:t>
            </a:r>
          </a:p>
        </p:txBody>
      </p:sp>
      <p:sp>
        <p:nvSpPr>
          <p:cNvPr id="3" name="Content Placeholder 2">
            <a:extLst>
              <a:ext uri="{FF2B5EF4-FFF2-40B4-BE49-F238E27FC236}">
                <a16:creationId xmlns:a16="http://schemas.microsoft.com/office/drawing/2014/main" id="{F8210CF9-51BE-0744-A361-280EF3ADF06E}"/>
              </a:ext>
            </a:extLst>
          </p:cNvPr>
          <p:cNvSpPr>
            <a:spLocks noGrp="1"/>
          </p:cNvSpPr>
          <p:nvPr>
            <p:ph idx="1"/>
          </p:nvPr>
        </p:nvSpPr>
        <p:spPr>
          <a:xfrm>
            <a:off x="838200" y="1825625"/>
            <a:ext cx="10515600" cy="3537207"/>
          </a:xfrm>
        </p:spPr>
        <p:txBody>
          <a:bodyPr>
            <a:normAutofit/>
          </a:bodyPr>
          <a:lstStyle/>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use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mirai_annotations</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-&gt; i32 {…}</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main() {</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let x =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verify!(x &gt; 0);</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 Some more stuff</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p:txBody>
      </p:sp>
      <p:sp>
        <p:nvSpPr>
          <p:cNvPr id="5" name="TextBox 4">
            <a:extLst>
              <a:ext uri="{FF2B5EF4-FFF2-40B4-BE49-F238E27FC236}">
                <a16:creationId xmlns:a16="http://schemas.microsoft.com/office/drawing/2014/main" id="{FAEE04AC-C925-9F4C-8113-99259E7614AF}"/>
              </a:ext>
            </a:extLst>
          </p:cNvPr>
          <p:cNvSpPr txBox="1"/>
          <p:nvPr/>
        </p:nvSpPr>
        <p:spPr>
          <a:xfrm>
            <a:off x="2261287" y="4905631"/>
            <a:ext cx="6178378" cy="1200329"/>
          </a:xfrm>
          <a:prstGeom prst="rect">
            <a:avLst/>
          </a:prstGeom>
          <a:noFill/>
        </p:spPr>
        <p:txBody>
          <a:bodyPr wrap="square" rtlCol="0">
            <a:spAutoFit/>
          </a:bodyPr>
          <a:lstStyle/>
          <a:p>
            <a:r>
              <a:rPr lang="en-US" dirty="0"/>
              <a:t>There are often simple ways of checking whether complicated code did the right thing. Adding a check that crashes if the wrong thing happened is an easy way to get MIRAI to tell you if your program is correct.</a:t>
            </a:r>
          </a:p>
        </p:txBody>
      </p:sp>
    </p:spTree>
    <p:extLst>
      <p:ext uri="{BB962C8B-B14F-4D97-AF65-F5344CB8AC3E}">
        <p14:creationId xmlns:p14="http://schemas.microsoft.com/office/powerpoint/2010/main" val="170531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0BC6-24EF-BC49-9B8F-5D76D2A9DA87}"/>
              </a:ext>
            </a:extLst>
          </p:cNvPr>
          <p:cNvSpPr>
            <a:spLocks noGrp="1"/>
          </p:cNvSpPr>
          <p:nvPr>
            <p:ph type="title"/>
          </p:nvPr>
        </p:nvSpPr>
        <p:spPr/>
        <p:txBody>
          <a:bodyPr/>
          <a:lstStyle/>
          <a:p>
            <a:r>
              <a:rPr lang="en-US" dirty="0"/>
              <a:t>Verification</a:t>
            </a:r>
          </a:p>
        </p:txBody>
      </p:sp>
      <p:sp>
        <p:nvSpPr>
          <p:cNvPr id="3" name="Content Placeholder 2">
            <a:extLst>
              <a:ext uri="{FF2B5EF4-FFF2-40B4-BE49-F238E27FC236}">
                <a16:creationId xmlns:a16="http://schemas.microsoft.com/office/drawing/2014/main" id="{F8210CF9-51BE-0744-A361-280EF3ADF06E}"/>
              </a:ext>
            </a:extLst>
          </p:cNvPr>
          <p:cNvSpPr>
            <a:spLocks noGrp="1"/>
          </p:cNvSpPr>
          <p:nvPr>
            <p:ph idx="1"/>
          </p:nvPr>
        </p:nvSpPr>
        <p:spPr/>
        <p:txBody>
          <a:bodyPr>
            <a:normAutofit/>
          </a:bodyPr>
          <a:lstStyle/>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use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mirai_annotations</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-&gt; i32 {…}</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main() {</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let x =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verify!(x &gt; 0);</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 Some more stuff</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p:txBody>
      </p:sp>
      <p:sp>
        <p:nvSpPr>
          <p:cNvPr id="4" name="TextBox 3">
            <a:extLst>
              <a:ext uri="{FF2B5EF4-FFF2-40B4-BE49-F238E27FC236}">
                <a16:creationId xmlns:a16="http://schemas.microsoft.com/office/drawing/2014/main" id="{D315A714-264E-D448-917F-A47D1965CC2B}"/>
              </a:ext>
            </a:extLst>
          </p:cNvPr>
          <p:cNvSpPr txBox="1"/>
          <p:nvPr/>
        </p:nvSpPr>
        <p:spPr>
          <a:xfrm flipH="1">
            <a:off x="2651968" y="4864800"/>
            <a:ext cx="5729129" cy="646331"/>
          </a:xfrm>
          <a:prstGeom prst="rect">
            <a:avLst/>
          </a:prstGeom>
          <a:noFill/>
        </p:spPr>
        <p:txBody>
          <a:bodyPr wrap="square" rtlCol="0">
            <a:spAutoFit/>
          </a:bodyPr>
          <a:lstStyle/>
          <a:p>
            <a:r>
              <a:rPr lang="en-US" dirty="0"/>
              <a:t>MIRAI will issue a diagnostic if it cannot prove that x &gt; 0 will </a:t>
            </a:r>
            <a:r>
              <a:rPr lang="en-US" b="1" dirty="0"/>
              <a:t>always </a:t>
            </a:r>
            <a:r>
              <a:rPr lang="en-US" dirty="0"/>
              <a:t>be true when control reaches the verify! macro.</a:t>
            </a:r>
          </a:p>
        </p:txBody>
      </p:sp>
    </p:spTree>
    <p:extLst>
      <p:ext uri="{BB962C8B-B14F-4D97-AF65-F5344CB8AC3E}">
        <p14:creationId xmlns:p14="http://schemas.microsoft.com/office/powerpoint/2010/main" val="316560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0BC6-24EF-BC49-9B8F-5D76D2A9DA87}"/>
              </a:ext>
            </a:extLst>
          </p:cNvPr>
          <p:cNvSpPr>
            <a:spLocks noGrp="1"/>
          </p:cNvSpPr>
          <p:nvPr>
            <p:ph type="title"/>
          </p:nvPr>
        </p:nvSpPr>
        <p:spPr/>
        <p:txBody>
          <a:bodyPr/>
          <a:lstStyle/>
          <a:p>
            <a:r>
              <a:rPr lang="en-US" dirty="0"/>
              <a:t>Assume and don’t verify</a:t>
            </a:r>
          </a:p>
        </p:txBody>
      </p:sp>
      <p:sp>
        <p:nvSpPr>
          <p:cNvPr id="3" name="Content Placeholder 2">
            <a:extLst>
              <a:ext uri="{FF2B5EF4-FFF2-40B4-BE49-F238E27FC236}">
                <a16:creationId xmlns:a16="http://schemas.microsoft.com/office/drawing/2014/main" id="{F8210CF9-51BE-0744-A361-280EF3ADF06E}"/>
              </a:ext>
            </a:extLst>
          </p:cNvPr>
          <p:cNvSpPr>
            <a:spLocks noGrp="1"/>
          </p:cNvSpPr>
          <p:nvPr>
            <p:ph idx="1"/>
          </p:nvPr>
        </p:nvSpPr>
        <p:spPr/>
        <p:txBody>
          <a:bodyPr>
            <a:normAutofit/>
          </a:bodyPr>
          <a:lstStyle/>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use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mirai_annotations</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-&gt; i32 {…}</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main() {</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let x =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assume!(x &gt; 0); // trust me, I’m an infallible human</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 Some more stuff</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p:txBody>
      </p:sp>
      <p:sp>
        <p:nvSpPr>
          <p:cNvPr id="4" name="TextBox 3">
            <a:extLst>
              <a:ext uri="{FF2B5EF4-FFF2-40B4-BE49-F238E27FC236}">
                <a16:creationId xmlns:a16="http://schemas.microsoft.com/office/drawing/2014/main" id="{D315A714-264E-D448-917F-A47D1965CC2B}"/>
              </a:ext>
            </a:extLst>
          </p:cNvPr>
          <p:cNvSpPr txBox="1"/>
          <p:nvPr/>
        </p:nvSpPr>
        <p:spPr>
          <a:xfrm flipH="1">
            <a:off x="2651969" y="4864800"/>
            <a:ext cx="5688841" cy="646331"/>
          </a:xfrm>
          <a:prstGeom prst="rect">
            <a:avLst/>
          </a:prstGeom>
          <a:noFill/>
        </p:spPr>
        <p:txBody>
          <a:bodyPr wrap="square" rtlCol="0">
            <a:spAutoFit/>
          </a:bodyPr>
          <a:lstStyle/>
          <a:p>
            <a:r>
              <a:rPr lang="en-US" dirty="0"/>
              <a:t>If MIRAI produces a diagnostic when it should not, you can silence it by assuming rather than verifying.</a:t>
            </a:r>
          </a:p>
        </p:txBody>
      </p:sp>
    </p:spTree>
    <p:extLst>
      <p:ext uri="{BB962C8B-B14F-4D97-AF65-F5344CB8AC3E}">
        <p14:creationId xmlns:p14="http://schemas.microsoft.com/office/powerpoint/2010/main" val="397511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0BC6-24EF-BC49-9B8F-5D76D2A9DA87}"/>
              </a:ext>
            </a:extLst>
          </p:cNvPr>
          <p:cNvSpPr>
            <a:spLocks noGrp="1"/>
          </p:cNvSpPr>
          <p:nvPr>
            <p:ph type="title"/>
          </p:nvPr>
        </p:nvSpPr>
        <p:spPr/>
        <p:txBody>
          <a:bodyPr/>
          <a:lstStyle/>
          <a:p>
            <a:r>
              <a:rPr lang="en-US" dirty="0"/>
              <a:t>Trust (at compile time), but verify (at runtime)</a:t>
            </a:r>
          </a:p>
        </p:txBody>
      </p:sp>
      <p:sp>
        <p:nvSpPr>
          <p:cNvPr id="3" name="Content Placeholder 2">
            <a:extLst>
              <a:ext uri="{FF2B5EF4-FFF2-40B4-BE49-F238E27FC236}">
                <a16:creationId xmlns:a16="http://schemas.microsoft.com/office/drawing/2014/main" id="{F8210CF9-51BE-0744-A361-280EF3ADF06E}"/>
              </a:ext>
            </a:extLst>
          </p:cNvPr>
          <p:cNvSpPr>
            <a:spLocks noGrp="1"/>
          </p:cNvSpPr>
          <p:nvPr>
            <p:ph idx="1"/>
          </p:nvPr>
        </p:nvSpPr>
        <p:spPr/>
        <p:txBody>
          <a:bodyPr>
            <a:normAutofit/>
          </a:bodyPr>
          <a:lstStyle/>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use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mirai_annotations</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-&gt; i32 {…}</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main() {</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let x =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checked_assume</a:t>
            </a:r>
            <a:r>
              <a:rPr lang="en-US" sz="1800"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!(x &gt; 0); // don’t trust me, I’m a real human</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 Some more stuff</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p:txBody>
      </p:sp>
      <p:sp>
        <p:nvSpPr>
          <p:cNvPr id="4" name="TextBox 3">
            <a:extLst>
              <a:ext uri="{FF2B5EF4-FFF2-40B4-BE49-F238E27FC236}">
                <a16:creationId xmlns:a16="http://schemas.microsoft.com/office/drawing/2014/main" id="{D315A714-264E-D448-917F-A47D1965CC2B}"/>
              </a:ext>
            </a:extLst>
          </p:cNvPr>
          <p:cNvSpPr txBox="1"/>
          <p:nvPr/>
        </p:nvSpPr>
        <p:spPr>
          <a:xfrm flipH="1">
            <a:off x="2651969" y="4864800"/>
            <a:ext cx="5688841" cy="923330"/>
          </a:xfrm>
          <a:prstGeom prst="rect">
            <a:avLst/>
          </a:prstGeom>
          <a:noFill/>
        </p:spPr>
        <p:txBody>
          <a:bodyPr wrap="square" rtlCol="0">
            <a:spAutoFit/>
          </a:bodyPr>
          <a:lstStyle/>
          <a:p>
            <a:r>
              <a:rPr lang="en-US" dirty="0"/>
              <a:t>Usually, one should try and not assume too much, so do a runtime check whenever it is not ridiculously expensive to do so.</a:t>
            </a:r>
          </a:p>
        </p:txBody>
      </p:sp>
    </p:spTree>
    <p:extLst>
      <p:ext uri="{BB962C8B-B14F-4D97-AF65-F5344CB8AC3E}">
        <p14:creationId xmlns:p14="http://schemas.microsoft.com/office/powerpoint/2010/main" val="393948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0BC6-24EF-BC49-9B8F-5D76D2A9DA87}"/>
              </a:ext>
            </a:extLst>
          </p:cNvPr>
          <p:cNvSpPr>
            <a:spLocks noGrp="1"/>
          </p:cNvSpPr>
          <p:nvPr>
            <p:ph type="title"/>
          </p:nvPr>
        </p:nvSpPr>
        <p:spPr/>
        <p:txBody>
          <a:bodyPr/>
          <a:lstStyle/>
          <a:p>
            <a:r>
              <a:rPr lang="en-US" dirty="0"/>
              <a:t>Trust during production, but check otherwise</a:t>
            </a:r>
          </a:p>
        </p:txBody>
      </p:sp>
      <p:sp>
        <p:nvSpPr>
          <p:cNvPr id="3" name="Content Placeholder 2">
            <a:extLst>
              <a:ext uri="{FF2B5EF4-FFF2-40B4-BE49-F238E27FC236}">
                <a16:creationId xmlns:a16="http://schemas.microsoft.com/office/drawing/2014/main" id="{F8210CF9-51BE-0744-A361-280EF3ADF06E}"/>
              </a:ext>
            </a:extLst>
          </p:cNvPr>
          <p:cNvSpPr>
            <a:spLocks noGrp="1"/>
          </p:cNvSpPr>
          <p:nvPr>
            <p:ph idx="1"/>
          </p:nvPr>
        </p:nvSpPr>
        <p:spPr/>
        <p:txBody>
          <a:bodyPr>
            <a:normAutofit/>
          </a:bodyPr>
          <a:lstStyle/>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use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mirai_annotations</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-&gt; i32 {…}</a:t>
            </a:r>
          </a:p>
          <a:p>
            <a:pPr marL="0" indent="0">
              <a:buNone/>
            </a:pPr>
            <a:endParaRPr lang="en-US" sz="1800" dirty="0">
              <a:latin typeface="Lucida Console" panose="020B0609040504020204" pitchFamily="49" charset="0"/>
              <a:ea typeface="Arial Unicode MS" panose="020B0604020202020204" pitchFamily="34" charset="-128"/>
              <a:cs typeface="Arial Unicode MS" panose="020B0604020202020204" pitchFamily="34" charset="-128"/>
            </a:endParaRPr>
          </a:p>
          <a:p>
            <a:pPr marL="0" indent="0">
              <a:buNone/>
            </a:pP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main() {</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let x = </a:t>
            </a:r>
            <a:r>
              <a:rPr lang="en-US" sz="1800" dirty="0" err="1">
                <a:latin typeface="Lucida Console" panose="020B0609040504020204" pitchFamily="49" charset="0"/>
                <a:ea typeface="Arial Unicode MS" panose="020B0604020202020204" pitchFamily="34" charset="-128"/>
                <a:cs typeface="Arial Unicode MS" panose="020B0604020202020204" pitchFamily="34" charset="-128"/>
              </a:rPr>
              <a:t>complicated_stuff</a:t>
            </a: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a:t>
            </a:r>
            <a:r>
              <a:rPr lang="en-US" sz="1800" dirty="0" err="1">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debug_checked_assume</a:t>
            </a:r>
            <a:r>
              <a:rPr lang="en-US" sz="1800" dirty="0">
                <a:highlight>
                  <a:srgbClr val="FFFF00"/>
                </a:highlight>
                <a:latin typeface="Lucida Console" panose="020B0609040504020204" pitchFamily="49" charset="0"/>
                <a:ea typeface="Arial Unicode MS" panose="020B0604020202020204" pitchFamily="34" charset="-128"/>
                <a:cs typeface="Arial Unicode MS" panose="020B0604020202020204" pitchFamily="34" charset="-128"/>
              </a:rPr>
              <a:t>!(x &gt; 0); // racing cars don’t have airbags</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	//.. Some more stuff</a:t>
            </a:r>
          </a:p>
          <a:p>
            <a:pPr marL="0" indent="0">
              <a:buNone/>
            </a:pPr>
            <a:r>
              <a:rPr lang="en-US" sz="1800" dirty="0">
                <a:latin typeface="Lucida Console" panose="020B0609040504020204" pitchFamily="49" charset="0"/>
                <a:ea typeface="Arial Unicode MS" panose="020B0604020202020204" pitchFamily="34" charset="-128"/>
                <a:cs typeface="Arial Unicode MS" panose="020B0604020202020204" pitchFamily="34" charset="-128"/>
              </a:rPr>
              <a:t>}</a:t>
            </a:r>
          </a:p>
        </p:txBody>
      </p:sp>
      <p:sp>
        <p:nvSpPr>
          <p:cNvPr id="4" name="TextBox 3">
            <a:extLst>
              <a:ext uri="{FF2B5EF4-FFF2-40B4-BE49-F238E27FC236}">
                <a16:creationId xmlns:a16="http://schemas.microsoft.com/office/drawing/2014/main" id="{D315A714-264E-D448-917F-A47D1965CC2B}"/>
              </a:ext>
            </a:extLst>
          </p:cNvPr>
          <p:cNvSpPr txBox="1"/>
          <p:nvPr/>
        </p:nvSpPr>
        <p:spPr>
          <a:xfrm flipH="1">
            <a:off x="2651969" y="4864800"/>
            <a:ext cx="5688841" cy="646331"/>
          </a:xfrm>
          <a:prstGeom prst="rect">
            <a:avLst/>
          </a:prstGeom>
          <a:noFill/>
        </p:spPr>
        <p:txBody>
          <a:bodyPr wrap="square" rtlCol="0">
            <a:spAutoFit/>
          </a:bodyPr>
          <a:lstStyle/>
          <a:p>
            <a:r>
              <a:rPr lang="en-US" dirty="0"/>
              <a:t>Even if the runtime check is too expensive for production runs, it may be OK to check it during debug runs.</a:t>
            </a:r>
          </a:p>
        </p:txBody>
      </p:sp>
    </p:spTree>
    <p:extLst>
      <p:ext uri="{BB962C8B-B14F-4D97-AF65-F5344CB8AC3E}">
        <p14:creationId xmlns:p14="http://schemas.microsoft.com/office/powerpoint/2010/main" val="410151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ADE2-0D6C-C744-99A4-A319AA6C4ECB}"/>
              </a:ext>
            </a:extLst>
          </p:cNvPr>
          <p:cNvSpPr>
            <a:spLocks noGrp="1"/>
          </p:cNvSpPr>
          <p:nvPr>
            <p:ph type="title"/>
          </p:nvPr>
        </p:nvSpPr>
        <p:spPr/>
        <p:txBody>
          <a:bodyPr/>
          <a:lstStyle/>
          <a:p>
            <a:r>
              <a:rPr lang="en-US" dirty="0"/>
              <a:t>Entry points</a:t>
            </a:r>
          </a:p>
        </p:txBody>
      </p:sp>
      <p:sp>
        <p:nvSpPr>
          <p:cNvPr id="3" name="Content Placeholder 2">
            <a:extLst>
              <a:ext uri="{FF2B5EF4-FFF2-40B4-BE49-F238E27FC236}">
                <a16:creationId xmlns:a16="http://schemas.microsoft.com/office/drawing/2014/main" id="{1926B567-31E5-8648-BAB8-BC180C456A7C}"/>
              </a:ext>
            </a:extLst>
          </p:cNvPr>
          <p:cNvSpPr>
            <a:spLocks noGrp="1"/>
          </p:cNvSpPr>
          <p:nvPr>
            <p:ph idx="1"/>
          </p:nvPr>
        </p:nvSpPr>
        <p:spPr/>
        <p:txBody>
          <a:bodyPr/>
          <a:lstStyle/>
          <a:p>
            <a:r>
              <a:rPr lang="en-US" dirty="0"/>
              <a:t>Analysis starts at an entry point and then explores all possible execution paths, using abstraction and summarization to avoid infinite or exponential computation.</a:t>
            </a:r>
          </a:p>
          <a:p>
            <a:r>
              <a:rPr lang="en-US" dirty="0">
                <a:latin typeface="Lucida Console" panose="020B0609040504020204" pitchFamily="49" charset="0"/>
                <a:ea typeface="Arial Unicode MS" panose="020B0604020202020204" pitchFamily="34" charset="-128"/>
                <a:cs typeface="Arial Unicode MS" panose="020B0604020202020204" pitchFamily="34" charset="-128"/>
              </a:rPr>
              <a:t>pub </a:t>
            </a:r>
            <a:r>
              <a:rPr lang="en-US" dirty="0" err="1">
                <a:latin typeface="Lucida Console" panose="020B0609040504020204" pitchFamily="49" charset="0"/>
                <a:ea typeface="Arial Unicode MS" panose="020B0604020202020204" pitchFamily="34" charset="-128"/>
                <a:cs typeface="Arial Unicode MS" panose="020B0604020202020204" pitchFamily="34" charset="-128"/>
              </a:rPr>
              <a:t>fn</a:t>
            </a:r>
            <a:r>
              <a:rPr lang="en-US" dirty="0">
                <a:latin typeface="Lucida Console" panose="020B0609040504020204" pitchFamily="49" charset="0"/>
                <a:ea typeface="Arial Unicode MS" panose="020B0604020202020204" pitchFamily="34" charset="-128"/>
                <a:cs typeface="Arial Unicode MS" panose="020B0604020202020204" pitchFamily="34" charset="-128"/>
              </a:rPr>
              <a:t> main() { .. } </a:t>
            </a:r>
            <a:r>
              <a:rPr lang="en-US" dirty="0"/>
              <a:t>is the usual entry point for small examples.</a:t>
            </a:r>
          </a:p>
          <a:p>
            <a:r>
              <a:rPr lang="en-US" dirty="0"/>
              <a:t>This does not work when you are writing a library and you want to verify the library without reference to a particular client.</a:t>
            </a:r>
          </a:p>
          <a:p>
            <a:r>
              <a:rPr lang="en-US" dirty="0"/>
              <a:t>An alternative is to use public functions as entry points.</a:t>
            </a:r>
          </a:p>
          <a:p>
            <a:r>
              <a:rPr lang="en-US" dirty="0"/>
              <a:t>Additionally, unit test functions make good entry points.</a:t>
            </a:r>
          </a:p>
        </p:txBody>
      </p:sp>
    </p:spTree>
    <p:extLst>
      <p:ext uri="{BB962C8B-B14F-4D97-AF65-F5344CB8AC3E}">
        <p14:creationId xmlns:p14="http://schemas.microsoft.com/office/powerpoint/2010/main" val="390029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83E8-E45B-A842-A2F7-D1CF451FD0E0}"/>
              </a:ext>
            </a:extLst>
          </p:cNvPr>
          <p:cNvSpPr>
            <a:spLocks noGrp="1"/>
          </p:cNvSpPr>
          <p:nvPr>
            <p:ph type="title"/>
          </p:nvPr>
        </p:nvSpPr>
        <p:spPr/>
        <p:txBody>
          <a:bodyPr/>
          <a:lstStyle/>
          <a:p>
            <a:r>
              <a:rPr lang="en-US" dirty="0"/>
              <a:t>What does MIRAI do?</a:t>
            </a:r>
          </a:p>
        </p:txBody>
      </p:sp>
      <p:sp>
        <p:nvSpPr>
          <p:cNvPr id="3" name="Content Placeholder 2">
            <a:extLst>
              <a:ext uri="{FF2B5EF4-FFF2-40B4-BE49-F238E27FC236}">
                <a16:creationId xmlns:a16="http://schemas.microsoft.com/office/drawing/2014/main" id="{1E8AA71D-B0D3-6643-AB7D-8450B43F5A01}"/>
              </a:ext>
            </a:extLst>
          </p:cNvPr>
          <p:cNvSpPr>
            <a:spLocks noGrp="1"/>
          </p:cNvSpPr>
          <p:nvPr>
            <p:ph idx="1"/>
          </p:nvPr>
        </p:nvSpPr>
        <p:spPr/>
        <p:txBody>
          <a:bodyPr/>
          <a:lstStyle/>
          <a:p>
            <a:r>
              <a:rPr lang="en-US" dirty="0"/>
              <a:t>A static reachability analysis of Rust programs</a:t>
            </a:r>
          </a:p>
        </p:txBody>
      </p:sp>
    </p:spTree>
    <p:extLst>
      <p:ext uri="{BB962C8B-B14F-4D97-AF65-F5344CB8AC3E}">
        <p14:creationId xmlns:p14="http://schemas.microsoft.com/office/powerpoint/2010/main" val="876220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B07C-C844-E341-A64A-6FAA1979058B}"/>
              </a:ext>
            </a:extLst>
          </p:cNvPr>
          <p:cNvSpPr>
            <a:spLocks noGrp="1"/>
          </p:cNvSpPr>
          <p:nvPr>
            <p:ph type="title"/>
          </p:nvPr>
        </p:nvSpPr>
        <p:spPr/>
        <p:txBody>
          <a:bodyPr/>
          <a:lstStyle/>
          <a:p>
            <a:r>
              <a:rPr lang="en-US" dirty="0"/>
              <a:t>Preconditions</a:t>
            </a:r>
          </a:p>
        </p:txBody>
      </p:sp>
      <p:sp>
        <p:nvSpPr>
          <p:cNvPr id="3" name="Content Placeholder 2">
            <a:extLst>
              <a:ext uri="{FF2B5EF4-FFF2-40B4-BE49-F238E27FC236}">
                <a16:creationId xmlns:a16="http://schemas.microsoft.com/office/drawing/2014/main" id="{365254C6-F013-3842-B323-E22B6AB5386B}"/>
              </a:ext>
            </a:extLst>
          </p:cNvPr>
          <p:cNvSpPr>
            <a:spLocks noGrp="1"/>
          </p:cNvSpPr>
          <p:nvPr>
            <p:ph idx="1"/>
          </p:nvPr>
        </p:nvSpPr>
        <p:spPr/>
        <p:txBody>
          <a:bodyPr>
            <a:normAutofit fontScale="92500"/>
          </a:bodyPr>
          <a:lstStyle/>
          <a:p>
            <a:r>
              <a:rPr lang="en-US" dirty="0"/>
              <a:t>Most functions have parameters.</a:t>
            </a:r>
          </a:p>
          <a:p>
            <a:r>
              <a:rPr lang="en-US" dirty="0"/>
              <a:t>When a function is treated as an entry point, we know nothing about the parameter values.</a:t>
            </a:r>
          </a:p>
          <a:p>
            <a:r>
              <a:rPr lang="en-US" dirty="0"/>
              <a:t>We thus treat those values as abstract (hence “Abstract Interpretation”).</a:t>
            </a:r>
          </a:p>
          <a:p>
            <a:r>
              <a:rPr lang="en-US" dirty="0"/>
              <a:t>Well written public functions will have parameter validation logic that ends up providing constraints on those values that allow us to prove things.</a:t>
            </a:r>
          </a:p>
          <a:p>
            <a:r>
              <a:rPr lang="en-US" dirty="0"/>
              <a:t>But sometimes public functions simply rely on their callers to provide valid argument values and have undefined behavior when a caller fails to do so.</a:t>
            </a:r>
          </a:p>
          <a:p>
            <a:r>
              <a:rPr lang="en-US" dirty="0"/>
              <a:t>For such cases, </a:t>
            </a:r>
            <a:r>
              <a:rPr lang="en-US" dirty="0">
                <a:latin typeface="Lucida Console" panose="020B0609040504020204" pitchFamily="49" charset="0"/>
              </a:rPr>
              <a:t>precondition!</a:t>
            </a:r>
            <a:r>
              <a:rPr lang="en-US" dirty="0"/>
              <a:t> will document these assumptions and provide constraints for the analysis.</a:t>
            </a:r>
          </a:p>
        </p:txBody>
      </p:sp>
    </p:spTree>
    <p:extLst>
      <p:ext uri="{BB962C8B-B14F-4D97-AF65-F5344CB8AC3E}">
        <p14:creationId xmlns:p14="http://schemas.microsoft.com/office/powerpoint/2010/main" val="202829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F66B-3F78-F24C-8515-9ABE2AAF25DA}"/>
              </a:ext>
            </a:extLst>
          </p:cNvPr>
          <p:cNvSpPr>
            <a:spLocks noGrp="1"/>
          </p:cNvSpPr>
          <p:nvPr>
            <p:ph type="title"/>
          </p:nvPr>
        </p:nvSpPr>
        <p:spPr/>
        <p:txBody>
          <a:bodyPr/>
          <a:lstStyle/>
          <a:p>
            <a:r>
              <a:rPr lang="en-US" dirty="0"/>
              <a:t>Invariants</a:t>
            </a:r>
          </a:p>
        </p:txBody>
      </p:sp>
      <p:sp>
        <p:nvSpPr>
          <p:cNvPr id="3" name="Content Placeholder 2">
            <a:extLst>
              <a:ext uri="{FF2B5EF4-FFF2-40B4-BE49-F238E27FC236}">
                <a16:creationId xmlns:a16="http://schemas.microsoft.com/office/drawing/2014/main" id="{E94E1162-41E0-2F4F-B7DF-1EF7CA57EBBA}"/>
              </a:ext>
            </a:extLst>
          </p:cNvPr>
          <p:cNvSpPr>
            <a:spLocks noGrp="1"/>
          </p:cNvSpPr>
          <p:nvPr>
            <p:ph idx="1"/>
          </p:nvPr>
        </p:nvSpPr>
        <p:spPr/>
        <p:txBody>
          <a:bodyPr>
            <a:normAutofit/>
          </a:bodyPr>
          <a:lstStyle/>
          <a:p>
            <a:r>
              <a:rPr lang="en-US" dirty="0"/>
              <a:t>In realistic code, parameters often have complicated structure and need to satisfy conditions that are hard to express as preconditions that are easy to write and read.</a:t>
            </a:r>
          </a:p>
          <a:p>
            <a:r>
              <a:rPr lang="en-US" dirty="0"/>
              <a:t>Verification systems often address this by providing ways of attaching conditions to data structure declarations.</a:t>
            </a:r>
          </a:p>
          <a:p>
            <a:r>
              <a:rPr lang="en-US" dirty="0"/>
              <a:t>These conditions often include operations over collections (”quantifiers”).</a:t>
            </a:r>
          </a:p>
          <a:p>
            <a:r>
              <a:rPr lang="en-US" dirty="0"/>
              <a:t>Reasoning over quantifiers is hard and can be undecidable.</a:t>
            </a:r>
          </a:p>
          <a:p>
            <a:r>
              <a:rPr lang="en-US" dirty="0"/>
              <a:t>MIRAI has very little direct support for any this.</a:t>
            </a:r>
          </a:p>
          <a:p>
            <a:endParaRPr lang="en-US" dirty="0"/>
          </a:p>
        </p:txBody>
      </p:sp>
    </p:spTree>
    <p:extLst>
      <p:ext uri="{BB962C8B-B14F-4D97-AF65-F5344CB8AC3E}">
        <p14:creationId xmlns:p14="http://schemas.microsoft.com/office/powerpoint/2010/main" val="421123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1718-9101-0E41-A5FD-16DE5CB79DC3}"/>
              </a:ext>
            </a:extLst>
          </p:cNvPr>
          <p:cNvSpPr>
            <a:spLocks noGrp="1"/>
          </p:cNvSpPr>
          <p:nvPr>
            <p:ph type="title"/>
          </p:nvPr>
        </p:nvSpPr>
        <p:spPr/>
        <p:txBody>
          <a:bodyPr/>
          <a:lstStyle/>
          <a:p>
            <a:r>
              <a:rPr lang="en-US" dirty="0" err="1"/>
              <a:t>Typestate</a:t>
            </a:r>
            <a:r>
              <a:rPr lang="en-US" dirty="0"/>
              <a:t>/Protocol Analysis</a:t>
            </a:r>
          </a:p>
        </p:txBody>
      </p:sp>
      <p:sp>
        <p:nvSpPr>
          <p:cNvPr id="3" name="Content Placeholder 2">
            <a:extLst>
              <a:ext uri="{FF2B5EF4-FFF2-40B4-BE49-F238E27FC236}">
                <a16:creationId xmlns:a16="http://schemas.microsoft.com/office/drawing/2014/main" id="{97E7DC5B-248A-3249-8DA8-76FE8B99D770}"/>
              </a:ext>
            </a:extLst>
          </p:cNvPr>
          <p:cNvSpPr>
            <a:spLocks noGrp="1"/>
          </p:cNvSpPr>
          <p:nvPr>
            <p:ph idx="1"/>
          </p:nvPr>
        </p:nvSpPr>
        <p:spPr/>
        <p:txBody>
          <a:bodyPr/>
          <a:lstStyle/>
          <a:p>
            <a:r>
              <a:rPr lang="en-US" dirty="0"/>
              <a:t>The usual formulation of an invariant is as a property that is established by the constructor, assumed at function entry and re-established by mutators at function exit.</a:t>
            </a:r>
          </a:p>
          <a:p>
            <a:r>
              <a:rPr lang="en-US" dirty="0"/>
              <a:t>This is problematic because it severely constrains how code is written and because some invariants are established only after the constructor has run.</a:t>
            </a:r>
          </a:p>
          <a:p>
            <a:r>
              <a:rPr lang="en-US" dirty="0"/>
              <a:t>For example, a structured value can be constructed in one place and then validated in another. It may also be mutable and have different invariants at different points in its life cycle.</a:t>
            </a:r>
          </a:p>
          <a:p>
            <a:endParaRPr lang="en-US" dirty="0"/>
          </a:p>
        </p:txBody>
      </p:sp>
    </p:spTree>
    <p:extLst>
      <p:ext uri="{BB962C8B-B14F-4D97-AF65-F5344CB8AC3E}">
        <p14:creationId xmlns:p14="http://schemas.microsoft.com/office/powerpoint/2010/main" val="101351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C7E-4372-7E46-919F-EA54F0238E24}"/>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C25D1E0A-AF7A-FB40-A87F-F06EF2F30780}"/>
              </a:ext>
            </a:extLst>
          </p:cNvPr>
          <p:cNvSpPr>
            <a:spLocks noGrp="1"/>
          </p:cNvSpPr>
          <p:nvPr>
            <p:ph idx="1"/>
          </p:nvPr>
        </p:nvSpPr>
        <p:spPr/>
        <p:txBody>
          <a:bodyPr/>
          <a:lstStyle/>
          <a:p>
            <a:r>
              <a:rPr lang="en-US" dirty="0"/>
              <a:t>MIRAI supports data flow analysis by providing a way to attach ”tags” to values.</a:t>
            </a:r>
          </a:p>
          <a:p>
            <a:r>
              <a:rPr lang="en-US" dirty="0"/>
              <a:t>These tags have no runtime impact. </a:t>
            </a:r>
          </a:p>
          <a:p>
            <a:r>
              <a:rPr lang="en-US" dirty="0"/>
              <a:t>Tags are just types that are parameterized with a </a:t>
            </a:r>
            <a:r>
              <a:rPr lang="en-US" sz="2000" dirty="0" err="1">
                <a:latin typeface="Lucida Console" panose="020B0609040504020204" pitchFamily="49" charset="0"/>
              </a:rPr>
              <a:t>TagPropagationSet</a:t>
            </a:r>
            <a:endParaRPr lang="en-US" sz="2000" dirty="0">
              <a:latin typeface="Lucida Console" panose="020B0609040504020204" pitchFamily="49" charset="0"/>
            </a:endParaRPr>
          </a:p>
          <a:p>
            <a:r>
              <a:rPr lang="en-US" dirty="0"/>
              <a:t>Tags are attached with </a:t>
            </a:r>
            <a:r>
              <a:rPr lang="en-US" sz="2000" dirty="0" err="1">
                <a:latin typeface="Lucida Console" panose="020B0609040504020204" pitchFamily="49" charset="0"/>
              </a:rPr>
              <a:t>add_tag</a:t>
            </a:r>
            <a:r>
              <a:rPr lang="en-US" sz="2000" dirty="0">
                <a:latin typeface="Lucida Console" panose="020B0609040504020204" pitchFamily="49" charset="0"/>
              </a:rPr>
              <a:t>!</a:t>
            </a:r>
          </a:p>
          <a:p>
            <a:r>
              <a:rPr lang="en-US" dirty="0"/>
              <a:t>Preconditions can require tags to be present by using </a:t>
            </a:r>
            <a:r>
              <a:rPr lang="en-US" sz="2000" dirty="0" err="1">
                <a:latin typeface="Lucida Console" panose="020B0609040504020204" pitchFamily="49" charset="0"/>
              </a:rPr>
              <a:t>has_tag</a:t>
            </a:r>
            <a:r>
              <a:rPr lang="en-US" sz="2000" dirty="0">
                <a:latin typeface="Lucida Console" panose="020B0609040504020204" pitchFamily="49" charset="0"/>
              </a:rPr>
              <a:t>!</a:t>
            </a:r>
          </a:p>
        </p:txBody>
      </p:sp>
    </p:spTree>
    <p:extLst>
      <p:ext uri="{BB962C8B-B14F-4D97-AF65-F5344CB8AC3E}">
        <p14:creationId xmlns:p14="http://schemas.microsoft.com/office/powerpoint/2010/main" val="253644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E52B-5618-EF41-8ADA-F28AE10411B6}"/>
              </a:ext>
            </a:extLst>
          </p:cNvPr>
          <p:cNvSpPr>
            <a:spLocks noGrp="1"/>
          </p:cNvSpPr>
          <p:nvPr>
            <p:ph type="title"/>
          </p:nvPr>
        </p:nvSpPr>
        <p:spPr/>
        <p:txBody>
          <a:bodyPr/>
          <a:lstStyle/>
          <a:p>
            <a:r>
              <a:rPr lang="en-US" dirty="0" err="1"/>
              <a:t>Typestate</a:t>
            </a:r>
            <a:r>
              <a:rPr lang="en-US" dirty="0"/>
              <a:t>/Protocol Analysis</a:t>
            </a:r>
          </a:p>
        </p:txBody>
      </p:sp>
      <p:sp>
        <p:nvSpPr>
          <p:cNvPr id="3" name="Content Placeholder 2">
            <a:extLst>
              <a:ext uri="{FF2B5EF4-FFF2-40B4-BE49-F238E27FC236}">
                <a16:creationId xmlns:a16="http://schemas.microsoft.com/office/drawing/2014/main" id="{AA9FB58A-061B-F34C-ACDE-90E086E61FA2}"/>
              </a:ext>
            </a:extLst>
          </p:cNvPr>
          <p:cNvSpPr>
            <a:spLocks noGrp="1"/>
          </p:cNvSpPr>
          <p:nvPr>
            <p:ph idx="1"/>
          </p:nvPr>
        </p:nvSpPr>
        <p:spPr/>
        <p:txBody>
          <a:bodyPr/>
          <a:lstStyle/>
          <a:p>
            <a:r>
              <a:rPr lang="en-US" dirty="0" err="1"/>
              <a:t>Typestate</a:t>
            </a:r>
            <a:r>
              <a:rPr lang="en-US" dirty="0"/>
              <a:t> and protocol analysis are best thought of as data flow analyses.</a:t>
            </a:r>
          </a:p>
          <a:p>
            <a:r>
              <a:rPr lang="en-US" dirty="0"/>
              <a:t>As values get validated and progressively mutated according to a protocol, tags can get added.</a:t>
            </a:r>
          </a:p>
          <a:p>
            <a:r>
              <a:rPr lang="en-US" dirty="0"/>
              <a:t>If a function requires a parameter to be in a particular </a:t>
            </a:r>
            <a:r>
              <a:rPr lang="en-US" dirty="0" err="1"/>
              <a:t>typestate</a:t>
            </a:r>
            <a:r>
              <a:rPr lang="en-US" dirty="0"/>
              <a:t> (i.e. to have gone through previous steps in a protocol), then it requires its parameter values to have the appropriate tags.</a:t>
            </a:r>
          </a:p>
        </p:txBody>
      </p:sp>
    </p:spTree>
    <p:extLst>
      <p:ext uri="{BB962C8B-B14F-4D97-AF65-F5344CB8AC3E}">
        <p14:creationId xmlns:p14="http://schemas.microsoft.com/office/powerpoint/2010/main" val="46192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0739-5E21-974C-92FC-80E4C076A819}"/>
              </a:ext>
            </a:extLst>
          </p:cNvPr>
          <p:cNvSpPr>
            <a:spLocks noGrp="1"/>
          </p:cNvSpPr>
          <p:nvPr>
            <p:ph type="title"/>
          </p:nvPr>
        </p:nvSpPr>
        <p:spPr/>
        <p:txBody>
          <a:bodyPr/>
          <a:lstStyle/>
          <a:p>
            <a:r>
              <a:rPr lang="en-US" dirty="0"/>
              <a:t>Quantifiers</a:t>
            </a:r>
          </a:p>
        </p:txBody>
      </p:sp>
      <p:sp>
        <p:nvSpPr>
          <p:cNvPr id="3" name="Content Placeholder 2">
            <a:extLst>
              <a:ext uri="{FF2B5EF4-FFF2-40B4-BE49-F238E27FC236}">
                <a16:creationId xmlns:a16="http://schemas.microsoft.com/office/drawing/2014/main" id="{63F60956-31E7-5940-8D2E-3BD2A1F7199E}"/>
              </a:ext>
            </a:extLst>
          </p:cNvPr>
          <p:cNvSpPr>
            <a:spLocks noGrp="1"/>
          </p:cNvSpPr>
          <p:nvPr>
            <p:ph idx="1"/>
          </p:nvPr>
        </p:nvSpPr>
        <p:spPr/>
        <p:txBody>
          <a:bodyPr/>
          <a:lstStyle/>
          <a:p>
            <a:r>
              <a:rPr lang="en-US" dirty="0"/>
              <a:t>Support for quantifiers will be added only once there is nothing more important to do and then only if a compelling scenario presents itself.</a:t>
            </a:r>
          </a:p>
          <a:p>
            <a:r>
              <a:rPr lang="en-US" dirty="0"/>
              <a:t>Meanwhile, adding a few assumptions here and there inside loops can remove most uses cases for quantifiers.</a:t>
            </a:r>
          </a:p>
          <a:p>
            <a:r>
              <a:rPr lang="en-US" dirty="0"/>
              <a:t>The assumptions can be justified by post conditions on constructors and mutators.</a:t>
            </a:r>
          </a:p>
        </p:txBody>
      </p:sp>
    </p:spTree>
    <p:extLst>
      <p:ext uri="{BB962C8B-B14F-4D97-AF65-F5344CB8AC3E}">
        <p14:creationId xmlns:p14="http://schemas.microsoft.com/office/powerpoint/2010/main" val="2708630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78F2-FF28-C34D-9197-4E2234D8281F}"/>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22BB44A3-84B7-CC4B-82DA-5AF882578CF7}"/>
              </a:ext>
            </a:extLst>
          </p:cNvPr>
          <p:cNvSpPr>
            <a:spLocks noGrp="1"/>
          </p:cNvSpPr>
          <p:nvPr>
            <p:ph idx="1"/>
          </p:nvPr>
        </p:nvSpPr>
        <p:spPr/>
        <p:txBody>
          <a:bodyPr/>
          <a:lstStyle/>
          <a:p>
            <a:r>
              <a:rPr lang="en-US" dirty="0"/>
              <a:t>A unit test is a good entry point to use when you want fully analyze a particular function.</a:t>
            </a:r>
          </a:p>
          <a:p>
            <a:r>
              <a:rPr lang="en-US" dirty="0"/>
              <a:t>Not only do you have carefully think about what the function is supposed to do, but you also must set up initial state.</a:t>
            </a:r>
          </a:p>
          <a:p>
            <a:r>
              <a:rPr lang="en-US" dirty="0"/>
              <a:t>If this initial state is set up by straight forward code (not set up by parsing a string, for example) the analysis can be much more precise (fewer false positives!)</a:t>
            </a:r>
          </a:p>
          <a:p>
            <a:r>
              <a:rPr lang="en-US" dirty="0"/>
              <a:t>The concrete arguments in the test case can be generalized with </a:t>
            </a:r>
            <a:r>
              <a:rPr lang="en-US" sz="2000" dirty="0">
                <a:latin typeface="Lucida Console" panose="020B0609040504020204" pitchFamily="49" charset="0"/>
              </a:rPr>
              <a:t>abstract!</a:t>
            </a:r>
            <a:r>
              <a:rPr lang="en-US" dirty="0"/>
              <a:t>, providing a quick way to “fuzz” your test over a large domain of values.</a:t>
            </a:r>
          </a:p>
        </p:txBody>
      </p:sp>
    </p:spTree>
    <p:extLst>
      <p:ext uri="{BB962C8B-B14F-4D97-AF65-F5344CB8AC3E}">
        <p14:creationId xmlns:p14="http://schemas.microsoft.com/office/powerpoint/2010/main" val="150535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8426-267F-A54D-9DCB-6178D9BE2A2E}"/>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C50A64AB-178F-D94F-A6A3-27CB67677C50}"/>
              </a:ext>
            </a:extLst>
          </p:cNvPr>
          <p:cNvSpPr>
            <a:spLocks noGrp="1"/>
          </p:cNvSpPr>
          <p:nvPr>
            <p:ph idx="1"/>
          </p:nvPr>
        </p:nvSpPr>
        <p:spPr/>
        <p:txBody>
          <a:bodyPr/>
          <a:lstStyle/>
          <a:p>
            <a:r>
              <a:rPr lang="en-US" dirty="0"/>
              <a:t>Program verification is super hard. I have been doing this for decades, let me help you to get started.</a:t>
            </a:r>
          </a:p>
          <a:p>
            <a:r>
              <a:rPr lang="en-US" dirty="0"/>
              <a:t>Annotations make programs easier to read and concentrates the mind wonderfully when you write them.</a:t>
            </a:r>
          </a:p>
          <a:p>
            <a:r>
              <a:rPr lang="en-US" i="1" dirty="0"/>
              <a:t>Unit</a:t>
            </a:r>
            <a:r>
              <a:rPr lang="en-US" dirty="0"/>
              <a:t> tests make good entry points for analysis, so don’t neglect them just because integration tests are more interesting and feel more ”real”.</a:t>
            </a:r>
          </a:p>
          <a:p>
            <a:r>
              <a:rPr lang="en-US" dirty="0"/>
              <a:t>The best possible outcome of a verification effort is to find no bugs at all.</a:t>
            </a:r>
          </a:p>
        </p:txBody>
      </p:sp>
    </p:spTree>
    <p:extLst>
      <p:ext uri="{BB962C8B-B14F-4D97-AF65-F5344CB8AC3E}">
        <p14:creationId xmlns:p14="http://schemas.microsoft.com/office/powerpoint/2010/main" val="427463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83E8-E45B-A842-A2F7-D1CF451FD0E0}"/>
              </a:ext>
            </a:extLst>
          </p:cNvPr>
          <p:cNvSpPr>
            <a:spLocks noGrp="1"/>
          </p:cNvSpPr>
          <p:nvPr>
            <p:ph type="title"/>
          </p:nvPr>
        </p:nvSpPr>
        <p:spPr/>
        <p:txBody>
          <a:bodyPr/>
          <a:lstStyle/>
          <a:p>
            <a:r>
              <a:rPr lang="en-US" dirty="0"/>
              <a:t>What does MIRAI do?</a:t>
            </a:r>
          </a:p>
        </p:txBody>
      </p:sp>
      <p:sp>
        <p:nvSpPr>
          <p:cNvPr id="3" name="Content Placeholder 2">
            <a:extLst>
              <a:ext uri="{FF2B5EF4-FFF2-40B4-BE49-F238E27FC236}">
                <a16:creationId xmlns:a16="http://schemas.microsoft.com/office/drawing/2014/main" id="{1E8AA71D-B0D3-6643-AB7D-8450B43F5A01}"/>
              </a:ext>
            </a:extLst>
          </p:cNvPr>
          <p:cNvSpPr>
            <a:spLocks noGrp="1"/>
          </p:cNvSpPr>
          <p:nvPr>
            <p:ph idx="1"/>
          </p:nvPr>
        </p:nvSpPr>
        <p:spPr/>
        <p:txBody>
          <a:bodyPr/>
          <a:lstStyle/>
          <a:p>
            <a:r>
              <a:rPr lang="en-US" dirty="0"/>
              <a:t>A </a:t>
            </a:r>
            <a:r>
              <a:rPr lang="en-US" dirty="0">
                <a:effectLst>
                  <a:glow rad="228600">
                    <a:schemeClr val="accent5">
                      <a:satMod val="175000"/>
                      <a:alpha val="40000"/>
                    </a:schemeClr>
                  </a:glow>
                </a:effectLst>
              </a:rPr>
              <a:t>static</a:t>
            </a:r>
            <a:r>
              <a:rPr lang="en-US" dirty="0"/>
              <a:t> reachability analysis of Rust programs</a:t>
            </a:r>
          </a:p>
        </p:txBody>
      </p:sp>
      <p:sp>
        <p:nvSpPr>
          <p:cNvPr id="4" name="TextBox 3">
            <a:extLst>
              <a:ext uri="{FF2B5EF4-FFF2-40B4-BE49-F238E27FC236}">
                <a16:creationId xmlns:a16="http://schemas.microsoft.com/office/drawing/2014/main" id="{A5D29F6C-738F-3142-85CD-B102063FEA64}"/>
              </a:ext>
            </a:extLst>
          </p:cNvPr>
          <p:cNvSpPr txBox="1"/>
          <p:nvPr/>
        </p:nvSpPr>
        <p:spPr>
          <a:xfrm>
            <a:off x="1359242" y="2681415"/>
            <a:ext cx="5313407" cy="1200329"/>
          </a:xfrm>
          <a:prstGeom prst="rect">
            <a:avLst/>
          </a:prstGeom>
          <a:noFill/>
          <a:ln>
            <a:noFill/>
          </a:ln>
        </p:spPr>
        <p:txBody>
          <a:bodyPr wrap="square" rtlCol="0">
            <a:spAutoFit/>
          </a:bodyPr>
          <a:lstStyle/>
          <a:p>
            <a:r>
              <a:rPr lang="en-US" sz="2400" dirty="0"/>
              <a:t>The analysis is done at compile time by means of a plug-in that runs as part of the Rust compiler.</a:t>
            </a:r>
          </a:p>
        </p:txBody>
      </p:sp>
    </p:spTree>
    <p:extLst>
      <p:ext uri="{BB962C8B-B14F-4D97-AF65-F5344CB8AC3E}">
        <p14:creationId xmlns:p14="http://schemas.microsoft.com/office/powerpoint/2010/main" val="181842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83E8-E45B-A842-A2F7-D1CF451FD0E0}"/>
              </a:ext>
            </a:extLst>
          </p:cNvPr>
          <p:cNvSpPr>
            <a:spLocks noGrp="1"/>
          </p:cNvSpPr>
          <p:nvPr>
            <p:ph type="title"/>
          </p:nvPr>
        </p:nvSpPr>
        <p:spPr/>
        <p:txBody>
          <a:bodyPr/>
          <a:lstStyle/>
          <a:p>
            <a:r>
              <a:rPr lang="en-US" dirty="0"/>
              <a:t>What does MIRAI do?</a:t>
            </a:r>
          </a:p>
        </p:txBody>
      </p:sp>
      <p:sp>
        <p:nvSpPr>
          <p:cNvPr id="3" name="Content Placeholder 2">
            <a:extLst>
              <a:ext uri="{FF2B5EF4-FFF2-40B4-BE49-F238E27FC236}">
                <a16:creationId xmlns:a16="http://schemas.microsoft.com/office/drawing/2014/main" id="{1E8AA71D-B0D3-6643-AB7D-8450B43F5A01}"/>
              </a:ext>
            </a:extLst>
          </p:cNvPr>
          <p:cNvSpPr>
            <a:spLocks noGrp="1"/>
          </p:cNvSpPr>
          <p:nvPr>
            <p:ph idx="1"/>
          </p:nvPr>
        </p:nvSpPr>
        <p:spPr>
          <a:effectLst>
            <a:glow rad="228600">
              <a:schemeClr val="accent2">
                <a:satMod val="175000"/>
                <a:alpha val="40000"/>
              </a:schemeClr>
            </a:glow>
          </a:effectLst>
        </p:spPr>
        <p:txBody>
          <a:bodyPr/>
          <a:lstStyle/>
          <a:p>
            <a:r>
              <a:rPr lang="en-US" dirty="0"/>
              <a:t>A static reachability </a:t>
            </a:r>
            <a:r>
              <a:rPr lang="en-US" dirty="0">
                <a:effectLst>
                  <a:glow rad="228600">
                    <a:schemeClr val="accent5">
                      <a:satMod val="175000"/>
                      <a:alpha val="40000"/>
                    </a:schemeClr>
                  </a:glow>
                </a:effectLst>
              </a:rPr>
              <a:t>analysis</a:t>
            </a:r>
            <a:r>
              <a:rPr lang="en-US" dirty="0"/>
              <a:t> of Rust programs</a:t>
            </a:r>
          </a:p>
        </p:txBody>
      </p:sp>
      <p:sp>
        <p:nvSpPr>
          <p:cNvPr id="4" name="TextBox 3">
            <a:extLst>
              <a:ext uri="{FF2B5EF4-FFF2-40B4-BE49-F238E27FC236}">
                <a16:creationId xmlns:a16="http://schemas.microsoft.com/office/drawing/2014/main" id="{0F527953-F930-9740-A5EA-D19C48CC800B}"/>
              </a:ext>
            </a:extLst>
          </p:cNvPr>
          <p:cNvSpPr txBox="1"/>
          <p:nvPr/>
        </p:nvSpPr>
        <p:spPr>
          <a:xfrm>
            <a:off x="3521676" y="2360141"/>
            <a:ext cx="6314301" cy="1938992"/>
          </a:xfrm>
          <a:prstGeom prst="rect">
            <a:avLst/>
          </a:prstGeom>
          <a:noFill/>
        </p:spPr>
        <p:txBody>
          <a:bodyPr wrap="square" rtlCol="0">
            <a:spAutoFit/>
          </a:bodyPr>
          <a:lstStyle/>
          <a:p>
            <a:r>
              <a:rPr lang="en-US" sz="2400" dirty="0"/>
              <a:t>Programs are analyzed by symbolically executing them with abstract (unknown) input values. This most closely resembles a technique known as Abstract Interpretation, but also involves the use of Automated Theorem Proving.</a:t>
            </a:r>
          </a:p>
        </p:txBody>
      </p:sp>
    </p:spTree>
    <p:extLst>
      <p:ext uri="{BB962C8B-B14F-4D97-AF65-F5344CB8AC3E}">
        <p14:creationId xmlns:p14="http://schemas.microsoft.com/office/powerpoint/2010/main" val="358659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83E8-E45B-A842-A2F7-D1CF451FD0E0}"/>
              </a:ext>
            </a:extLst>
          </p:cNvPr>
          <p:cNvSpPr>
            <a:spLocks noGrp="1"/>
          </p:cNvSpPr>
          <p:nvPr>
            <p:ph type="title"/>
          </p:nvPr>
        </p:nvSpPr>
        <p:spPr/>
        <p:txBody>
          <a:bodyPr/>
          <a:lstStyle/>
          <a:p>
            <a:r>
              <a:rPr lang="en-US" dirty="0"/>
              <a:t>What does MIRAI do?</a:t>
            </a:r>
          </a:p>
        </p:txBody>
      </p:sp>
      <p:sp>
        <p:nvSpPr>
          <p:cNvPr id="3" name="Content Placeholder 2">
            <a:extLst>
              <a:ext uri="{FF2B5EF4-FFF2-40B4-BE49-F238E27FC236}">
                <a16:creationId xmlns:a16="http://schemas.microsoft.com/office/drawing/2014/main" id="{1E8AA71D-B0D3-6643-AB7D-8450B43F5A01}"/>
              </a:ext>
            </a:extLst>
          </p:cNvPr>
          <p:cNvSpPr>
            <a:spLocks noGrp="1"/>
          </p:cNvSpPr>
          <p:nvPr>
            <p:ph idx="1"/>
          </p:nvPr>
        </p:nvSpPr>
        <p:spPr>
          <a:effectLst>
            <a:glow rad="228600">
              <a:schemeClr val="accent5">
                <a:satMod val="175000"/>
                <a:alpha val="40000"/>
              </a:schemeClr>
            </a:glow>
          </a:effectLst>
        </p:spPr>
        <p:txBody>
          <a:bodyPr/>
          <a:lstStyle/>
          <a:p>
            <a:r>
              <a:rPr lang="en-US" dirty="0"/>
              <a:t>A static </a:t>
            </a:r>
            <a:r>
              <a:rPr lang="en-US" dirty="0">
                <a:effectLst>
                  <a:glow rad="228600">
                    <a:schemeClr val="accent5">
                      <a:satMod val="175000"/>
                      <a:alpha val="40000"/>
                    </a:schemeClr>
                  </a:glow>
                </a:effectLst>
              </a:rPr>
              <a:t>reachability</a:t>
            </a:r>
            <a:r>
              <a:rPr lang="en-US" dirty="0"/>
              <a:t> analysis of Rust programs</a:t>
            </a:r>
          </a:p>
        </p:txBody>
      </p:sp>
      <p:sp>
        <p:nvSpPr>
          <p:cNvPr id="5" name="TextBox 4">
            <a:extLst>
              <a:ext uri="{FF2B5EF4-FFF2-40B4-BE49-F238E27FC236}">
                <a16:creationId xmlns:a16="http://schemas.microsoft.com/office/drawing/2014/main" id="{8C2C98B3-FB3E-8C4E-89EF-88E04C5420B7}"/>
              </a:ext>
            </a:extLst>
          </p:cNvPr>
          <p:cNvSpPr txBox="1"/>
          <p:nvPr/>
        </p:nvSpPr>
        <p:spPr>
          <a:xfrm>
            <a:off x="1544593" y="2829697"/>
            <a:ext cx="7389341"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Can control flow from a program point A to a program point B?</a:t>
            </a:r>
          </a:p>
          <a:p>
            <a:pPr marL="285750" indent="-285750">
              <a:buFont typeface="Arial" panose="020B0604020202020204" pitchFamily="34" charset="0"/>
              <a:buChar char="•"/>
            </a:pPr>
            <a:r>
              <a:rPr lang="en-US" dirty="0"/>
              <a:t>Can data flow from program point A to program point B?</a:t>
            </a:r>
          </a:p>
        </p:txBody>
      </p:sp>
    </p:spTree>
    <p:extLst>
      <p:ext uri="{BB962C8B-B14F-4D97-AF65-F5344CB8AC3E}">
        <p14:creationId xmlns:p14="http://schemas.microsoft.com/office/powerpoint/2010/main" val="222852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9C51-5254-5642-A91C-482E43CB9BB7}"/>
              </a:ext>
            </a:extLst>
          </p:cNvPr>
          <p:cNvSpPr>
            <a:spLocks noGrp="1"/>
          </p:cNvSpPr>
          <p:nvPr>
            <p:ph type="title"/>
          </p:nvPr>
        </p:nvSpPr>
        <p:spPr/>
        <p:txBody>
          <a:bodyPr/>
          <a:lstStyle/>
          <a:p>
            <a:r>
              <a:rPr lang="en-US" dirty="0"/>
              <a:t>Why do we care?</a:t>
            </a:r>
          </a:p>
        </p:txBody>
      </p:sp>
      <p:sp>
        <p:nvSpPr>
          <p:cNvPr id="3" name="Content Placeholder 2">
            <a:extLst>
              <a:ext uri="{FF2B5EF4-FFF2-40B4-BE49-F238E27FC236}">
                <a16:creationId xmlns:a16="http://schemas.microsoft.com/office/drawing/2014/main" id="{9510E6E5-9D84-6B43-8014-BDE0D3E83E50}"/>
              </a:ext>
            </a:extLst>
          </p:cNvPr>
          <p:cNvSpPr>
            <a:spLocks noGrp="1"/>
          </p:cNvSpPr>
          <p:nvPr>
            <p:ph idx="1"/>
          </p:nvPr>
        </p:nvSpPr>
        <p:spPr/>
        <p:txBody>
          <a:bodyPr/>
          <a:lstStyle/>
          <a:p>
            <a:r>
              <a:rPr lang="en-US" dirty="0"/>
              <a:t>If </a:t>
            </a:r>
            <a:r>
              <a:rPr lang="en-US" b="1" dirty="0"/>
              <a:t>control</a:t>
            </a:r>
            <a:r>
              <a:rPr lang="en-US" dirty="0"/>
              <a:t> can </a:t>
            </a:r>
            <a:r>
              <a:rPr lang="en-US" i="1" dirty="0"/>
              <a:t>flow</a:t>
            </a:r>
            <a:r>
              <a:rPr lang="en-US" dirty="0"/>
              <a:t> from a program entry point to an instruction that causes the program to crash, the program may have undefined behavior that can be exploited by an attacker. This can also cause denial of service. Last, but not least, abrupt terminations and stack traces are not part of a good user experience.</a:t>
            </a:r>
          </a:p>
          <a:p>
            <a:r>
              <a:rPr lang="en-US" dirty="0"/>
              <a:t>If unchecked user </a:t>
            </a:r>
            <a:r>
              <a:rPr lang="en-US" b="1" dirty="0"/>
              <a:t>data</a:t>
            </a:r>
            <a:r>
              <a:rPr lang="en-US" dirty="0"/>
              <a:t> can </a:t>
            </a:r>
            <a:r>
              <a:rPr lang="en-US" i="1" dirty="0"/>
              <a:t>flow</a:t>
            </a:r>
            <a:r>
              <a:rPr lang="en-US" dirty="0"/>
              <a:t> to sensitive program points user mistakes can lead to bad outcomes. Moreover, attackers can use deliberately malformed input to subvert the system.</a:t>
            </a:r>
          </a:p>
          <a:p>
            <a:pPr marL="0" indent="0">
              <a:buNone/>
            </a:pPr>
            <a:endParaRPr lang="en-US" dirty="0"/>
          </a:p>
        </p:txBody>
      </p:sp>
    </p:spTree>
    <p:extLst>
      <p:ext uri="{BB962C8B-B14F-4D97-AF65-F5344CB8AC3E}">
        <p14:creationId xmlns:p14="http://schemas.microsoft.com/office/powerpoint/2010/main" val="259160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676D-2DB8-8D45-AE29-144DC376E454}"/>
              </a:ext>
            </a:extLst>
          </p:cNvPr>
          <p:cNvSpPr>
            <a:spLocks noGrp="1"/>
          </p:cNvSpPr>
          <p:nvPr>
            <p:ph type="title"/>
          </p:nvPr>
        </p:nvSpPr>
        <p:spPr/>
        <p:txBody>
          <a:bodyPr/>
          <a:lstStyle/>
          <a:p>
            <a:r>
              <a:rPr lang="en-US" dirty="0"/>
              <a:t>Provable correctness</a:t>
            </a:r>
          </a:p>
        </p:txBody>
      </p:sp>
      <p:sp>
        <p:nvSpPr>
          <p:cNvPr id="3" name="Content Placeholder 2">
            <a:extLst>
              <a:ext uri="{FF2B5EF4-FFF2-40B4-BE49-F238E27FC236}">
                <a16:creationId xmlns:a16="http://schemas.microsoft.com/office/drawing/2014/main" id="{35DAB425-1BCC-4C49-8B1C-6BF4D88CDE80}"/>
              </a:ext>
            </a:extLst>
          </p:cNvPr>
          <p:cNvSpPr>
            <a:spLocks noGrp="1"/>
          </p:cNvSpPr>
          <p:nvPr>
            <p:ph idx="1"/>
          </p:nvPr>
        </p:nvSpPr>
        <p:spPr/>
        <p:txBody>
          <a:bodyPr/>
          <a:lstStyle/>
          <a:p>
            <a:r>
              <a:rPr lang="en-US" dirty="0"/>
              <a:t>If the analysis determines that the program will never crash, it is correct?</a:t>
            </a:r>
          </a:p>
          <a:p>
            <a:r>
              <a:rPr lang="en-US" dirty="0"/>
              <a:t>Of course not!</a:t>
            </a:r>
          </a:p>
          <a:p>
            <a:r>
              <a:rPr lang="en-US" dirty="0"/>
              <a:t>But…</a:t>
            </a:r>
          </a:p>
          <a:p>
            <a:r>
              <a:rPr lang="en-US" dirty="0"/>
              <a:t>If you add enough assertions to your program, it is likely to crash whenever it behaves incorrectly.</a:t>
            </a:r>
          </a:p>
          <a:p>
            <a:r>
              <a:rPr lang="en-US" dirty="0"/>
              <a:t>Static analysis can tell you at compile time whether there is the possibility that an assertion is false.</a:t>
            </a:r>
          </a:p>
        </p:txBody>
      </p:sp>
    </p:spTree>
    <p:extLst>
      <p:ext uri="{BB962C8B-B14F-4D97-AF65-F5344CB8AC3E}">
        <p14:creationId xmlns:p14="http://schemas.microsoft.com/office/powerpoint/2010/main" val="237781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9673-68EE-744A-BF59-2AFF24924C47}"/>
              </a:ext>
            </a:extLst>
          </p:cNvPr>
          <p:cNvSpPr>
            <a:spLocks noGrp="1"/>
          </p:cNvSpPr>
          <p:nvPr>
            <p:ph type="title"/>
          </p:nvPr>
        </p:nvSpPr>
        <p:spPr/>
        <p:txBody>
          <a:bodyPr/>
          <a:lstStyle/>
          <a:p>
            <a:r>
              <a:rPr lang="en-US" dirty="0"/>
              <a:t>True/False Positives/Negatives</a:t>
            </a:r>
          </a:p>
        </p:txBody>
      </p:sp>
      <p:sp>
        <p:nvSpPr>
          <p:cNvPr id="3" name="Content Placeholder 2">
            <a:extLst>
              <a:ext uri="{FF2B5EF4-FFF2-40B4-BE49-F238E27FC236}">
                <a16:creationId xmlns:a16="http://schemas.microsoft.com/office/drawing/2014/main" id="{EAE8DB3B-54A1-0B47-8245-BA17E88A897D}"/>
              </a:ext>
            </a:extLst>
          </p:cNvPr>
          <p:cNvSpPr>
            <a:spLocks noGrp="1"/>
          </p:cNvSpPr>
          <p:nvPr>
            <p:ph idx="1"/>
          </p:nvPr>
        </p:nvSpPr>
        <p:spPr/>
        <p:txBody>
          <a:bodyPr/>
          <a:lstStyle/>
          <a:p>
            <a:r>
              <a:rPr lang="en-US" dirty="0"/>
              <a:t>A ”Positive” is a diagnostic message that points out the possibility of a runtime failure.</a:t>
            </a:r>
          </a:p>
          <a:p>
            <a:r>
              <a:rPr lang="en-US" dirty="0"/>
              <a:t>A “Negative” is the absence of such a message.</a:t>
            </a:r>
          </a:p>
          <a:p>
            <a:r>
              <a:rPr lang="en-US" dirty="0"/>
              <a:t>A ”True positive” is a diagnostic message that points out an actual bug.</a:t>
            </a:r>
          </a:p>
          <a:p>
            <a:r>
              <a:rPr lang="en-US" dirty="0"/>
              <a:t>A “False positive” is a diagnostic that complains about something that is not actually a bug.</a:t>
            </a:r>
          </a:p>
          <a:p>
            <a:r>
              <a:rPr lang="en-US" dirty="0"/>
              <a:t>A “True negative” means that there is no bug.</a:t>
            </a:r>
          </a:p>
          <a:p>
            <a:r>
              <a:rPr lang="en-US" dirty="0"/>
              <a:t>A “False negative” means that there is an undiagnosed bug.</a:t>
            </a:r>
          </a:p>
        </p:txBody>
      </p:sp>
    </p:spTree>
    <p:extLst>
      <p:ext uri="{BB962C8B-B14F-4D97-AF65-F5344CB8AC3E}">
        <p14:creationId xmlns:p14="http://schemas.microsoft.com/office/powerpoint/2010/main" val="233354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2ED5-4D7E-7247-A434-422EC5A75CBA}"/>
              </a:ext>
            </a:extLst>
          </p:cNvPr>
          <p:cNvSpPr>
            <a:spLocks noGrp="1"/>
          </p:cNvSpPr>
          <p:nvPr>
            <p:ph type="title"/>
          </p:nvPr>
        </p:nvSpPr>
        <p:spPr/>
        <p:txBody>
          <a:bodyPr/>
          <a:lstStyle/>
          <a:p>
            <a:r>
              <a:rPr lang="en-US" dirty="0"/>
              <a:t>Sound Analysis</a:t>
            </a:r>
          </a:p>
        </p:txBody>
      </p:sp>
      <p:sp>
        <p:nvSpPr>
          <p:cNvPr id="3" name="Content Placeholder 2">
            <a:extLst>
              <a:ext uri="{FF2B5EF4-FFF2-40B4-BE49-F238E27FC236}">
                <a16:creationId xmlns:a16="http://schemas.microsoft.com/office/drawing/2014/main" id="{C64819B1-7FEE-814D-84D0-F748839AA35F}"/>
              </a:ext>
            </a:extLst>
          </p:cNvPr>
          <p:cNvSpPr>
            <a:spLocks noGrp="1"/>
          </p:cNvSpPr>
          <p:nvPr>
            <p:ph idx="1"/>
          </p:nvPr>
        </p:nvSpPr>
        <p:spPr/>
        <p:txBody>
          <a:bodyPr/>
          <a:lstStyle/>
          <a:p>
            <a:r>
              <a:rPr lang="en-US" dirty="0"/>
              <a:t>A sound analysis never has false negatives</a:t>
            </a:r>
          </a:p>
          <a:p>
            <a:r>
              <a:rPr lang="en-US" dirty="0"/>
              <a:t>It may, however, report false positives.</a:t>
            </a:r>
          </a:p>
        </p:txBody>
      </p:sp>
    </p:spTree>
    <p:extLst>
      <p:ext uri="{BB962C8B-B14F-4D97-AF65-F5344CB8AC3E}">
        <p14:creationId xmlns:p14="http://schemas.microsoft.com/office/powerpoint/2010/main" val="2052901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459</TotalTime>
  <Words>1712</Words>
  <Application>Microsoft Macintosh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Lucida Console</vt:lpstr>
      <vt:lpstr>Office Theme</vt:lpstr>
      <vt:lpstr>MIRAI</vt:lpstr>
      <vt:lpstr>What does MIRAI do?</vt:lpstr>
      <vt:lpstr>What does MIRAI do?</vt:lpstr>
      <vt:lpstr>What does MIRAI do?</vt:lpstr>
      <vt:lpstr>What does MIRAI do?</vt:lpstr>
      <vt:lpstr>Why do we care?</vt:lpstr>
      <vt:lpstr>Provable correctness</vt:lpstr>
      <vt:lpstr>True/False Positives/Negatives</vt:lpstr>
      <vt:lpstr>Sound Analysis</vt:lpstr>
      <vt:lpstr>Bug finding</vt:lpstr>
      <vt:lpstr>Bug finding</vt:lpstr>
      <vt:lpstr>Sound Analysis</vt:lpstr>
      <vt:lpstr>Annotations: verify!</vt:lpstr>
      <vt:lpstr>Verification</vt:lpstr>
      <vt:lpstr>Verification</vt:lpstr>
      <vt:lpstr>Assume and don’t verify</vt:lpstr>
      <vt:lpstr>Trust (at compile time), but verify (at runtime)</vt:lpstr>
      <vt:lpstr>Trust during production, but check otherwise</vt:lpstr>
      <vt:lpstr>Entry points</vt:lpstr>
      <vt:lpstr>Preconditions</vt:lpstr>
      <vt:lpstr>Invariants</vt:lpstr>
      <vt:lpstr>Typestate/Protocol Analysis</vt:lpstr>
      <vt:lpstr>Tags</vt:lpstr>
      <vt:lpstr>Typestate/Protocol Analysis</vt:lpstr>
      <vt:lpstr>Quantifiers</vt:lpstr>
      <vt:lpstr>Unit tests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MIRAI</dc:title>
  <dc:creator>Herman Venter</dc:creator>
  <cp:lastModifiedBy>Herman Venter</cp:lastModifiedBy>
  <cp:revision>26</cp:revision>
  <dcterms:created xsi:type="dcterms:W3CDTF">2020-11-18T00:58:04Z</dcterms:created>
  <dcterms:modified xsi:type="dcterms:W3CDTF">2020-12-08T00:42:41Z</dcterms:modified>
</cp:coreProperties>
</file>