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67" r:id="rId5"/>
    <p:sldId id="263" r:id="rId6"/>
    <p:sldId id="264" r:id="rId7"/>
    <p:sldId id="266" r:id="rId8"/>
    <p:sldId id="265" r:id="rId9"/>
    <p:sldId id="269" r:id="rId10"/>
    <p:sldId id="270" r:id="rId11"/>
    <p:sldId id="271" r:id="rId12"/>
    <p:sldId id="272" r:id="rId13"/>
    <p:sldId id="275" r:id="rId14"/>
    <p:sldId id="268" r:id="rId15"/>
    <p:sldId id="273" r:id="rId16"/>
    <p:sldId id="274" r:id="rId17"/>
    <p:sldId id="259" r:id="rId18"/>
    <p:sldId id="261" r:id="rId19"/>
    <p:sldId id="262" r:id="rId20"/>
    <p:sldId id="260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FD257-6919-4E51-A456-A0B04E3E526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984CB-2923-4524-AD33-822FD030D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1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984CB-2923-4524-AD33-822FD030D3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4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984CB-2923-4524-AD33-822FD030D3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7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MovieLens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数据集包含多个用户对多部电影的评级数据，也包括电影元数据信息和用户属性信息。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984CB-2923-4524-AD33-822FD030D3B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8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8473-7101-4848-BAE4-0E530D86FB62}" type="datetime1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6EC0-6B71-4A24-A687-D773A3CED4E5}" type="datetime1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699-453D-4EA3-96C9-907059D9A623}" type="datetime1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4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E66A-F003-46EA-961F-54B0312F84AA}" type="datetime1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3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D847-43CF-4D10-918D-154B69824732}" type="datetime1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251A-7AAD-4885-8287-DFDF12DCAC35}" type="datetime1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2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2DE6-43BF-4E76-9BAF-A69D4799F483}" type="datetime1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1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AD30-3E94-4494-816C-FD42FA1C5F5A}" type="datetime1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00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9589-9950-442D-9690-3132E63DA9F8}" type="datetime1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2FF7-7B54-4E6A-8D3C-DF1613A171D5}" type="datetime1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5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6B38-E783-4A9B-B7FE-0709D4ED9963}" type="datetime1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9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2D95-A8D7-4938-8A0F-4CF3B036591D}" type="datetime1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5FD2C-575B-42AF-93A6-13E981CA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642" y="1122363"/>
            <a:ext cx="11938715" cy="2387600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Fighting Boredom in Recommender Systems with</a:t>
            </a:r>
            <a:b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Reinforcement Learning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Tiandi Ye    2020.07.31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 on Real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(movielens-100k)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992" y="1850994"/>
            <a:ext cx="10136015" cy="320084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79928" y="5212147"/>
                <a:ext cx="10936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𝑑𝑟𝑎𝑚𝑎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𝑐𝑜𝑚𝑒𝑑𝑦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𝑐𝑜𝑚𝑒𝑑𝑦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𝑡h𝑐𝑜𝑚𝑒𝑑𝑦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𝑎𝑐𝑡𝑖𝑜𝑛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𝑐𝑜𝑚𝑒𝑑𝑦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8" y="5212147"/>
                <a:ext cx="1093684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>
            <a:stCxn id="6" idx="2"/>
          </p:cNvCxnSpPr>
          <p:nvPr/>
        </p:nvCxnSpPr>
        <p:spPr>
          <a:xfrm>
            <a:off x="6248348" y="5673812"/>
            <a:ext cx="30226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68798" y="5673812"/>
            <a:ext cx="328160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762500" y="5673812"/>
            <a:ext cx="0" cy="48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0083800" y="5659568"/>
            <a:ext cx="0" cy="48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33345" y="1620160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99562" y="1620158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comedy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70964" y="1620159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85049" y="162015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thriller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 on Real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677" y="1731040"/>
            <a:ext cx="10002646" cy="184810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378700" y="1892300"/>
            <a:ext cx="0" cy="1219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240622" y="3619500"/>
                <a:ext cx="4824911" cy="118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altLang="zh-CN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22" y="3619500"/>
                <a:ext cx="4824911" cy="1180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240622" y="5034850"/>
                <a:ext cx="3645357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b="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22" y="5034850"/>
                <a:ext cx="3645357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LinUCRL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Upper-Confidence bound for Reinforcement Learning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 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ridge regression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vector of rewards obtained up to time t when a was executed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feature matrix corresponding to the contexts observed so far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upper-confidence bound: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  <m: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167" y="1588107"/>
            <a:ext cx="9667665" cy="4212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85160" y="3635318"/>
            <a:ext cx="914400" cy="601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LinUCRL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Computational complexity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LinUCRL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dirty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𝑑𝑆𝐾</m:t>
                        </m: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UCRL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dirty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𝒜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limLow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</m:e>
                            </m:d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lim>
                        </m:limLow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9"/>
                                  </m:rP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Known constants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and 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B for all actions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noise is sub-Gaussian with parameter R.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samples collected from action a up to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LINUCRL with the scaling factor</a:t>
                </a: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5348172"/>
            <a:ext cx="5915851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Analysis.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00" y="2495483"/>
            <a:ext cx="8554644" cy="95263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90688"/>
            <a:ext cx="292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regret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46100" y="3729691"/>
                <a:ext cx="3505200" cy="449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729691"/>
                <a:ext cx="3505200" cy="449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8200" y="4717567"/>
                <a:ext cx="6961586" cy="583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per-step regret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l-GR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decreases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zero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17567"/>
                <a:ext cx="6961586" cy="583750"/>
              </a:xfrm>
              <a:prstGeom prst="rect">
                <a:avLst/>
              </a:prstGeom>
              <a:blipFill>
                <a:blip r:embed="rId4"/>
                <a:stretch>
                  <a:fillRect l="-1840" t="-41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8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Toy experiment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Movielens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from A/B testing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policy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maximizing the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reward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greedy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fixed-action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𝑎𝑟𝑔𝑚𝑎𝑥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" y="322834"/>
            <a:ext cx="5620534" cy="3162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0456" y="3408300"/>
                <a:ext cx="848717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=0.01,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.0(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 boredom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effect)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6" y="3408300"/>
                <a:ext cx="8487179" cy="677108"/>
              </a:xfrm>
              <a:prstGeom prst="rect">
                <a:avLst/>
              </a:prstGeom>
              <a:blipFill>
                <a:blip r:embed="rId8"/>
                <a:stretch>
                  <a:fillRect t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0456" y="64394"/>
                <a:ext cx="891218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=0.4,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(limited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boredom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effect)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6" y="64394"/>
                <a:ext cx="8912181" cy="677108"/>
              </a:xfrm>
              <a:prstGeom prst="rect">
                <a:avLst/>
              </a:prstGeom>
              <a:blipFill>
                <a:blip r:embed="rId9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98" y="3769772"/>
            <a:ext cx="5382376" cy="3096057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0" y="34083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253416" y="4374292"/>
            <a:ext cx="4256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policy: 66% for action 1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policy: 57% for action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53416" y="142856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is very narrow.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 on Real Data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Upper-Confidence bound for Reinforcement Learning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Movielens-100k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16969"/>
            <a:ext cx="107019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::rating::timestamp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100,000 ratings (1-5) from 943 users on 1682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has rated at least 20 movies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made on a 5-star scale, with half-star increments (0.5 stars - 5.0 stars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3733800"/>
            <a:ext cx="86612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10 actions corresponding to different genres of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5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Parameters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309" y="1382935"/>
            <a:ext cx="8017382" cy="3996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4678" y="5467532"/>
            <a:ext cx="11062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strategy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always pull the comedy genre since it is the one with the highest “static”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动作按钮: 帮助 6">
            <a:hlinkClick r:id="" action="ppaction://noaction" highlightClick="1"/>
          </p:cNvPr>
          <p:cNvSpPr/>
          <p:nvPr/>
        </p:nvSpPr>
        <p:spPr>
          <a:xfrm>
            <a:off x="11490960" y="5425030"/>
            <a:ext cx="579120" cy="485113"/>
          </a:xfrm>
          <a:prstGeom prst="actionButtonHel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16"/>
          <a:stretch/>
        </p:blipFill>
        <p:spPr>
          <a:xfrm>
            <a:off x="838200" y="1806732"/>
            <a:ext cx="10515600" cy="366442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62417" y="5671820"/>
            <a:ext cx="12316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fact that UCRL targets this better performance, the learning process is very slow as the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states is too large.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动作按钮: 帮助 6">
            <a:hlinkClick r:id="" action="ppaction://noaction" highlightClick="1"/>
          </p:cNvPr>
          <p:cNvSpPr/>
          <p:nvPr/>
        </p:nvSpPr>
        <p:spPr>
          <a:xfrm>
            <a:off x="3657600" y="6095174"/>
            <a:ext cx="579120" cy="485113"/>
          </a:xfrm>
          <a:prstGeom prst="actionButtonHel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 A/B testing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59" y="2781519"/>
            <a:ext cx="11262681" cy="2484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690688"/>
            <a:ext cx="6085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350M tuples (user id, timestamp, version, click)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2236103"/>
            <a:ext cx="677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impose any linear assumption on the simulator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37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Outlook</a:t>
                </a: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Correlations between actions.</a:t>
                </a: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Offer personalized “boredom” curves.</a:t>
                </a: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models of the reward as a function of the recency(logistic regression in case of binary rewards).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Pros</a:t>
                </a: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Innovation</a:t>
                </a: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Deterministic MDP</a:t>
                </a:r>
              </a:p>
              <a:p>
                <a:pPr lvl="2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 step regret: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Computational complexity: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𝑑𝑆𝐾</m:t>
                        </m:r>
                      </m:e>
                    </m:d>
                  </m:oMath>
                </a14:m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baselines are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necessary.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2564633"/>
            <a:ext cx="10515600" cy="1325563"/>
          </a:xfrm>
        </p:spPr>
        <p:txBody>
          <a:bodyPr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listening.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ptimal Fixed Strategy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multi-armed bandit (MAB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A/B testing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Boredom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taste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an arm is pulled,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 decreases due to loss of interest and never increases again.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Rewards continuously decrease whether the arm is selected or not.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MDP-based RS, next item reward depends on previously k selected items without any underlying model assumption. Without considering exploration-exploitation trade-off and directly solving an estimated MDP leads to linear regret.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possible states sensitization and boredom.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Multi-Armed Bandit(MAB)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 smtClean="0">
                    <a:latin typeface="Cambria Math" panose="02040503050406030204" pitchFamily="18" charset="0"/>
                  </a:rPr>
                  <a:t>Context-Free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𝐺𝑟𝑒𝑒𝑑𝑦</m:t>
                    </m:r>
                  </m:oMath>
                </a14:m>
                <a:endParaRPr lang="en-US" altLang="zh-CN" b="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zh-CN" i="1" dirty="0" err="1">
                    <a:latin typeface="Cambria Math" panose="02040503050406030204" pitchFamily="18" charset="0"/>
                  </a:rPr>
                  <a:t>Softmax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zh-CN" b="0" dirty="0" smtClean="0"/>
                  <a:t>	       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→0,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exploitation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only;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exploration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 smtClean="0">
                    <a:latin typeface="Cambria Math" panose="02040503050406030204" pitchFamily="18" charset="0"/>
                  </a:rPr>
                  <a:t>Upper Confidence Bound(UCB) </a:t>
                </a:r>
              </a:p>
              <a:p>
                <a:pPr lvl="1"/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 upper confidence bound: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052" name="Picture 4" descr="Image for pos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03" y="4463215"/>
            <a:ext cx="4130197" cy="239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Multi-Armed Bandit(MAB)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i="1" dirty="0" smtClean="0">
                    <a:latin typeface="Cambria Math" panose="02040503050406030204" pitchFamily="18" charset="0"/>
                  </a:rPr>
                  <a:t>C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>ontextual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B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>andit </a:t>
                </a:r>
              </a:p>
              <a:p>
                <a:r>
                  <a:rPr lang="en-US" altLang="zh-CN" i="1" dirty="0" smtClean="0">
                    <a:latin typeface="Cambria Math" panose="02040503050406030204" pitchFamily="18" charset="0"/>
                  </a:rPr>
                  <a:t>LinUCB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contextual-bandit algorithm 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proceeds in discrete trials t = 1, 2, 3, . . . 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trial t: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algorithm observes the current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arms or actions together with their feature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summarizes information of both the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arm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will be referred to as the context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observed payoffs in previous trials,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chooses an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receives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whose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expectation depends on both the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arm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algorithm then improves its arm-selection strategy with the new observation,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3483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4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Multi-Armed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Bandit(MAB)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i="1" dirty="0" smtClean="0">
                    <a:latin typeface="Cambria Math" panose="02040503050406030204" pitchFamily="18" charset="0"/>
                  </a:rPr>
                  <a:t>Contextual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B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>andit </a:t>
                </a:r>
              </a:p>
              <a:p>
                <a:r>
                  <a:rPr lang="en-US" altLang="zh-CN" i="1" dirty="0" smtClean="0">
                    <a:latin typeface="Cambria Math" panose="02040503050406030204" pitchFamily="18" charset="0"/>
                  </a:rPr>
                  <a:t>LinUCB</a:t>
                </a:r>
              </a:p>
              <a:p>
                <a:pPr marL="0" indent="0">
                  <a:buNone/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we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the expected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arm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in its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d-dimensional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some unknown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namely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all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𝑎𝑟𝑔𝑚𝑖𝑛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≝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ad>
                            <m:radPr>
                              <m:degHide m:val="on"/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≝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matrix of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× d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trial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×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corresponding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vector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28" t="-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6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28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etermininistic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MDP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recency function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p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𝕝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	</a:t>
                </a: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Transition function f: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drops the action selected w steps ago and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appends the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 action to the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state.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vector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2883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Iteration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𝑤𝑒𝑟𝑒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𝑘𝑛𝑜𝑤𝑛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dirty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regret: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FD2C-575B-42AF-93A6-13E981CA4D4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4085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1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2389</Words>
  <Application>Microsoft Office PowerPoint</Application>
  <PresentationFormat>宽屏</PresentationFormat>
  <Paragraphs>178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Arial</vt:lpstr>
      <vt:lpstr>Cambria</vt:lpstr>
      <vt:lpstr>Cambria Math</vt:lpstr>
      <vt:lpstr>Times New Roman</vt:lpstr>
      <vt:lpstr>Wingdings</vt:lpstr>
      <vt:lpstr>Office 主题​​</vt:lpstr>
      <vt:lpstr>Fighting Boredom in Recommender Systems with Linear Reinforcement Learning</vt:lpstr>
      <vt:lpstr>Contents</vt:lpstr>
      <vt:lpstr>Introduction</vt:lpstr>
      <vt:lpstr>Related Work</vt:lpstr>
      <vt:lpstr>Multi-Armed Bandit(MAB)</vt:lpstr>
      <vt:lpstr>Multi-Armed Bandit(MAB)</vt:lpstr>
      <vt:lpstr>Multi-Armed Bandit(MAB)</vt:lpstr>
      <vt:lpstr>Problem Formulation</vt:lpstr>
      <vt:lpstr>Value Iteration (θ_a^∗  were known)</vt:lpstr>
      <vt:lpstr>Model Validation on Real Data(movielens-100k)</vt:lpstr>
      <vt:lpstr>Model Validation on Real Data</vt:lpstr>
      <vt:lpstr>LinUCRL     Linear Upper-Confidence bound for Reinforcement Learning</vt:lpstr>
      <vt:lpstr>Algorithm</vt:lpstr>
      <vt:lpstr>LinUCRL</vt:lpstr>
      <vt:lpstr>Theoretical Analysis</vt:lpstr>
      <vt:lpstr>Theoretical Analysis.</vt:lpstr>
      <vt:lpstr>Experiments</vt:lpstr>
      <vt:lpstr>Toy experiment</vt:lpstr>
      <vt:lpstr>PowerPoint 演示文稿</vt:lpstr>
      <vt:lpstr>Movielens-100k</vt:lpstr>
      <vt:lpstr>Resulting Parameters</vt:lpstr>
      <vt:lpstr>Results</vt:lpstr>
      <vt:lpstr>Large scale A/B testing dataset</vt:lpstr>
      <vt:lpstr>Conclusion</vt:lpstr>
      <vt:lpstr>Thanks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Fighting Boredom in Recommender Systems with Linear Reinforcement Learning</dc:title>
  <dc:creator>pc</dc:creator>
  <cp:lastModifiedBy>pc</cp:lastModifiedBy>
  <cp:revision>98</cp:revision>
  <dcterms:created xsi:type="dcterms:W3CDTF">2020-07-28T01:46:54Z</dcterms:created>
  <dcterms:modified xsi:type="dcterms:W3CDTF">2020-07-31T10:00:35Z</dcterms:modified>
</cp:coreProperties>
</file>