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BBCE-2AE4-3B5D-407E-ACB8A241D1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AD30D9-ADE9-AE4B-7D61-E1DDFBA98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AFB82F-99CC-A9C3-370A-93123D44E816}"/>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5" name="Footer Placeholder 4">
            <a:extLst>
              <a:ext uri="{FF2B5EF4-FFF2-40B4-BE49-F238E27FC236}">
                <a16:creationId xmlns:a16="http://schemas.microsoft.com/office/drawing/2014/main" id="{92A73244-CB41-F1C0-F034-A302C3280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4A346-B8EE-3F20-1A81-A85870D10FDA}"/>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160204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4B15-0957-76A8-98AD-0596510B2F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C87D4-7DD8-1800-A422-04827BFFAD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C74F9-3C31-E335-A2D4-0FFA8F199566}"/>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5" name="Footer Placeholder 4">
            <a:extLst>
              <a:ext uri="{FF2B5EF4-FFF2-40B4-BE49-F238E27FC236}">
                <a16:creationId xmlns:a16="http://schemas.microsoft.com/office/drawing/2014/main" id="{B9A1C8B6-588A-D3C5-C36D-23CE3D2AC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050BE-79E9-59D6-D883-0CAADFEDFB61}"/>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400813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DF81E0-C183-D149-E39A-36DB007480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5AAA06-DB05-6C3C-5A08-194C388F1E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24D2A-921B-DCF8-6BB2-782253FD22DA}"/>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5" name="Footer Placeholder 4">
            <a:extLst>
              <a:ext uri="{FF2B5EF4-FFF2-40B4-BE49-F238E27FC236}">
                <a16:creationId xmlns:a16="http://schemas.microsoft.com/office/drawing/2014/main" id="{2E1F25DA-A07C-7696-3EE5-673EF3CF1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F6830-3CBF-4184-4660-7C0B8E07AB35}"/>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28009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4FA4-A1E7-52E3-2F29-B4C54A6A81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8D76F4-5766-AA14-31E5-F7D0975A81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7D1F9-86E6-9B0A-8B51-77DC6D54BAA9}"/>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5" name="Footer Placeholder 4">
            <a:extLst>
              <a:ext uri="{FF2B5EF4-FFF2-40B4-BE49-F238E27FC236}">
                <a16:creationId xmlns:a16="http://schemas.microsoft.com/office/drawing/2014/main" id="{EAC26920-3401-391C-550B-EAE196C34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743E1-355B-6308-C4DB-27D4D345B5D3}"/>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214615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72AD-041F-7DD0-D538-01D2150D03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47B64F-A63C-EE97-5E1C-4EDECB400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AD4359-9041-F7B8-0E3A-7FF6AA7DD0EE}"/>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5" name="Footer Placeholder 4">
            <a:extLst>
              <a:ext uri="{FF2B5EF4-FFF2-40B4-BE49-F238E27FC236}">
                <a16:creationId xmlns:a16="http://schemas.microsoft.com/office/drawing/2014/main" id="{9FBF9A18-FD1D-7898-F561-0918380AE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09CD4-7EF1-0BD7-9887-0DE5CD5E4CD4}"/>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373050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A974-FB0A-D0FD-7CFC-0F63F6116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243D15-7BFB-3B17-0889-51AB23A027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2BD3F-9152-14B3-2966-A17129E3CE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C17ED7-34F6-EE99-04D2-1A1405BBE978}"/>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6" name="Footer Placeholder 5">
            <a:extLst>
              <a:ext uri="{FF2B5EF4-FFF2-40B4-BE49-F238E27FC236}">
                <a16:creationId xmlns:a16="http://schemas.microsoft.com/office/drawing/2014/main" id="{E95C9E80-D2EE-FFF9-63A9-09A3103BB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06C86-A6BB-604C-5B5A-B7D6A880D335}"/>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148939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D115-2C5E-98F8-9181-CA194916C5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77C2E0-24EB-4352-9BFB-006E0F103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379E9A-5E81-2852-59CC-A5697537A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2530AF-D61A-DB84-DCD4-87EE77179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AB6D4-4EE2-60FA-355C-45752D0DA7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F9BC9D-8079-4DB4-EC05-3B26F3EF3633}"/>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8" name="Footer Placeholder 7">
            <a:extLst>
              <a:ext uri="{FF2B5EF4-FFF2-40B4-BE49-F238E27FC236}">
                <a16:creationId xmlns:a16="http://schemas.microsoft.com/office/drawing/2014/main" id="{F15487B5-FBC5-3248-5B86-FFAC67EB34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A32E8F-809B-5B8F-5F74-F9C9BF0BDC5A}"/>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74156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FD3A-A77F-ACA8-6ED8-CE1621297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B08C97-1212-3929-EACF-ED115BB29F53}"/>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4" name="Footer Placeholder 3">
            <a:extLst>
              <a:ext uri="{FF2B5EF4-FFF2-40B4-BE49-F238E27FC236}">
                <a16:creationId xmlns:a16="http://schemas.microsoft.com/office/drawing/2014/main" id="{8EE2145C-F83C-ACA6-8527-280C735BCE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E1590-8659-323F-A1C8-E8A49B95E47B}"/>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109287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8C66-DAFC-1D3C-5DB7-E8D7CD21A93A}"/>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3" name="Footer Placeholder 2">
            <a:extLst>
              <a:ext uri="{FF2B5EF4-FFF2-40B4-BE49-F238E27FC236}">
                <a16:creationId xmlns:a16="http://schemas.microsoft.com/office/drawing/2014/main" id="{57AF1D7C-D8D9-2318-7429-43DB033BEC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2293EC-D1FB-EF41-A955-797CF521FE81}"/>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388718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FFD8-AE8C-00B9-A156-9A6F45072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CAC588-7787-1F79-9FC4-5316EF42E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AFB1F4-91E5-46FB-9A9E-E5ABBD632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9619C-0560-F522-EB63-06AF403AC894}"/>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6" name="Footer Placeholder 5">
            <a:extLst>
              <a:ext uri="{FF2B5EF4-FFF2-40B4-BE49-F238E27FC236}">
                <a16:creationId xmlns:a16="http://schemas.microsoft.com/office/drawing/2014/main" id="{21D7DC17-A8A1-9A39-944F-3E7F75AE6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FCC86-DF3E-0547-4E9B-A82214980F83}"/>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554159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D9B3-2A8A-EC98-896F-6B0758273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620F44-4B09-F552-EF5E-23FFDC474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E555B2-4415-272C-F564-6A829C986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14FAF-742F-A246-CBB3-9098660851D3}"/>
              </a:ext>
            </a:extLst>
          </p:cNvPr>
          <p:cNvSpPr>
            <a:spLocks noGrp="1"/>
          </p:cNvSpPr>
          <p:nvPr>
            <p:ph type="dt" sz="half" idx="10"/>
          </p:nvPr>
        </p:nvSpPr>
        <p:spPr/>
        <p:txBody>
          <a:bodyPr/>
          <a:lstStyle/>
          <a:p>
            <a:fld id="{55F1FF62-E1A1-4845-8E84-C8112D174A79}" type="datetimeFigureOut">
              <a:rPr lang="en-US" smtClean="0"/>
              <a:t>4/21/23</a:t>
            </a:fld>
            <a:endParaRPr lang="en-US"/>
          </a:p>
        </p:txBody>
      </p:sp>
      <p:sp>
        <p:nvSpPr>
          <p:cNvPr id="6" name="Footer Placeholder 5">
            <a:extLst>
              <a:ext uri="{FF2B5EF4-FFF2-40B4-BE49-F238E27FC236}">
                <a16:creationId xmlns:a16="http://schemas.microsoft.com/office/drawing/2014/main" id="{D7C0E1C6-5830-A1FE-8D2B-D85FABCA4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368CC-D0C8-3528-9F8F-821129E9DDDE}"/>
              </a:ext>
            </a:extLst>
          </p:cNvPr>
          <p:cNvSpPr>
            <a:spLocks noGrp="1"/>
          </p:cNvSpPr>
          <p:nvPr>
            <p:ph type="sldNum" sz="quarter" idx="12"/>
          </p:nvPr>
        </p:nvSpPr>
        <p:spPr/>
        <p:txBody>
          <a:bodyPr/>
          <a:lstStyle/>
          <a:p>
            <a:fld id="{B8201C8E-5471-DB4B-8077-3EF6D4630C34}" type="slidenum">
              <a:rPr lang="en-US" smtClean="0"/>
              <a:t>‹#›</a:t>
            </a:fld>
            <a:endParaRPr lang="en-US"/>
          </a:p>
        </p:txBody>
      </p:sp>
    </p:spTree>
    <p:extLst>
      <p:ext uri="{BB962C8B-B14F-4D97-AF65-F5344CB8AC3E}">
        <p14:creationId xmlns:p14="http://schemas.microsoft.com/office/powerpoint/2010/main" val="218199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33935D-035B-F7C8-C364-B43F37DD6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2B5F82-3294-1C24-DD3A-D3AF6EA91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DCEF3-9740-DF13-274D-3AA703B05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1FF62-E1A1-4845-8E84-C8112D174A79}" type="datetimeFigureOut">
              <a:rPr lang="en-US" smtClean="0"/>
              <a:t>4/21/23</a:t>
            </a:fld>
            <a:endParaRPr lang="en-US"/>
          </a:p>
        </p:txBody>
      </p:sp>
      <p:sp>
        <p:nvSpPr>
          <p:cNvPr id="5" name="Footer Placeholder 4">
            <a:extLst>
              <a:ext uri="{FF2B5EF4-FFF2-40B4-BE49-F238E27FC236}">
                <a16:creationId xmlns:a16="http://schemas.microsoft.com/office/drawing/2014/main" id="{E4AE8B57-C1CF-D3BD-C101-CEE1042422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EAAA74-119F-5826-D936-BDCC607C6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01C8E-5471-DB4B-8077-3EF6D4630C34}" type="slidenum">
              <a:rPr lang="en-US" smtClean="0"/>
              <a:t>‹#›</a:t>
            </a:fld>
            <a:endParaRPr lang="en-US"/>
          </a:p>
        </p:txBody>
      </p:sp>
    </p:spTree>
    <p:extLst>
      <p:ext uri="{BB962C8B-B14F-4D97-AF65-F5344CB8AC3E}">
        <p14:creationId xmlns:p14="http://schemas.microsoft.com/office/powerpoint/2010/main" val="3250031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ndrav/Sat_Rice_Yield_Cap/blob/main/Code/Sentinel%201%20Phenology_Update_1.ipynb" TargetMode="External"/><Relationship Id="rId2" Type="http://schemas.openxmlformats.org/officeDocument/2006/relationships/hyperlink" Target="https://github.com/endrav/Sat_Rice_Yield_Cap/tree/main/Research%20Pap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ndrav/Sat_Rice_Yield_Cap/blob/main/Code/Level%201%20Notebook%20Benchmark-Update_1.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endrav/Sat_Rice_Yield_Cap/blob/main/Code/Level%202%20Notebook%20Update_1.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3280-3225-DDC7-109F-25250E7F52B3}"/>
              </a:ext>
            </a:extLst>
          </p:cNvPr>
          <p:cNvSpPr>
            <a:spLocks noGrp="1"/>
          </p:cNvSpPr>
          <p:nvPr>
            <p:ph type="ctr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t>Level-1: (Rice)Crop Discovery</a:t>
            </a:r>
            <a:br>
              <a:rPr lang="en-US" dirty="0"/>
            </a:br>
            <a:br>
              <a:rPr lang="en-US" dirty="0"/>
            </a:br>
            <a:r>
              <a:rPr lang="en-US" dirty="0"/>
              <a:t>Level-2: (Rice)Yield Prediction</a:t>
            </a:r>
          </a:p>
        </p:txBody>
      </p:sp>
      <p:sp>
        <p:nvSpPr>
          <p:cNvPr id="3" name="Subtitle 2">
            <a:extLst>
              <a:ext uri="{FF2B5EF4-FFF2-40B4-BE49-F238E27FC236}">
                <a16:creationId xmlns:a16="http://schemas.microsoft.com/office/drawing/2014/main" id="{03CFB205-E646-FAD9-B28B-A08C98E1CA90}"/>
              </a:ext>
            </a:extLst>
          </p:cNvPr>
          <p:cNvSpPr>
            <a:spLocks noGrp="1"/>
          </p:cNvSpPr>
          <p:nvPr>
            <p:ph type="subTitle" idx="1"/>
          </p:nvPr>
        </p:nvSpPr>
        <p:spPr/>
        <p:txBody>
          <a:bodyPr/>
          <a:lstStyle/>
          <a:p>
            <a:r>
              <a:rPr lang="en-US" dirty="0"/>
              <a:t>Rajendra Kumar Vechalapu</a:t>
            </a:r>
          </a:p>
        </p:txBody>
      </p:sp>
    </p:spTree>
    <p:extLst>
      <p:ext uri="{BB962C8B-B14F-4D97-AF65-F5344CB8AC3E}">
        <p14:creationId xmlns:p14="http://schemas.microsoft.com/office/powerpoint/2010/main" val="191302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6288-E5C9-AEA1-3D1F-5D63423D4298}"/>
              </a:ext>
            </a:extLst>
          </p:cNvPr>
          <p:cNvSpPr>
            <a:spLocks noGrp="1"/>
          </p:cNvSpPr>
          <p:nvPr>
            <p:ph type="title"/>
          </p:nvPr>
        </p:nvSpPr>
        <p:spPr/>
        <p:txBody>
          <a:bodyPr/>
          <a:lstStyle/>
          <a:p>
            <a:r>
              <a:rPr lang="en-US" dirty="0"/>
              <a:t>Progress so far…</a:t>
            </a:r>
          </a:p>
        </p:txBody>
      </p:sp>
      <p:sp>
        <p:nvSpPr>
          <p:cNvPr id="3" name="Content Placeholder 2">
            <a:extLst>
              <a:ext uri="{FF2B5EF4-FFF2-40B4-BE49-F238E27FC236}">
                <a16:creationId xmlns:a16="http://schemas.microsoft.com/office/drawing/2014/main" id="{25DF042C-E536-0F6A-7FB0-85D649A2D660}"/>
              </a:ext>
            </a:extLst>
          </p:cNvPr>
          <p:cNvSpPr>
            <a:spLocks noGrp="1"/>
          </p:cNvSpPr>
          <p:nvPr>
            <p:ph idx="1"/>
          </p:nvPr>
        </p:nvSpPr>
        <p:spPr/>
        <p:txBody>
          <a:bodyPr/>
          <a:lstStyle/>
          <a:p>
            <a:r>
              <a:rPr lang="en-US" dirty="0"/>
              <a:t>Studied various research papers especially the ones with deep learning model implementations in-depth. The link to </a:t>
            </a:r>
            <a:r>
              <a:rPr lang="en-US" dirty="0">
                <a:hlinkClick r:id="rId2"/>
              </a:rPr>
              <a:t>papers</a:t>
            </a:r>
            <a:r>
              <a:rPr lang="en-US" dirty="0"/>
              <a:t> studied. </a:t>
            </a:r>
          </a:p>
          <a:p>
            <a:r>
              <a:rPr lang="en-US" dirty="0"/>
              <a:t>Studied how to extract satellite data, especially of Sentinel-1, its data formats and performed Exploratory Data Analysis by generating Radar Vegetation Index (RVI) for a given time period over a particular location. The notebook link to extraction of Sentinel-1 data and its </a:t>
            </a:r>
            <a:r>
              <a:rPr lang="en-US" dirty="0">
                <a:hlinkClick r:id="rId3"/>
              </a:rPr>
              <a:t>exploratory data analysis</a:t>
            </a:r>
            <a:r>
              <a:rPr lang="en-US" dirty="0"/>
              <a:t>.</a:t>
            </a:r>
          </a:p>
          <a:p>
            <a:r>
              <a:rPr lang="en-US" dirty="0"/>
              <a:t>Studied the effect of backscatter bands on vegetation and computed VV/VH band values apart from VV and VH band values in training our model. </a:t>
            </a:r>
          </a:p>
          <a:p>
            <a:endParaRPr lang="en-US" dirty="0"/>
          </a:p>
        </p:txBody>
      </p:sp>
    </p:spTree>
    <p:extLst>
      <p:ext uri="{BB962C8B-B14F-4D97-AF65-F5344CB8AC3E}">
        <p14:creationId xmlns:p14="http://schemas.microsoft.com/office/powerpoint/2010/main" val="222303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F12B-3061-90FD-E8D5-80D3B111D80A}"/>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81C00140-3213-510E-B544-F8004AF885A1}"/>
              </a:ext>
            </a:extLst>
          </p:cNvPr>
          <p:cNvSpPr>
            <a:spLocks noGrp="1"/>
          </p:cNvSpPr>
          <p:nvPr>
            <p:ph idx="1"/>
          </p:nvPr>
        </p:nvSpPr>
        <p:spPr/>
        <p:txBody>
          <a:bodyPr/>
          <a:lstStyle/>
          <a:p>
            <a:r>
              <a:rPr lang="en-US" dirty="0"/>
              <a:t>As the extracted band values are of less in number compared to utilize a neural net, first, traditional machine learning algorithms were used in rice crop discovery and rice yield </a:t>
            </a:r>
            <a:r>
              <a:rPr lang="en-US" dirty="0" err="1"/>
              <a:t>predicitons</a:t>
            </a:r>
            <a:r>
              <a:rPr lang="en-US" dirty="0"/>
              <a:t>. </a:t>
            </a:r>
          </a:p>
          <a:p>
            <a:r>
              <a:rPr lang="en-US" dirty="0"/>
              <a:t>And observed Random Forest Classifier improves accuracy by 15 percentage points on the same data over Logistic Regression. The link to the model building and results of </a:t>
            </a:r>
            <a:r>
              <a:rPr lang="en-US" dirty="0">
                <a:hlinkClick r:id="rId2"/>
              </a:rPr>
              <a:t>Rice Crop Discovery notebook</a:t>
            </a:r>
            <a:r>
              <a:rPr lang="en-US" dirty="0"/>
              <a:t>. </a:t>
            </a:r>
          </a:p>
          <a:p>
            <a:r>
              <a:rPr lang="en-US" dirty="0"/>
              <a:t>For the Yield prediction model (Level-2), instead of directly applying the extracted features, its various statistical and indices were calculated since these mathematical combinations of band values better represent the vegetative growth and health, especially of rice.</a:t>
            </a:r>
          </a:p>
          <a:p>
            <a:endParaRPr lang="en-US" dirty="0"/>
          </a:p>
        </p:txBody>
      </p:sp>
    </p:spTree>
    <p:extLst>
      <p:ext uri="{BB962C8B-B14F-4D97-AF65-F5344CB8AC3E}">
        <p14:creationId xmlns:p14="http://schemas.microsoft.com/office/powerpoint/2010/main" val="314265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AAFD-06D6-30F2-A9FC-EE3F06126008}"/>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7AEB3656-3EC7-19B8-E68E-25A895FA8817}"/>
              </a:ext>
            </a:extLst>
          </p:cNvPr>
          <p:cNvSpPr>
            <a:spLocks noGrp="1"/>
          </p:cNvSpPr>
          <p:nvPr>
            <p:ph idx="1"/>
          </p:nvPr>
        </p:nvSpPr>
        <p:spPr/>
        <p:txBody>
          <a:bodyPr/>
          <a:lstStyle/>
          <a:p>
            <a:r>
              <a:rPr lang="en-US" dirty="0"/>
              <a:t>Since, it also involves time-series data, correlated features were also engineered and used in building the model.</a:t>
            </a:r>
          </a:p>
          <a:p>
            <a:r>
              <a:rPr lang="en-US" dirty="0"/>
              <a:t>In Feature Engineering stage, various statistical features such as Minimum, Maximum, Range , Mean, Auto Correlation and Permutation Entropy were calculated and used in training our model. The link to the features engineered and code results of the </a:t>
            </a:r>
            <a:r>
              <a:rPr lang="en-US" dirty="0">
                <a:hlinkClick r:id="rId2"/>
              </a:rPr>
              <a:t>Rice Yield Prediction model</a:t>
            </a:r>
            <a:r>
              <a:rPr lang="en-US" dirty="0"/>
              <a:t>.</a:t>
            </a:r>
          </a:p>
        </p:txBody>
      </p:sp>
    </p:spTree>
    <p:extLst>
      <p:ext uri="{BB962C8B-B14F-4D97-AF65-F5344CB8AC3E}">
        <p14:creationId xmlns:p14="http://schemas.microsoft.com/office/powerpoint/2010/main" val="208121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86EA-0D76-C8BF-B8FE-0D2A94927C00}"/>
              </a:ext>
            </a:extLst>
          </p:cNvPr>
          <p:cNvSpPr>
            <a:spLocks noGrp="1"/>
          </p:cNvSpPr>
          <p:nvPr>
            <p:ph type="title"/>
          </p:nvPr>
        </p:nvSpPr>
        <p:spPr/>
        <p:txBody>
          <a:bodyPr/>
          <a:lstStyle/>
          <a:p>
            <a:r>
              <a:rPr lang="en-US" dirty="0"/>
              <a:t>Next Update</a:t>
            </a:r>
          </a:p>
        </p:txBody>
      </p:sp>
      <p:sp>
        <p:nvSpPr>
          <p:cNvPr id="3" name="Content Placeholder 2">
            <a:extLst>
              <a:ext uri="{FF2B5EF4-FFF2-40B4-BE49-F238E27FC236}">
                <a16:creationId xmlns:a16="http://schemas.microsoft.com/office/drawing/2014/main" id="{9385A5F3-36EB-D59B-30A4-02E826F969ED}"/>
              </a:ext>
            </a:extLst>
          </p:cNvPr>
          <p:cNvSpPr>
            <a:spLocks noGrp="1"/>
          </p:cNvSpPr>
          <p:nvPr>
            <p:ph idx="1"/>
          </p:nvPr>
        </p:nvSpPr>
        <p:spPr/>
        <p:txBody>
          <a:bodyPr>
            <a:normAutofit lnSpcReduction="10000"/>
          </a:bodyPr>
          <a:lstStyle/>
          <a:p>
            <a:r>
              <a:rPr lang="en-US" dirty="0"/>
              <a:t>Since satellite images are false-color images, it is important to extract the significant relevant values and build representative images of our desired application (of Rice crops). </a:t>
            </a:r>
          </a:p>
          <a:p>
            <a:r>
              <a:rPr lang="en-US" dirty="0"/>
              <a:t>Lots of study of research papers on how to extract radar (because Sentinel-1 uses C-band) satellite data and compose them as false-color images and implement neural network models on those images. </a:t>
            </a:r>
          </a:p>
          <a:p>
            <a:r>
              <a:rPr lang="en-US" dirty="0"/>
              <a:t>Now, having a clear view on building a deep neural pipeline and amidst of code implementation in </a:t>
            </a:r>
            <a:r>
              <a:rPr lang="en-US" dirty="0" err="1"/>
              <a:t>pytorch</a:t>
            </a:r>
            <a:r>
              <a:rPr lang="en-US" dirty="0"/>
              <a:t>, the next update will be on implementation of Deep Neural Network (</a:t>
            </a:r>
            <a:r>
              <a:rPr lang="en-US" dirty="0" err="1"/>
              <a:t>pytorch</a:t>
            </a:r>
            <a:r>
              <a:rPr lang="en-US" dirty="0"/>
              <a:t>) on rice crop discovery and yield and also further performance comparison of ML and neural models. </a:t>
            </a:r>
          </a:p>
          <a:p>
            <a:endParaRPr lang="en-US" dirty="0"/>
          </a:p>
        </p:txBody>
      </p:sp>
    </p:spTree>
    <p:extLst>
      <p:ext uri="{BB962C8B-B14F-4D97-AF65-F5344CB8AC3E}">
        <p14:creationId xmlns:p14="http://schemas.microsoft.com/office/powerpoint/2010/main" val="1483214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425</Words>
  <Application>Microsoft Macintosh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Level-1: (Rice)Crop Discovery  Level-2: (Rice)Yield Prediction</vt:lpstr>
      <vt:lpstr>Progress so far…</vt:lpstr>
      <vt:lpstr>Contd…</vt:lpstr>
      <vt:lpstr>Contd…</vt:lpstr>
      <vt:lpstr>Next Update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Level-1: (Rice)Crop Discovery  Level-2: (Rice)Yield Prediction</dc:title>
  <dc:creator>Vechalapu, Rajendra Kumar</dc:creator>
  <cp:lastModifiedBy>Vechalapu, Rajendra Kumar</cp:lastModifiedBy>
  <cp:revision>1</cp:revision>
  <dcterms:created xsi:type="dcterms:W3CDTF">2023-04-21T21:45:14Z</dcterms:created>
  <dcterms:modified xsi:type="dcterms:W3CDTF">2023-04-21T22:19:54Z</dcterms:modified>
</cp:coreProperties>
</file>