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3"/>
  </p:normalViewPr>
  <p:slideViewPr>
    <p:cSldViewPr snapToGrid="0">
      <p:cViewPr varScale="1">
        <p:scale>
          <a:sx n="105" d="100"/>
          <a:sy n="105"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B514-CC00-4EB8-230A-FF5CE00133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BF5A23-8E77-822A-5580-21F9F99A92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4ED080-EF57-57E6-40D4-8FC42D7234F7}"/>
              </a:ext>
            </a:extLst>
          </p:cNvPr>
          <p:cNvSpPr>
            <a:spLocks noGrp="1"/>
          </p:cNvSpPr>
          <p:nvPr>
            <p:ph type="dt" sz="half" idx="10"/>
          </p:nvPr>
        </p:nvSpPr>
        <p:spPr/>
        <p:txBody>
          <a:bodyPr/>
          <a:lstStyle/>
          <a:p>
            <a:fld id="{F5A10085-ADFF-C149-B1ED-764329534E0E}" type="datetimeFigureOut">
              <a:rPr lang="en-US" smtClean="0"/>
              <a:t>3/2/23</a:t>
            </a:fld>
            <a:endParaRPr lang="en-US"/>
          </a:p>
        </p:txBody>
      </p:sp>
      <p:sp>
        <p:nvSpPr>
          <p:cNvPr id="5" name="Footer Placeholder 4">
            <a:extLst>
              <a:ext uri="{FF2B5EF4-FFF2-40B4-BE49-F238E27FC236}">
                <a16:creationId xmlns:a16="http://schemas.microsoft.com/office/drawing/2014/main" id="{3B932242-F203-A5B8-66FE-2C148E1BF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05B1F-9609-27C9-C4C5-38B9B7B9BC2A}"/>
              </a:ext>
            </a:extLst>
          </p:cNvPr>
          <p:cNvSpPr>
            <a:spLocks noGrp="1"/>
          </p:cNvSpPr>
          <p:nvPr>
            <p:ph type="sldNum" sz="quarter" idx="12"/>
          </p:nvPr>
        </p:nvSpPr>
        <p:spPr/>
        <p:txBody>
          <a:bodyPr/>
          <a:lstStyle/>
          <a:p>
            <a:fld id="{8206D257-77EB-6946-9D7A-BEE9229AA8D0}" type="slidenum">
              <a:rPr lang="en-US" smtClean="0"/>
              <a:t>‹#›</a:t>
            </a:fld>
            <a:endParaRPr lang="en-US"/>
          </a:p>
        </p:txBody>
      </p:sp>
    </p:spTree>
    <p:extLst>
      <p:ext uri="{BB962C8B-B14F-4D97-AF65-F5344CB8AC3E}">
        <p14:creationId xmlns:p14="http://schemas.microsoft.com/office/powerpoint/2010/main" val="818091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2FB26-002D-1E88-640F-66902C18E1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E77E8A-FB4C-C162-5F09-40A4AC93B0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63FF1D-1331-F577-893B-F0EAB4CEDDB0}"/>
              </a:ext>
            </a:extLst>
          </p:cNvPr>
          <p:cNvSpPr>
            <a:spLocks noGrp="1"/>
          </p:cNvSpPr>
          <p:nvPr>
            <p:ph type="dt" sz="half" idx="10"/>
          </p:nvPr>
        </p:nvSpPr>
        <p:spPr/>
        <p:txBody>
          <a:bodyPr/>
          <a:lstStyle/>
          <a:p>
            <a:fld id="{F5A10085-ADFF-C149-B1ED-764329534E0E}" type="datetimeFigureOut">
              <a:rPr lang="en-US" smtClean="0"/>
              <a:t>3/2/23</a:t>
            </a:fld>
            <a:endParaRPr lang="en-US"/>
          </a:p>
        </p:txBody>
      </p:sp>
      <p:sp>
        <p:nvSpPr>
          <p:cNvPr id="5" name="Footer Placeholder 4">
            <a:extLst>
              <a:ext uri="{FF2B5EF4-FFF2-40B4-BE49-F238E27FC236}">
                <a16:creationId xmlns:a16="http://schemas.microsoft.com/office/drawing/2014/main" id="{F35E3A5D-1817-19BF-8F63-8131268090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E51AF-1055-8EAE-2147-F469C65EDBD2}"/>
              </a:ext>
            </a:extLst>
          </p:cNvPr>
          <p:cNvSpPr>
            <a:spLocks noGrp="1"/>
          </p:cNvSpPr>
          <p:nvPr>
            <p:ph type="sldNum" sz="quarter" idx="12"/>
          </p:nvPr>
        </p:nvSpPr>
        <p:spPr/>
        <p:txBody>
          <a:bodyPr/>
          <a:lstStyle/>
          <a:p>
            <a:fld id="{8206D257-77EB-6946-9D7A-BEE9229AA8D0}" type="slidenum">
              <a:rPr lang="en-US" smtClean="0"/>
              <a:t>‹#›</a:t>
            </a:fld>
            <a:endParaRPr lang="en-US"/>
          </a:p>
        </p:txBody>
      </p:sp>
    </p:spTree>
    <p:extLst>
      <p:ext uri="{BB962C8B-B14F-4D97-AF65-F5344CB8AC3E}">
        <p14:creationId xmlns:p14="http://schemas.microsoft.com/office/powerpoint/2010/main" val="3582654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55A9CC-1BC1-E718-E1F5-555674C5B1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449B33-2E3E-0E8F-6EB0-3C728F406F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8752B1-72DF-359E-DA78-AC6A8382F57C}"/>
              </a:ext>
            </a:extLst>
          </p:cNvPr>
          <p:cNvSpPr>
            <a:spLocks noGrp="1"/>
          </p:cNvSpPr>
          <p:nvPr>
            <p:ph type="dt" sz="half" idx="10"/>
          </p:nvPr>
        </p:nvSpPr>
        <p:spPr/>
        <p:txBody>
          <a:bodyPr/>
          <a:lstStyle/>
          <a:p>
            <a:fld id="{F5A10085-ADFF-C149-B1ED-764329534E0E}" type="datetimeFigureOut">
              <a:rPr lang="en-US" smtClean="0"/>
              <a:t>3/2/23</a:t>
            </a:fld>
            <a:endParaRPr lang="en-US"/>
          </a:p>
        </p:txBody>
      </p:sp>
      <p:sp>
        <p:nvSpPr>
          <p:cNvPr id="5" name="Footer Placeholder 4">
            <a:extLst>
              <a:ext uri="{FF2B5EF4-FFF2-40B4-BE49-F238E27FC236}">
                <a16:creationId xmlns:a16="http://schemas.microsoft.com/office/drawing/2014/main" id="{CE330C42-E139-486F-7DF8-D451A31FF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AE2D5C-882E-845A-249B-1D82815F084D}"/>
              </a:ext>
            </a:extLst>
          </p:cNvPr>
          <p:cNvSpPr>
            <a:spLocks noGrp="1"/>
          </p:cNvSpPr>
          <p:nvPr>
            <p:ph type="sldNum" sz="quarter" idx="12"/>
          </p:nvPr>
        </p:nvSpPr>
        <p:spPr/>
        <p:txBody>
          <a:bodyPr/>
          <a:lstStyle/>
          <a:p>
            <a:fld id="{8206D257-77EB-6946-9D7A-BEE9229AA8D0}" type="slidenum">
              <a:rPr lang="en-US" smtClean="0"/>
              <a:t>‹#›</a:t>
            </a:fld>
            <a:endParaRPr lang="en-US"/>
          </a:p>
        </p:txBody>
      </p:sp>
    </p:spTree>
    <p:extLst>
      <p:ext uri="{BB962C8B-B14F-4D97-AF65-F5344CB8AC3E}">
        <p14:creationId xmlns:p14="http://schemas.microsoft.com/office/powerpoint/2010/main" val="1515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111A6-4491-6F9B-C0B8-2BB265CAF7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1D8262-F3E7-BDEF-F2BD-98FCBC9668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F5CD69-7A1A-289B-CDE7-539051B46BD7}"/>
              </a:ext>
            </a:extLst>
          </p:cNvPr>
          <p:cNvSpPr>
            <a:spLocks noGrp="1"/>
          </p:cNvSpPr>
          <p:nvPr>
            <p:ph type="dt" sz="half" idx="10"/>
          </p:nvPr>
        </p:nvSpPr>
        <p:spPr/>
        <p:txBody>
          <a:bodyPr/>
          <a:lstStyle/>
          <a:p>
            <a:fld id="{F5A10085-ADFF-C149-B1ED-764329534E0E}" type="datetimeFigureOut">
              <a:rPr lang="en-US" smtClean="0"/>
              <a:t>3/2/23</a:t>
            </a:fld>
            <a:endParaRPr lang="en-US"/>
          </a:p>
        </p:txBody>
      </p:sp>
      <p:sp>
        <p:nvSpPr>
          <p:cNvPr id="5" name="Footer Placeholder 4">
            <a:extLst>
              <a:ext uri="{FF2B5EF4-FFF2-40B4-BE49-F238E27FC236}">
                <a16:creationId xmlns:a16="http://schemas.microsoft.com/office/drawing/2014/main" id="{C8EF1F68-F012-AA11-1B0B-1942F52B3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B22A3-8340-70B7-B51D-27F11CC0351A}"/>
              </a:ext>
            </a:extLst>
          </p:cNvPr>
          <p:cNvSpPr>
            <a:spLocks noGrp="1"/>
          </p:cNvSpPr>
          <p:nvPr>
            <p:ph type="sldNum" sz="quarter" idx="12"/>
          </p:nvPr>
        </p:nvSpPr>
        <p:spPr/>
        <p:txBody>
          <a:bodyPr/>
          <a:lstStyle/>
          <a:p>
            <a:fld id="{8206D257-77EB-6946-9D7A-BEE9229AA8D0}" type="slidenum">
              <a:rPr lang="en-US" smtClean="0"/>
              <a:t>‹#›</a:t>
            </a:fld>
            <a:endParaRPr lang="en-US"/>
          </a:p>
        </p:txBody>
      </p:sp>
    </p:spTree>
    <p:extLst>
      <p:ext uri="{BB962C8B-B14F-4D97-AF65-F5344CB8AC3E}">
        <p14:creationId xmlns:p14="http://schemas.microsoft.com/office/powerpoint/2010/main" val="410514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C914-BDAE-E973-E90A-F41768442A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07BB5F-7FF5-43B5-33D4-D5AC3BA641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35CF8A-5EDA-8F3A-0CEC-08EE0861C569}"/>
              </a:ext>
            </a:extLst>
          </p:cNvPr>
          <p:cNvSpPr>
            <a:spLocks noGrp="1"/>
          </p:cNvSpPr>
          <p:nvPr>
            <p:ph type="dt" sz="half" idx="10"/>
          </p:nvPr>
        </p:nvSpPr>
        <p:spPr/>
        <p:txBody>
          <a:bodyPr/>
          <a:lstStyle/>
          <a:p>
            <a:fld id="{F5A10085-ADFF-C149-B1ED-764329534E0E}" type="datetimeFigureOut">
              <a:rPr lang="en-US" smtClean="0"/>
              <a:t>3/2/23</a:t>
            </a:fld>
            <a:endParaRPr lang="en-US"/>
          </a:p>
        </p:txBody>
      </p:sp>
      <p:sp>
        <p:nvSpPr>
          <p:cNvPr id="5" name="Footer Placeholder 4">
            <a:extLst>
              <a:ext uri="{FF2B5EF4-FFF2-40B4-BE49-F238E27FC236}">
                <a16:creationId xmlns:a16="http://schemas.microsoft.com/office/drawing/2014/main" id="{EA534F45-BB48-EF92-72DC-F7E9EAC84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439C5-E170-606B-546B-C87D875BFF48}"/>
              </a:ext>
            </a:extLst>
          </p:cNvPr>
          <p:cNvSpPr>
            <a:spLocks noGrp="1"/>
          </p:cNvSpPr>
          <p:nvPr>
            <p:ph type="sldNum" sz="quarter" idx="12"/>
          </p:nvPr>
        </p:nvSpPr>
        <p:spPr/>
        <p:txBody>
          <a:bodyPr/>
          <a:lstStyle/>
          <a:p>
            <a:fld id="{8206D257-77EB-6946-9D7A-BEE9229AA8D0}" type="slidenum">
              <a:rPr lang="en-US" smtClean="0"/>
              <a:t>‹#›</a:t>
            </a:fld>
            <a:endParaRPr lang="en-US"/>
          </a:p>
        </p:txBody>
      </p:sp>
    </p:spTree>
    <p:extLst>
      <p:ext uri="{BB962C8B-B14F-4D97-AF65-F5344CB8AC3E}">
        <p14:creationId xmlns:p14="http://schemas.microsoft.com/office/powerpoint/2010/main" val="3751062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AB036-25E3-4985-2EB9-3E8E26C3E6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956FD0-EE6D-42C0-D9C3-F6D6B0D3A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37FE55-373E-B0ED-1FC6-3F6EDC6909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C0D4AF-3370-1A58-78B4-BE335E3440A8}"/>
              </a:ext>
            </a:extLst>
          </p:cNvPr>
          <p:cNvSpPr>
            <a:spLocks noGrp="1"/>
          </p:cNvSpPr>
          <p:nvPr>
            <p:ph type="dt" sz="half" idx="10"/>
          </p:nvPr>
        </p:nvSpPr>
        <p:spPr/>
        <p:txBody>
          <a:bodyPr/>
          <a:lstStyle/>
          <a:p>
            <a:fld id="{F5A10085-ADFF-C149-B1ED-764329534E0E}" type="datetimeFigureOut">
              <a:rPr lang="en-US" smtClean="0"/>
              <a:t>3/2/23</a:t>
            </a:fld>
            <a:endParaRPr lang="en-US"/>
          </a:p>
        </p:txBody>
      </p:sp>
      <p:sp>
        <p:nvSpPr>
          <p:cNvPr id="6" name="Footer Placeholder 5">
            <a:extLst>
              <a:ext uri="{FF2B5EF4-FFF2-40B4-BE49-F238E27FC236}">
                <a16:creationId xmlns:a16="http://schemas.microsoft.com/office/drawing/2014/main" id="{346D388A-DAEA-1241-FFC8-A2BC7EA32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433155-0D54-18FC-18C8-02C6A83E3D3B}"/>
              </a:ext>
            </a:extLst>
          </p:cNvPr>
          <p:cNvSpPr>
            <a:spLocks noGrp="1"/>
          </p:cNvSpPr>
          <p:nvPr>
            <p:ph type="sldNum" sz="quarter" idx="12"/>
          </p:nvPr>
        </p:nvSpPr>
        <p:spPr/>
        <p:txBody>
          <a:bodyPr/>
          <a:lstStyle/>
          <a:p>
            <a:fld id="{8206D257-77EB-6946-9D7A-BEE9229AA8D0}" type="slidenum">
              <a:rPr lang="en-US" smtClean="0"/>
              <a:t>‹#›</a:t>
            </a:fld>
            <a:endParaRPr lang="en-US"/>
          </a:p>
        </p:txBody>
      </p:sp>
    </p:spTree>
    <p:extLst>
      <p:ext uri="{BB962C8B-B14F-4D97-AF65-F5344CB8AC3E}">
        <p14:creationId xmlns:p14="http://schemas.microsoft.com/office/powerpoint/2010/main" val="2633534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D0246-EC56-CC97-923B-E2E6C2E222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C08A59-D2E1-23E9-D85A-4AE4BB9F13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8D708D-261D-4CDC-8994-4DC3C6DAF4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919BF1-7573-D679-F52B-7ACAB6D03A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783712-300A-D14E-00A9-F70D84E09D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C82C74-B2E0-4703-A46C-5BDB4FC3F950}"/>
              </a:ext>
            </a:extLst>
          </p:cNvPr>
          <p:cNvSpPr>
            <a:spLocks noGrp="1"/>
          </p:cNvSpPr>
          <p:nvPr>
            <p:ph type="dt" sz="half" idx="10"/>
          </p:nvPr>
        </p:nvSpPr>
        <p:spPr/>
        <p:txBody>
          <a:bodyPr/>
          <a:lstStyle/>
          <a:p>
            <a:fld id="{F5A10085-ADFF-C149-B1ED-764329534E0E}" type="datetimeFigureOut">
              <a:rPr lang="en-US" smtClean="0"/>
              <a:t>3/2/23</a:t>
            </a:fld>
            <a:endParaRPr lang="en-US"/>
          </a:p>
        </p:txBody>
      </p:sp>
      <p:sp>
        <p:nvSpPr>
          <p:cNvPr id="8" name="Footer Placeholder 7">
            <a:extLst>
              <a:ext uri="{FF2B5EF4-FFF2-40B4-BE49-F238E27FC236}">
                <a16:creationId xmlns:a16="http://schemas.microsoft.com/office/drawing/2014/main" id="{E9711828-CF69-F724-B782-0E8E948295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C1C4DF-E5C1-DDFF-F2DF-9833C3FC0570}"/>
              </a:ext>
            </a:extLst>
          </p:cNvPr>
          <p:cNvSpPr>
            <a:spLocks noGrp="1"/>
          </p:cNvSpPr>
          <p:nvPr>
            <p:ph type="sldNum" sz="quarter" idx="12"/>
          </p:nvPr>
        </p:nvSpPr>
        <p:spPr/>
        <p:txBody>
          <a:bodyPr/>
          <a:lstStyle/>
          <a:p>
            <a:fld id="{8206D257-77EB-6946-9D7A-BEE9229AA8D0}" type="slidenum">
              <a:rPr lang="en-US" smtClean="0"/>
              <a:t>‹#›</a:t>
            </a:fld>
            <a:endParaRPr lang="en-US"/>
          </a:p>
        </p:txBody>
      </p:sp>
    </p:spTree>
    <p:extLst>
      <p:ext uri="{BB962C8B-B14F-4D97-AF65-F5344CB8AC3E}">
        <p14:creationId xmlns:p14="http://schemas.microsoft.com/office/powerpoint/2010/main" val="1845080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9ACA-5604-D2CF-1F16-C5DA227D30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CE20AC-899B-58C1-AA19-DD38A074594A}"/>
              </a:ext>
            </a:extLst>
          </p:cNvPr>
          <p:cNvSpPr>
            <a:spLocks noGrp="1"/>
          </p:cNvSpPr>
          <p:nvPr>
            <p:ph type="dt" sz="half" idx="10"/>
          </p:nvPr>
        </p:nvSpPr>
        <p:spPr/>
        <p:txBody>
          <a:bodyPr/>
          <a:lstStyle/>
          <a:p>
            <a:fld id="{F5A10085-ADFF-C149-B1ED-764329534E0E}" type="datetimeFigureOut">
              <a:rPr lang="en-US" smtClean="0"/>
              <a:t>3/2/23</a:t>
            </a:fld>
            <a:endParaRPr lang="en-US"/>
          </a:p>
        </p:txBody>
      </p:sp>
      <p:sp>
        <p:nvSpPr>
          <p:cNvPr id="4" name="Footer Placeholder 3">
            <a:extLst>
              <a:ext uri="{FF2B5EF4-FFF2-40B4-BE49-F238E27FC236}">
                <a16:creationId xmlns:a16="http://schemas.microsoft.com/office/drawing/2014/main" id="{E215F9E7-20AD-CC1D-F29F-CA9FB35B1A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9EA88C-0519-2B4E-524B-3EC12CDB1404}"/>
              </a:ext>
            </a:extLst>
          </p:cNvPr>
          <p:cNvSpPr>
            <a:spLocks noGrp="1"/>
          </p:cNvSpPr>
          <p:nvPr>
            <p:ph type="sldNum" sz="quarter" idx="12"/>
          </p:nvPr>
        </p:nvSpPr>
        <p:spPr/>
        <p:txBody>
          <a:bodyPr/>
          <a:lstStyle/>
          <a:p>
            <a:fld id="{8206D257-77EB-6946-9D7A-BEE9229AA8D0}" type="slidenum">
              <a:rPr lang="en-US" smtClean="0"/>
              <a:t>‹#›</a:t>
            </a:fld>
            <a:endParaRPr lang="en-US"/>
          </a:p>
        </p:txBody>
      </p:sp>
    </p:spTree>
    <p:extLst>
      <p:ext uri="{BB962C8B-B14F-4D97-AF65-F5344CB8AC3E}">
        <p14:creationId xmlns:p14="http://schemas.microsoft.com/office/powerpoint/2010/main" val="2906162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78CE66-7C07-FECB-50C5-0D626499A9E4}"/>
              </a:ext>
            </a:extLst>
          </p:cNvPr>
          <p:cNvSpPr>
            <a:spLocks noGrp="1"/>
          </p:cNvSpPr>
          <p:nvPr>
            <p:ph type="dt" sz="half" idx="10"/>
          </p:nvPr>
        </p:nvSpPr>
        <p:spPr/>
        <p:txBody>
          <a:bodyPr/>
          <a:lstStyle/>
          <a:p>
            <a:fld id="{F5A10085-ADFF-C149-B1ED-764329534E0E}" type="datetimeFigureOut">
              <a:rPr lang="en-US" smtClean="0"/>
              <a:t>3/2/23</a:t>
            </a:fld>
            <a:endParaRPr lang="en-US"/>
          </a:p>
        </p:txBody>
      </p:sp>
      <p:sp>
        <p:nvSpPr>
          <p:cNvPr id="3" name="Footer Placeholder 2">
            <a:extLst>
              <a:ext uri="{FF2B5EF4-FFF2-40B4-BE49-F238E27FC236}">
                <a16:creationId xmlns:a16="http://schemas.microsoft.com/office/drawing/2014/main" id="{268E2895-A2B3-0E47-55B8-3E75C40C27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C4E797-EEDF-25C1-3D0B-74BAF76EF999}"/>
              </a:ext>
            </a:extLst>
          </p:cNvPr>
          <p:cNvSpPr>
            <a:spLocks noGrp="1"/>
          </p:cNvSpPr>
          <p:nvPr>
            <p:ph type="sldNum" sz="quarter" idx="12"/>
          </p:nvPr>
        </p:nvSpPr>
        <p:spPr/>
        <p:txBody>
          <a:bodyPr/>
          <a:lstStyle/>
          <a:p>
            <a:fld id="{8206D257-77EB-6946-9D7A-BEE9229AA8D0}" type="slidenum">
              <a:rPr lang="en-US" smtClean="0"/>
              <a:t>‹#›</a:t>
            </a:fld>
            <a:endParaRPr lang="en-US"/>
          </a:p>
        </p:txBody>
      </p:sp>
    </p:spTree>
    <p:extLst>
      <p:ext uri="{BB962C8B-B14F-4D97-AF65-F5344CB8AC3E}">
        <p14:creationId xmlns:p14="http://schemas.microsoft.com/office/powerpoint/2010/main" val="1341631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42475-363D-E3FA-2D5E-7CB880D7FB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0234E8-CDC7-9A64-853E-DE8307CD9E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B4E39D-7159-73DA-0B7F-CC91B9A24B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C4996E-2C03-F504-4213-B1853282A59F}"/>
              </a:ext>
            </a:extLst>
          </p:cNvPr>
          <p:cNvSpPr>
            <a:spLocks noGrp="1"/>
          </p:cNvSpPr>
          <p:nvPr>
            <p:ph type="dt" sz="half" idx="10"/>
          </p:nvPr>
        </p:nvSpPr>
        <p:spPr/>
        <p:txBody>
          <a:bodyPr/>
          <a:lstStyle/>
          <a:p>
            <a:fld id="{F5A10085-ADFF-C149-B1ED-764329534E0E}" type="datetimeFigureOut">
              <a:rPr lang="en-US" smtClean="0"/>
              <a:t>3/2/23</a:t>
            </a:fld>
            <a:endParaRPr lang="en-US"/>
          </a:p>
        </p:txBody>
      </p:sp>
      <p:sp>
        <p:nvSpPr>
          <p:cNvPr id="6" name="Footer Placeholder 5">
            <a:extLst>
              <a:ext uri="{FF2B5EF4-FFF2-40B4-BE49-F238E27FC236}">
                <a16:creationId xmlns:a16="http://schemas.microsoft.com/office/drawing/2014/main" id="{7402DE5A-0565-5061-2229-F2BE389E62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3A09F-628B-2C11-1E82-A416B412AD6D}"/>
              </a:ext>
            </a:extLst>
          </p:cNvPr>
          <p:cNvSpPr>
            <a:spLocks noGrp="1"/>
          </p:cNvSpPr>
          <p:nvPr>
            <p:ph type="sldNum" sz="quarter" idx="12"/>
          </p:nvPr>
        </p:nvSpPr>
        <p:spPr/>
        <p:txBody>
          <a:bodyPr/>
          <a:lstStyle/>
          <a:p>
            <a:fld id="{8206D257-77EB-6946-9D7A-BEE9229AA8D0}" type="slidenum">
              <a:rPr lang="en-US" smtClean="0"/>
              <a:t>‹#›</a:t>
            </a:fld>
            <a:endParaRPr lang="en-US"/>
          </a:p>
        </p:txBody>
      </p:sp>
    </p:spTree>
    <p:extLst>
      <p:ext uri="{BB962C8B-B14F-4D97-AF65-F5344CB8AC3E}">
        <p14:creationId xmlns:p14="http://schemas.microsoft.com/office/powerpoint/2010/main" val="795049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ACE2-A7DE-9237-5F47-C893E1D2E7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829211-B264-8F31-8CC3-90FFD049C0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B4EABB-F3CE-3D9C-904C-3EB8D47F4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FCA10D-861B-E955-52F8-4FA21A37A7AF}"/>
              </a:ext>
            </a:extLst>
          </p:cNvPr>
          <p:cNvSpPr>
            <a:spLocks noGrp="1"/>
          </p:cNvSpPr>
          <p:nvPr>
            <p:ph type="dt" sz="half" idx="10"/>
          </p:nvPr>
        </p:nvSpPr>
        <p:spPr/>
        <p:txBody>
          <a:bodyPr/>
          <a:lstStyle/>
          <a:p>
            <a:fld id="{F5A10085-ADFF-C149-B1ED-764329534E0E}" type="datetimeFigureOut">
              <a:rPr lang="en-US" smtClean="0"/>
              <a:t>3/2/23</a:t>
            </a:fld>
            <a:endParaRPr lang="en-US"/>
          </a:p>
        </p:txBody>
      </p:sp>
      <p:sp>
        <p:nvSpPr>
          <p:cNvPr id="6" name="Footer Placeholder 5">
            <a:extLst>
              <a:ext uri="{FF2B5EF4-FFF2-40B4-BE49-F238E27FC236}">
                <a16:creationId xmlns:a16="http://schemas.microsoft.com/office/drawing/2014/main" id="{8EF3FE2C-8615-882B-CA50-396F1F2DBC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FF7D85-934C-2018-A798-370B0FDEAFA6}"/>
              </a:ext>
            </a:extLst>
          </p:cNvPr>
          <p:cNvSpPr>
            <a:spLocks noGrp="1"/>
          </p:cNvSpPr>
          <p:nvPr>
            <p:ph type="sldNum" sz="quarter" idx="12"/>
          </p:nvPr>
        </p:nvSpPr>
        <p:spPr/>
        <p:txBody>
          <a:bodyPr/>
          <a:lstStyle/>
          <a:p>
            <a:fld id="{8206D257-77EB-6946-9D7A-BEE9229AA8D0}" type="slidenum">
              <a:rPr lang="en-US" smtClean="0"/>
              <a:t>‹#›</a:t>
            </a:fld>
            <a:endParaRPr lang="en-US"/>
          </a:p>
        </p:txBody>
      </p:sp>
    </p:spTree>
    <p:extLst>
      <p:ext uri="{BB962C8B-B14F-4D97-AF65-F5344CB8AC3E}">
        <p14:creationId xmlns:p14="http://schemas.microsoft.com/office/powerpoint/2010/main" val="3148619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22E0D0-ACFF-0DD8-4937-30645581B2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8941F7-E303-94BC-AA6D-B9C4E0BF88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84F4E2-34BF-1A64-8451-FD58AF25A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A10085-ADFF-C149-B1ED-764329534E0E}" type="datetimeFigureOut">
              <a:rPr lang="en-US" smtClean="0"/>
              <a:t>3/2/23</a:t>
            </a:fld>
            <a:endParaRPr lang="en-US"/>
          </a:p>
        </p:txBody>
      </p:sp>
      <p:sp>
        <p:nvSpPr>
          <p:cNvPr id="5" name="Footer Placeholder 4">
            <a:extLst>
              <a:ext uri="{FF2B5EF4-FFF2-40B4-BE49-F238E27FC236}">
                <a16:creationId xmlns:a16="http://schemas.microsoft.com/office/drawing/2014/main" id="{E402E464-BAD8-31D5-5D1C-96A8CE0C90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0D17A9-145D-CFCC-FB57-260BDDE376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06D257-77EB-6946-9D7A-BEE9229AA8D0}" type="slidenum">
              <a:rPr lang="en-US" smtClean="0"/>
              <a:t>‹#›</a:t>
            </a:fld>
            <a:endParaRPr lang="en-US"/>
          </a:p>
        </p:txBody>
      </p:sp>
    </p:spTree>
    <p:extLst>
      <p:ext uri="{BB962C8B-B14F-4D97-AF65-F5344CB8AC3E}">
        <p14:creationId xmlns:p14="http://schemas.microsoft.com/office/powerpoint/2010/main" val="282785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entinels.copernicus.eu/documents/247904/4603794/Sentinel-1-infographic.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C1D7-F468-E343-A8EC-D56BA78BC7D0}"/>
              </a:ext>
            </a:extLst>
          </p:cNvPr>
          <p:cNvSpPr>
            <a:spLocks noGrp="1"/>
          </p:cNvSpPr>
          <p:nvPr>
            <p:ph type="ctrTitle"/>
          </p:nvPr>
        </p:nvSpPr>
        <p:spPr/>
        <p:txBody>
          <a:bodyPr/>
          <a:lstStyle/>
          <a:p>
            <a:r>
              <a:rPr lang="en-US" dirty="0"/>
              <a:t>Level-1</a:t>
            </a:r>
            <a:br>
              <a:rPr lang="en-US" dirty="0"/>
            </a:br>
            <a:r>
              <a:rPr lang="en-US" dirty="0"/>
              <a:t>Rice Crop Discovery</a:t>
            </a:r>
          </a:p>
        </p:txBody>
      </p:sp>
      <p:sp>
        <p:nvSpPr>
          <p:cNvPr id="3" name="Subtitle 2">
            <a:extLst>
              <a:ext uri="{FF2B5EF4-FFF2-40B4-BE49-F238E27FC236}">
                <a16:creationId xmlns:a16="http://schemas.microsoft.com/office/drawing/2014/main" id="{D6E45D9E-5615-BDBE-7181-092331906335}"/>
              </a:ext>
            </a:extLst>
          </p:cNvPr>
          <p:cNvSpPr>
            <a:spLocks noGrp="1"/>
          </p:cNvSpPr>
          <p:nvPr>
            <p:ph type="subTitle" idx="1"/>
          </p:nvPr>
        </p:nvSpPr>
        <p:spPr/>
        <p:txBody>
          <a:bodyPr/>
          <a:lstStyle/>
          <a:p>
            <a:endParaRPr lang="en-US" dirty="0"/>
          </a:p>
          <a:p>
            <a:r>
              <a:rPr lang="en-US" dirty="0"/>
              <a:t>Rajendra Kumar Vechalapu</a:t>
            </a:r>
          </a:p>
          <a:p>
            <a:endParaRPr lang="en-US" dirty="0"/>
          </a:p>
        </p:txBody>
      </p:sp>
    </p:spTree>
    <p:extLst>
      <p:ext uri="{BB962C8B-B14F-4D97-AF65-F5344CB8AC3E}">
        <p14:creationId xmlns:p14="http://schemas.microsoft.com/office/powerpoint/2010/main" val="2083641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F997-D564-E17D-C8BB-33D1C898E0F6}"/>
              </a:ext>
            </a:extLst>
          </p:cNvPr>
          <p:cNvSpPr>
            <a:spLocks noGrp="1"/>
          </p:cNvSpPr>
          <p:nvPr>
            <p:ph type="title"/>
          </p:nvPr>
        </p:nvSpPr>
        <p:spPr/>
        <p:txBody>
          <a:bodyPr/>
          <a:lstStyle/>
          <a:p>
            <a:r>
              <a:rPr lang="en-US" dirty="0"/>
              <a:t>To-Do: Next week</a:t>
            </a:r>
          </a:p>
        </p:txBody>
      </p:sp>
      <p:sp>
        <p:nvSpPr>
          <p:cNvPr id="3" name="Content Placeholder 2">
            <a:extLst>
              <a:ext uri="{FF2B5EF4-FFF2-40B4-BE49-F238E27FC236}">
                <a16:creationId xmlns:a16="http://schemas.microsoft.com/office/drawing/2014/main" id="{FA61BDEB-2F2A-EE58-DC30-13349A24A2CA}"/>
              </a:ext>
            </a:extLst>
          </p:cNvPr>
          <p:cNvSpPr>
            <a:spLocks noGrp="1"/>
          </p:cNvSpPr>
          <p:nvPr>
            <p:ph idx="1"/>
          </p:nvPr>
        </p:nvSpPr>
        <p:spPr/>
        <p:txBody>
          <a:bodyPr/>
          <a:lstStyle/>
          <a:p>
            <a:r>
              <a:rPr lang="en-US" dirty="0"/>
              <a:t>Running the baseline classification model using base features from Sentinel-1 radar dataset (VV and VH).</a:t>
            </a:r>
          </a:p>
          <a:p>
            <a:r>
              <a:rPr lang="en-US" dirty="0"/>
              <a:t>Calculating vegetation phenology changes using radiometrically terrain </a:t>
            </a:r>
            <a:r>
              <a:rPr lang="en-US"/>
              <a:t>corrected Sentinel-1 data.</a:t>
            </a:r>
            <a:endParaRPr lang="en-US" dirty="0"/>
          </a:p>
          <a:p>
            <a:r>
              <a:rPr lang="en-US" dirty="0"/>
              <a:t>Further study of bands in Sentinel-1 radar dataset and look into extraction of features through combination of multiple bands.</a:t>
            </a:r>
          </a:p>
          <a:p>
            <a:r>
              <a:rPr lang="en-US" dirty="0"/>
              <a:t>Study of RVIs and generating various vegetation indices.</a:t>
            </a:r>
          </a:p>
          <a:p>
            <a:r>
              <a:rPr lang="en-US" dirty="0"/>
              <a:t>Mostly concentrating towards extraction of model features for rice crop prediction from radar data. </a:t>
            </a:r>
          </a:p>
        </p:txBody>
      </p:sp>
    </p:spTree>
    <p:extLst>
      <p:ext uri="{BB962C8B-B14F-4D97-AF65-F5344CB8AC3E}">
        <p14:creationId xmlns:p14="http://schemas.microsoft.com/office/powerpoint/2010/main" val="119992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877B0-C229-FAAC-A04E-00F7F30D53A3}"/>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9A3F8319-28FA-B75F-DC22-3E53B5D7F4E9}"/>
              </a:ext>
            </a:extLst>
          </p:cNvPr>
          <p:cNvSpPr>
            <a:spLocks noGrp="1"/>
          </p:cNvSpPr>
          <p:nvPr>
            <p:ph idx="1"/>
          </p:nvPr>
        </p:nvSpPr>
        <p:spPr/>
        <p:txBody>
          <a:bodyPr/>
          <a:lstStyle/>
          <a:p>
            <a:r>
              <a:rPr lang="en-US" dirty="0"/>
              <a:t>To predict the presence of rice crops at a given location using satellite data.</a:t>
            </a:r>
          </a:p>
          <a:p>
            <a:r>
              <a:rPr lang="en-US" dirty="0"/>
              <a:t>Distinguish between rice and non-rice fields(forest, other vegetation and water bodies).</a:t>
            </a:r>
          </a:p>
          <a:p>
            <a:r>
              <a:rPr lang="en-US" dirty="0"/>
              <a:t>Using features from the Sentinel-1 Radiometrically Terrain Corrected (RTC) dataset as predictor variables.</a:t>
            </a:r>
          </a:p>
        </p:txBody>
      </p:sp>
    </p:spTree>
    <p:extLst>
      <p:ext uri="{BB962C8B-B14F-4D97-AF65-F5344CB8AC3E}">
        <p14:creationId xmlns:p14="http://schemas.microsoft.com/office/powerpoint/2010/main" val="3282802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2B902-A605-69BA-D2E3-2A25830A9C12}"/>
              </a:ext>
            </a:extLst>
          </p:cNvPr>
          <p:cNvSpPr>
            <a:spLocks noGrp="1"/>
          </p:cNvSpPr>
          <p:nvPr>
            <p:ph type="title"/>
          </p:nvPr>
        </p:nvSpPr>
        <p:spPr/>
        <p:txBody>
          <a:bodyPr/>
          <a:lstStyle/>
          <a:p>
            <a:r>
              <a:rPr lang="en-US" dirty="0"/>
              <a:t>Two Stages</a:t>
            </a:r>
          </a:p>
        </p:txBody>
      </p:sp>
      <p:sp>
        <p:nvSpPr>
          <p:cNvPr id="3" name="Content Placeholder 2">
            <a:extLst>
              <a:ext uri="{FF2B5EF4-FFF2-40B4-BE49-F238E27FC236}">
                <a16:creationId xmlns:a16="http://schemas.microsoft.com/office/drawing/2014/main" id="{02F9E093-9EB3-7E81-0E7C-BFD058E341C8}"/>
              </a:ext>
            </a:extLst>
          </p:cNvPr>
          <p:cNvSpPr>
            <a:spLocks noGrp="1"/>
          </p:cNvSpPr>
          <p:nvPr>
            <p:ph idx="1"/>
          </p:nvPr>
        </p:nvSpPr>
        <p:spPr/>
        <p:txBody>
          <a:bodyPr/>
          <a:lstStyle/>
          <a:p>
            <a:r>
              <a:rPr lang="en-US" dirty="0"/>
              <a:t>Stage-1: Extraction of features from Sentinel-1-RTC dataset </a:t>
            </a:r>
          </a:p>
          <a:p>
            <a:r>
              <a:rPr lang="en-US" dirty="0"/>
              <a:t>Stage-2: Building Classification model</a:t>
            </a:r>
          </a:p>
          <a:p>
            <a:endParaRPr lang="en-US" dirty="0"/>
          </a:p>
        </p:txBody>
      </p:sp>
    </p:spTree>
    <p:extLst>
      <p:ext uri="{BB962C8B-B14F-4D97-AF65-F5344CB8AC3E}">
        <p14:creationId xmlns:p14="http://schemas.microsoft.com/office/powerpoint/2010/main" val="4259177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5F80-93B7-666B-AAE0-09E6E96BAD12}"/>
              </a:ext>
            </a:extLst>
          </p:cNvPr>
          <p:cNvSpPr>
            <a:spLocks noGrp="1"/>
          </p:cNvSpPr>
          <p:nvPr>
            <p:ph type="title"/>
          </p:nvPr>
        </p:nvSpPr>
        <p:spPr/>
        <p:txBody>
          <a:bodyPr/>
          <a:lstStyle/>
          <a:p>
            <a:r>
              <a:rPr lang="en-US" dirty="0"/>
              <a:t>Stage-1: Sentinel-1-RTC dataset</a:t>
            </a:r>
          </a:p>
        </p:txBody>
      </p:sp>
      <p:sp>
        <p:nvSpPr>
          <p:cNvPr id="3" name="Content Placeholder 2">
            <a:extLst>
              <a:ext uri="{FF2B5EF4-FFF2-40B4-BE49-F238E27FC236}">
                <a16:creationId xmlns:a16="http://schemas.microsoft.com/office/drawing/2014/main" id="{E8FE5734-F7E3-E309-E87A-9A867ED00D4F}"/>
              </a:ext>
            </a:extLst>
          </p:cNvPr>
          <p:cNvSpPr>
            <a:spLocks noGrp="1"/>
          </p:cNvSpPr>
          <p:nvPr>
            <p:ph idx="1"/>
          </p:nvPr>
        </p:nvSpPr>
        <p:spPr/>
        <p:txBody>
          <a:bodyPr/>
          <a:lstStyle/>
          <a:p>
            <a:r>
              <a:rPr lang="en-US" dirty="0"/>
              <a:t>As part of Copernicus initiative, </a:t>
            </a:r>
            <a:r>
              <a:rPr lang="en-US" dirty="0">
                <a:hlinkClick r:id="rId2"/>
              </a:rPr>
              <a:t>Sentinel-1</a:t>
            </a:r>
            <a:r>
              <a:rPr lang="en-US" dirty="0"/>
              <a:t> is the first of the five missions that ESA is developing.</a:t>
            </a:r>
          </a:p>
          <a:p>
            <a:r>
              <a:rPr lang="en-US" u="sng" dirty="0"/>
              <a:t>Sentinel-1 mission: </a:t>
            </a:r>
            <a:r>
              <a:rPr lang="en-US" dirty="0"/>
              <a:t>a constellation of two polar-orbiting satellites, operating all-weather day and night performing C-band synthetic aperture radar imaging at a center frequency of 5.405 GHz.</a:t>
            </a:r>
          </a:p>
          <a:p>
            <a:r>
              <a:rPr lang="en-US" dirty="0"/>
              <a:t>Polarizations: (VV,VH), (HH,HV), VV, VH, HH</a:t>
            </a:r>
          </a:p>
          <a:p>
            <a:r>
              <a:rPr lang="en-US" dirty="0"/>
              <a:t>C-band: frequencies ranging from 4 to 8 GHz in the electromagnetic spectrum. (wavelength range: 7.5-3.75 cm)</a:t>
            </a:r>
          </a:p>
          <a:p>
            <a:endParaRPr lang="en-US" dirty="0"/>
          </a:p>
        </p:txBody>
      </p:sp>
    </p:spTree>
    <p:extLst>
      <p:ext uri="{BB962C8B-B14F-4D97-AF65-F5344CB8AC3E}">
        <p14:creationId xmlns:p14="http://schemas.microsoft.com/office/powerpoint/2010/main" val="1273559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630FD-9C09-85B7-4938-1634D8E9A585}"/>
              </a:ext>
            </a:extLst>
          </p:cNvPr>
          <p:cNvSpPr>
            <a:spLocks noGrp="1"/>
          </p:cNvSpPr>
          <p:nvPr>
            <p:ph type="title"/>
          </p:nvPr>
        </p:nvSpPr>
        <p:spPr/>
        <p:txBody>
          <a:bodyPr/>
          <a:lstStyle/>
          <a:p>
            <a:r>
              <a:rPr lang="en-US" dirty="0"/>
              <a:t>Stage-1: How Sentinel-1 radar data is useful here?</a:t>
            </a:r>
          </a:p>
        </p:txBody>
      </p:sp>
      <p:sp>
        <p:nvSpPr>
          <p:cNvPr id="3" name="Content Placeholder 2">
            <a:extLst>
              <a:ext uri="{FF2B5EF4-FFF2-40B4-BE49-F238E27FC236}">
                <a16:creationId xmlns:a16="http://schemas.microsoft.com/office/drawing/2014/main" id="{FC57D2FE-DA34-99DF-2B1B-AEE19F26DBBC}"/>
              </a:ext>
            </a:extLst>
          </p:cNvPr>
          <p:cNvSpPr>
            <a:spLocks noGrp="1"/>
          </p:cNvSpPr>
          <p:nvPr>
            <p:ph idx="1"/>
          </p:nvPr>
        </p:nvSpPr>
        <p:spPr/>
        <p:txBody>
          <a:bodyPr>
            <a:normAutofit lnSpcReduction="10000"/>
          </a:bodyPr>
          <a:lstStyle/>
          <a:p>
            <a:r>
              <a:rPr lang="en-US" dirty="0"/>
              <a:t>Band values VV, VH and combination of bands help us distinguish between the rice and non-rice crops.</a:t>
            </a:r>
          </a:p>
          <a:p>
            <a:r>
              <a:rPr lang="en-US" dirty="0"/>
              <a:t>Through calculating </a:t>
            </a:r>
            <a:r>
              <a:rPr lang="en-US" b="1" dirty="0"/>
              <a:t>vegetation phenology</a:t>
            </a:r>
            <a:r>
              <a:rPr lang="en-US" dirty="0"/>
              <a:t> changes using RTC Sentinel-1 radar data.</a:t>
            </a:r>
          </a:p>
          <a:p>
            <a:r>
              <a:rPr lang="en-US" dirty="0"/>
              <a:t>Variations in Radar Vegetation Index (RVI) [0,1]- used for assessing vegetation planting, growth, harvesting and health of crops.</a:t>
            </a:r>
          </a:p>
          <a:p>
            <a:r>
              <a:rPr lang="en-US" dirty="0"/>
              <a:t>Also, sentinel penetrates clouds resulting in minimum atmospheric attenuation.</a:t>
            </a:r>
          </a:p>
          <a:p>
            <a:r>
              <a:rPr lang="en-US" dirty="0"/>
              <a:t>So, here bands or combination of bands can be used as features in model building (VV, VH, VV+VH or HH+HV).</a:t>
            </a:r>
          </a:p>
        </p:txBody>
      </p:sp>
    </p:spTree>
    <p:extLst>
      <p:ext uri="{BB962C8B-B14F-4D97-AF65-F5344CB8AC3E}">
        <p14:creationId xmlns:p14="http://schemas.microsoft.com/office/powerpoint/2010/main" val="1271049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9CD46-8335-BD6E-803E-9266AC907801}"/>
              </a:ext>
            </a:extLst>
          </p:cNvPr>
          <p:cNvSpPr>
            <a:spLocks noGrp="1"/>
          </p:cNvSpPr>
          <p:nvPr>
            <p:ph type="title"/>
          </p:nvPr>
        </p:nvSpPr>
        <p:spPr/>
        <p:txBody>
          <a:bodyPr/>
          <a:lstStyle/>
          <a:p>
            <a:r>
              <a:rPr lang="en-US" dirty="0"/>
              <a:t>Stage-1: Experimentation</a:t>
            </a:r>
          </a:p>
        </p:txBody>
      </p:sp>
      <p:sp>
        <p:nvSpPr>
          <p:cNvPr id="3" name="Content Placeholder 2">
            <a:extLst>
              <a:ext uri="{FF2B5EF4-FFF2-40B4-BE49-F238E27FC236}">
                <a16:creationId xmlns:a16="http://schemas.microsoft.com/office/drawing/2014/main" id="{089A6673-0777-EA6B-07B0-18D76341436E}"/>
              </a:ext>
            </a:extLst>
          </p:cNvPr>
          <p:cNvSpPr>
            <a:spLocks noGrp="1"/>
          </p:cNvSpPr>
          <p:nvPr>
            <p:ph idx="1"/>
          </p:nvPr>
        </p:nvSpPr>
        <p:spPr/>
        <p:txBody>
          <a:bodyPr/>
          <a:lstStyle/>
          <a:p>
            <a:r>
              <a:rPr lang="en-US" dirty="0"/>
              <a:t>Various mathematical combinations of bands can be used to generate various vegetation indices that can be used as features for our model.</a:t>
            </a:r>
          </a:p>
          <a:p>
            <a:r>
              <a:rPr lang="en-US" dirty="0"/>
              <a:t>Extracting band (VV, VH) values for an entire year or a long period.</a:t>
            </a:r>
          </a:p>
          <a:p>
            <a:r>
              <a:rPr lang="en-US" dirty="0"/>
              <a:t>Because different land classes (e.g., agriculture, water, urban) will have different annual variability.</a:t>
            </a:r>
          </a:p>
          <a:p>
            <a:r>
              <a:rPr lang="en-US" dirty="0"/>
              <a:t>Approach of building bounding boxes (e.g., 3*3 pixels) around the given latitude and longitude positions and then extracting the aggregated band values (e.g., mean, median) to get normalized band values to build the model. (Due to inherent variability of radar data at pixel level because of variable scattering responses)</a:t>
            </a:r>
          </a:p>
          <a:p>
            <a:endParaRPr lang="en-US" dirty="0"/>
          </a:p>
          <a:p>
            <a:endParaRPr lang="en-US" b="1" i="1" dirty="0"/>
          </a:p>
          <a:p>
            <a:endParaRPr lang="en-US" dirty="0"/>
          </a:p>
        </p:txBody>
      </p:sp>
    </p:spTree>
    <p:extLst>
      <p:ext uri="{BB962C8B-B14F-4D97-AF65-F5344CB8AC3E}">
        <p14:creationId xmlns:p14="http://schemas.microsoft.com/office/powerpoint/2010/main" val="1775048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884B6-BD44-F1B5-002D-D741083F0BD1}"/>
              </a:ext>
            </a:extLst>
          </p:cNvPr>
          <p:cNvSpPr>
            <a:spLocks noGrp="1"/>
          </p:cNvSpPr>
          <p:nvPr>
            <p:ph type="title"/>
          </p:nvPr>
        </p:nvSpPr>
        <p:spPr/>
        <p:txBody>
          <a:bodyPr/>
          <a:lstStyle/>
          <a:p>
            <a:r>
              <a:rPr lang="en-US" dirty="0"/>
              <a:t>Stage-2: Building Classification Model</a:t>
            </a:r>
          </a:p>
        </p:txBody>
      </p:sp>
      <p:sp>
        <p:nvSpPr>
          <p:cNvPr id="3" name="Content Placeholder 2">
            <a:extLst>
              <a:ext uri="{FF2B5EF4-FFF2-40B4-BE49-F238E27FC236}">
                <a16:creationId xmlns:a16="http://schemas.microsoft.com/office/drawing/2014/main" id="{A1F6A99F-B3E0-A2CD-9D4A-4BCD53455068}"/>
              </a:ext>
            </a:extLst>
          </p:cNvPr>
          <p:cNvSpPr>
            <a:spLocks noGrp="1"/>
          </p:cNvSpPr>
          <p:nvPr>
            <p:ph idx="1"/>
          </p:nvPr>
        </p:nvSpPr>
        <p:spPr/>
        <p:txBody>
          <a:bodyPr/>
          <a:lstStyle/>
          <a:p>
            <a:r>
              <a:rPr lang="en-US" dirty="0"/>
              <a:t>Feature Scaling: </a:t>
            </a:r>
            <a:r>
              <a:rPr lang="en-US" i="1" dirty="0"/>
              <a:t>Standard Scaler, Min Max Scaler, Robust scaling, Max Absolute Scaling</a:t>
            </a:r>
          </a:p>
          <a:p>
            <a:r>
              <a:rPr lang="en-US" dirty="0"/>
              <a:t>Train and Test Split</a:t>
            </a:r>
          </a:p>
          <a:p>
            <a:r>
              <a:rPr lang="en-US" dirty="0"/>
              <a:t>Model Training: </a:t>
            </a:r>
            <a:r>
              <a:rPr lang="en-US" i="1" dirty="0"/>
              <a:t>using various classification models.</a:t>
            </a:r>
          </a:p>
          <a:p>
            <a:r>
              <a:rPr lang="en-US" dirty="0"/>
              <a:t>Hyperparameter tuning</a:t>
            </a:r>
          </a:p>
          <a:p>
            <a:r>
              <a:rPr lang="en-US" dirty="0"/>
              <a:t>Model Evaluation: </a:t>
            </a:r>
            <a:r>
              <a:rPr lang="en-US" i="1" dirty="0"/>
              <a:t>In-sample and Out-sample evaluation, Classification report, Confusion matrix</a:t>
            </a:r>
            <a:endParaRPr lang="en-US" dirty="0"/>
          </a:p>
          <a:p>
            <a:endParaRPr lang="en-US" dirty="0"/>
          </a:p>
        </p:txBody>
      </p:sp>
    </p:spTree>
    <p:extLst>
      <p:ext uri="{BB962C8B-B14F-4D97-AF65-F5344CB8AC3E}">
        <p14:creationId xmlns:p14="http://schemas.microsoft.com/office/powerpoint/2010/main" val="1424147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A71F0-E44E-6FF4-45E9-BB5A5D806A55}"/>
              </a:ext>
            </a:extLst>
          </p:cNvPr>
          <p:cNvSpPr>
            <a:spLocks noGrp="1"/>
          </p:cNvSpPr>
          <p:nvPr>
            <p:ph type="title"/>
          </p:nvPr>
        </p:nvSpPr>
        <p:spPr/>
        <p:txBody>
          <a:bodyPr/>
          <a:lstStyle/>
          <a:p>
            <a:r>
              <a:rPr lang="en-US" dirty="0"/>
              <a:t>Datasets</a:t>
            </a:r>
          </a:p>
        </p:txBody>
      </p:sp>
      <p:sp>
        <p:nvSpPr>
          <p:cNvPr id="3" name="Content Placeholder 2">
            <a:extLst>
              <a:ext uri="{FF2B5EF4-FFF2-40B4-BE49-F238E27FC236}">
                <a16:creationId xmlns:a16="http://schemas.microsoft.com/office/drawing/2014/main" id="{B38DFE67-2C7B-8B34-EEC3-1BA4DC7120A3}"/>
              </a:ext>
            </a:extLst>
          </p:cNvPr>
          <p:cNvSpPr>
            <a:spLocks noGrp="1"/>
          </p:cNvSpPr>
          <p:nvPr>
            <p:ph idx="1"/>
          </p:nvPr>
        </p:nvSpPr>
        <p:spPr/>
        <p:txBody>
          <a:bodyPr/>
          <a:lstStyle/>
          <a:p>
            <a:r>
              <a:rPr lang="en-US" dirty="0"/>
              <a:t>Collected and downloaded all required datasets.</a:t>
            </a:r>
          </a:p>
          <a:p>
            <a:r>
              <a:rPr lang="en-US" dirty="0"/>
              <a:t>Access to Microsoft Planetary Computer API Key to use Sentinel-1-RTC dataset.</a:t>
            </a:r>
          </a:p>
          <a:p>
            <a:r>
              <a:rPr lang="en-US" dirty="0"/>
              <a:t>Downloaded all available </a:t>
            </a:r>
            <a:r>
              <a:rPr lang="en-US" dirty="0" err="1"/>
              <a:t>jupyter</a:t>
            </a:r>
            <a:r>
              <a:rPr lang="en-US" dirty="0"/>
              <a:t> notebooks: </a:t>
            </a:r>
            <a:r>
              <a:rPr lang="en-US" i="1" dirty="0"/>
              <a:t>Level-1 Rice Crop Discovery, Sentinel-1, Sentinel-2 and Landsat with cloud filtering notebooks.</a:t>
            </a:r>
            <a:endParaRPr lang="en-US" dirty="0"/>
          </a:p>
          <a:p>
            <a:endParaRPr lang="en-US" dirty="0"/>
          </a:p>
        </p:txBody>
      </p:sp>
    </p:spTree>
    <p:extLst>
      <p:ext uri="{BB962C8B-B14F-4D97-AF65-F5344CB8AC3E}">
        <p14:creationId xmlns:p14="http://schemas.microsoft.com/office/powerpoint/2010/main" val="1124585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B139-2C56-B4F3-1605-C3CB873249EE}"/>
              </a:ext>
            </a:extLst>
          </p:cNvPr>
          <p:cNvSpPr>
            <a:spLocks noGrp="1"/>
          </p:cNvSpPr>
          <p:nvPr>
            <p:ph type="title"/>
          </p:nvPr>
        </p:nvSpPr>
        <p:spPr/>
        <p:txBody>
          <a:bodyPr/>
          <a:lstStyle/>
          <a:p>
            <a:r>
              <a:rPr lang="en-US" dirty="0"/>
              <a:t>Tools and libraries</a:t>
            </a:r>
          </a:p>
        </p:txBody>
      </p:sp>
      <p:sp>
        <p:nvSpPr>
          <p:cNvPr id="3" name="Content Placeholder 2">
            <a:extLst>
              <a:ext uri="{FF2B5EF4-FFF2-40B4-BE49-F238E27FC236}">
                <a16:creationId xmlns:a16="http://schemas.microsoft.com/office/drawing/2014/main" id="{45AE6CED-DDF8-5ED1-4568-FFB37C5E5267}"/>
              </a:ext>
            </a:extLst>
          </p:cNvPr>
          <p:cNvSpPr>
            <a:spLocks noGrp="1"/>
          </p:cNvSpPr>
          <p:nvPr>
            <p:ph idx="1"/>
          </p:nvPr>
        </p:nvSpPr>
        <p:spPr/>
        <p:txBody>
          <a:bodyPr/>
          <a:lstStyle/>
          <a:p>
            <a:r>
              <a:rPr lang="en-US" dirty="0"/>
              <a:t>Planetary Computer tools: </a:t>
            </a:r>
            <a:r>
              <a:rPr lang="en-US" i="1" dirty="0" err="1"/>
              <a:t>pystac</a:t>
            </a:r>
            <a:endParaRPr lang="en-US" i="1" dirty="0"/>
          </a:p>
          <a:p>
            <a:r>
              <a:rPr lang="en-US" dirty="0"/>
              <a:t>Regular ML libraries: </a:t>
            </a:r>
            <a:r>
              <a:rPr lang="en-US" i="1" dirty="0" err="1"/>
              <a:t>Numpy</a:t>
            </a:r>
            <a:r>
              <a:rPr lang="en-US" i="1" dirty="0"/>
              <a:t>, Pandas, Scikit-learn, seaborn, matplotlib</a:t>
            </a:r>
          </a:p>
          <a:p>
            <a:r>
              <a:rPr lang="en-US" dirty="0" err="1"/>
              <a:t>Jupyter</a:t>
            </a:r>
            <a:r>
              <a:rPr lang="en-US" dirty="0"/>
              <a:t> notebook environment hosted on Microsoft Planetary Hub. </a:t>
            </a:r>
          </a:p>
        </p:txBody>
      </p:sp>
    </p:spTree>
    <p:extLst>
      <p:ext uri="{BB962C8B-B14F-4D97-AF65-F5344CB8AC3E}">
        <p14:creationId xmlns:p14="http://schemas.microsoft.com/office/powerpoint/2010/main" val="1902364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588</Words>
  <Application>Microsoft Macintosh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Level-1 Rice Crop Discovery</vt:lpstr>
      <vt:lpstr>Goal:</vt:lpstr>
      <vt:lpstr>Two Stages</vt:lpstr>
      <vt:lpstr>Stage-1: Sentinel-1-RTC dataset</vt:lpstr>
      <vt:lpstr>Stage-1: How Sentinel-1 radar data is useful here?</vt:lpstr>
      <vt:lpstr>Stage-1: Experimentation</vt:lpstr>
      <vt:lpstr>Stage-2: Building Classification Model</vt:lpstr>
      <vt:lpstr>Datasets</vt:lpstr>
      <vt:lpstr>Tools and libraries</vt:lpstr>
      <vt:lpstr>To-Do: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Vechalapu, Rajendra Kumar</dc:creator>
  <cp:lastModifiedBy>Vechalapu, Rajendra Kumar</cp:lastModifiedBy>
  <cp:revision>3</cp:revision>
  <dcterms:created xsi:type="dcterms:W3CDTF">2023-03-02T18:21:59Z</dcterms:created>
  <dcterms:modified xsi:type="dcterms:W3CDTF">2023-03-02T21:15:04Z</dcterms:modified>
</cp:coreProperties>
</file>