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57" r:id="rId2"/>
    <p:sldId id="330" r:id="rId3"/>
    <p:sldId id="331" r:id="rId4"/>
    <p:sldId id="450" r:id="rId5"/>
    <p:sldId id="495" r:id="rId6"/>
    <p:sldId id="500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494" r:id="rId18"/>
    <p:sldId id="545" r:id="rId19"/>
    <p:sldId id="546" r:id="rId20"/>
    <p:sldId id="547" r:id="rId21"/>
    <p:sldId id="549" r:id="rId22"/>
    <p:sldId id="551" r:id="rId23"/>
    <p:sldId id="552" r:id="rId24"/>
    <p:sldId id="557" r:id="rId25"/>
    <p:sldId id="553" r:id="rId26"/>
    <p:sldId id="554" r:id="rId27"/>
    <p:sldId id="555" r:id="rId28"/>
    <p:sldId id="556" r:id="rId29"/>
    <p:sldId id="558" r:id="rId30"/>
    <p:sldId id="559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9" r:id="rId39"/>
    <p:sldId id="570" r:id="rId40"/>
    <p:sldId id="571" r:id="rId41"/>
    <p:sldId id="572" r:id="rId42"/>
    <p:sldId id="573" r:id="rId43"/>
    <p:sldId id="5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5"/>
            <p14:sldId id="500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494"/>
            <p14:sldId id="545"/>
            <p14:sldId id="546"/>
            <p14:sldId id="547"/>
            <p14:sldId id="549"/>
            <p14:sldId id="551"/>
            <p14:sldId id="552"/>
            <p14:sldId id="557"/>
            <p14:sldId id="553"/>
            <p14:sldId id="554"/>
            <p14:sldId id="555"/>
            <p14:sldId id="556"/>
            <p14:sldId id="558"/>
            <p14:sldId id="559"/>
            <p14:sldId id="561"/>
            <p14:sldId id="562"/>
            <p14:sldId id="563"/>
            <p14:sldId id="564"/>
            <p14:sldId id="565"/>
            <p14:sldId id="566"/>
            <p14:sldId id="567"/>
            <p14:sldId id="569"/>
            <p14:sldId id="570"/>
            <p14:sldId id="571"/>
            <p14:sldId id="57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65"/>
    <p:restoredTop sz="91285"/>
  </p:normalViewPr>
  <p:slideViewPr>
    <p:cSldViewPr snapToGrid="0" snapToObjects="1">
      <p:cViewPr varScale="1">
        <p:scale>
          <a:sx n="104" d="100"/>
          <a:sy n="104" d="100"/>
        </p:scale>
        <p:origin x="1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1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2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3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3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2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5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11: Spark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3: Run Map Tasks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1" y="1254392"/>
            <a:ext cx="9140689" cy="5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4: Create intermediate files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84" y="961887"/>
            <a:ext cx="9617831" cy="58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4a: Partitioning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50" y="1325563"/>
            <a:ext cx="9763932" cy="53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60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5: Reduce Task - sorting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084" y="1287658"/>
            <a:ext cx="8615063" cy="54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3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6: Reduce Task - reduce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29" y="1141617"/>
            <a:ext cx="9127773" cy="57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7: Return to user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03" y="1325563"/>
            <a:ext cx="9151794" cy="54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MapReduce: the complete picture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48" y="1134748"/>
            <a:ext cx="9005594" cy="57232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69650" y="1103078"/>
            <a:ext cx="1960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 need a distributed file system!</a:t>
            </a:r>
          </a:p>
        </p:txBody>
      </p:sp>
    </p:spTree>
    <p:extLst>
      <p:ext uri="{BB962C8B-B14F-4D97-AF65-F5344CB8AC3E}">
        <p14:creationId xmlns:p14="http://schemas.microsoft.com/office/powerpoint/2010/main" val="58173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2. Spark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Intro to Spark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Spark is really a different implementation of the MapReduce programming model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makes Spark different is that it operates on Main Memory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Spark: we write programs in terms of operations on resilient distributed datasets (RDDs).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RDD (simple view): a collection of elements partitioned across the nudes of a cluster that can be operated on in parallel.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RDD (complex view): RDD is an interface for data transformation, RDD refers to the data stored either in persisted store (HDFS) or in cache (memory, </a:t>
            </a:r>
            <a:r>
              <a:rPr lang="en-US" sz="2800" dirty="0" err="1">
                <a:solidFill>
                  <a:schemeClr val="tx1"/>
                </a:solidFill>
              </a:rPr>
              <a:t>memory+disk</a:t>
            </a:r>
            <a:r>
              <a:rPr lang="en-US" sz="2800" dirty="0">
                <a:solidFill>
                  <a:schemeClr val="tx1"/>
                </a:solidFill>
              </a:rPr>
              <a:t>, disk only) or in another RDD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0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RDDs in Spark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Questions on PA3?</a:t>
            </a: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MapReduce vs Spark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74" y="1177870"/>
            <a:ext cx="9593451" cy="52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RDDs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Partitions are recomputed on failure or cache eviction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Metadata stored for interface: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set of data splits associated with this RDD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Dependencies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list of parent RDDs involved in computation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Compute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function to compute partition of the RDD given the parent partitions from the Dependencies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Preferred Locations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where is the best place to put computations on this partition (data locality)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Partitioner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mr-IN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chemeClr val="tx1"/>
                </a:solidFill>
              </a:rPr>
              <a:t> how the data is split into partitions</a:t>
            </a:r>
          </a:p>
        </p:txBody>
      </p:sp>
    </p:spTree>
    <p:extLst>
      <p:ext uri="{BB962C8B-B14F-4D97-AF65-F5344CB8AC3E}">
        <p14:creationId xmlns:p14="http://schemas.microsoft.com/office/powerpoint/2010/main" val="76761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RDDs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950" y="1555750"/>
            <a:ext cx="8674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Directed Acyclic Graph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sequence of computations performed on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Node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RDD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Edge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transformation on top of the data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Acyclic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graph cannot return to the older partition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Directed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transformation is an action that transitions data partitions state (from A to B)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Example: Word Count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3" y="1303053"/>
            <a:ext cx="10492353" cy="50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Spark 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06" y="1325563"/>
            <a:ext cx="9519619" cy="515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5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Spark Components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04" y="1067401"/>
            <a:ext cx="9684424" cy="563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Spark Driver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Entry point of the Spark Shell (Scala, Python, R)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place where </a:t>
            </a:r>
            <a:r>
              <a:rPr lang="en-US" sz="2800" dirty="0" err="1">
                <a:solidFill>
                  <a:schemeClr val="tx1"/>
                </a:solidFill>
              </a:rPr>
              <a:t>SparkContext</a:t>
            </a:r>
            <a:r>
              <a:rPr lang="en-US" sz="2800" dirty="0">
                <a:solidFill>
                  <a:schemeClr val="tx1"/>
                </a:solidFill>
              </a:rPr>
              <a:t> is created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Translates RDD into the execution graph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Splits graph into stages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Schedules tasks and controls their execution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Stores metadata about all the RDDs and their partitions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Brings up Spark </a:t>
            </a:r>
            <a:r>
              <a:rPr lang="en-US" sz="2800" dirty="0" err="1">
                <a:solidFill>
                  <a:schemeClr val="tx1"/>
                </a:solidFill>
              </a:rPr>
              <a:t>WebUI</a:t>
            </a:r>
            <a:r>
              <a:rPr lang="en-US" sz="2800" dirty="0">
                <a:solidFill>
                  <a:schemeClr val="tx1"/>
                </a:solidFill>
              </a:rPr>
              <a:t> with job information</a:t>
            </a:r>
          </a:p>
          <a:p>
            <a:pPr marL="571500" indent="-571500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996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Spark Executor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Stores the data in cache in JVM heap or on HDDs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Reads data from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Writes data to external sources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Performs all the data processing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Dag Scheduler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7" y="925998"/>
            <a:ext cx="9981678" cy="57305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MapReduce Implementation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Spark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More RDD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42902" y="6090834"/>
            <a:ext cx="912553" cy="565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05" y="1303053"/>
            <a:ext cx="10151390" cy="528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Spark’s secret is really the RDD abstraction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03" y="1126891"/>
            <a:ext cx="10120393" cy="543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Typical NoSQL architecture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91" y="1003965"/>
            <a:ext cx="7519690" cy="56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CAP theorem for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What the CAP theorem really says:</a:t>
            </a:r>
            <a:r>
              <a:rPr lang="en-US" dirty="0">
                <a:solidFill>
                  <a:schemeClr val="tx1"/>
                </a:solidFill>
              </a:rPr>
              <a:t> If you cannot limit the number of faults and requests can be directed to any server and you insist on serving every request you receive then you cannot possibly be consistent</a:t>
            </a:r>
          </a:p>
          <a:p>
            <a:pPr marL="571500" indent="-571500">
              <a:buFont typeface="Arial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 it is interpreted:</a:t>
            </a:r>
            <a:r>
              <a:rPr lang="en-US" dirty="0">
                <a:solidFill>
                  <a:schemeClr val="tx1"/>
                </a:solidFill>
              </a:rPr>
              <a:t> You must always give something up: consistency, availability or tolerance to failure and reconfiguration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2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CAP theorem for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920" y="1059892"/>
            <a:ext cx="8513951" cy="57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71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61" y="0"/>
            <a:ext cx="899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7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Sharding</a:t>
            </a:r>
            <a:r>
              <a:rPr lang="en-US" sz="3600" dirty="0"/>
              <a:t> of data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971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673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Replica Sets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3053"/>
            <a:ext cx="4813515" cy="5154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34" y="923850"/>
            <a:ext cx="3511546" cy="59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48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does NoSQL vary from RDBMS?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270000"/>
            <a:ext cx="99441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94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Benefits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85" y="1139482"/>
            <a:ext cx="8597577" cy="52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3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MapReduce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Benefits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7" y="981917"/>
            <a:ext cx="8991385" cy="549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5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Drawbacks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032360"/>
            <a:ext cx="96139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14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Drawbacks of NoSQL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222" y="902225"/>
            <a:ext cx="8677114" cy="54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729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ACID or BASE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257" y="863937"/>
            <a:ext cx="8703597" cy="58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7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Recall: 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reduce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MapReduce: what happens in between?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32" y="1266615"/>
            <a:ext cx="8668968" cy="54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MapReduce: the complete picture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26" y="1078179"/>
            <a:ext cx="9475380" cy="57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8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1: Split input files into chunks (shards)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77" y="1165049"/>
            <a:ext cx="9345478" cy="52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3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Step 2: Fork processes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365" y="1141699"/>
            <a:ext cx="8713269" cy="54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8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6710</TotalTime>
  <Words>599</Words>
  <Application>Microsoft Office PowerPoint</Application>
  <PresentationFormat>Widescreen</PresentationFormat>
  <Paragraphs>119</Paragraphs>
  <Slides>43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Mangal</vt:lpstr>
      <vt:lpstr>Wingdings</vt:lpstr>
      <vt:lpstr>Office Theme</vt:lpstr>
      <vt:lpstr>  Data Management for  Data Science</vt:lpstr>
      <vt:lpstr>Logistics/Announcements</vt:lpstr>
      <vt:lpstr>Today’s Lecture</vt:lpstr>
      <vt:lpstr> MapReduce Implementation</vt:lpstr>
      <vt:lpstr>Recall: The Map Reduce Abstraction for Distributed Algorithms</vt:lpstr>
      <vt:lpstr>MapReduce: what happens in between?</vt:lpstr>
      <vt:lpstr>MapReduce: the complete picture</vt:lpstr>
      <vt:lpstr>Step 1: Split input files into chunks (shards)</vt:lpstr>
      <vt:lpstr>Step 2: Fork processes</vt:lpstr>
      <vt:lpstr>Step 3: Run Map Tasks</vt:lpstr>
      <vt:lpstr>Step 4: Create intermediate files</vt:lpstr>
      <vt:lpstr>Step 4a: Partitioning</vt:lpstr>
      <vt:lpstr>Step 5: Reduce Task - sorting</vt:lpstr>
      <vt:lpstr>Step 6: Reduce Task - reduce</vt:lpstr>
      <vt:lpstr>Step 7: Return to user</vt:lpstr>
      <vt:lpstr>MapReduce: the complete picture</vt:lpstr>
      <vt:lpstr>2. Spark</vt:lpstr>
      <vt:lpstr>Intro to Spark</vt:lpstr>
      <vt:lpstr>RDDs in Spark</vt:lpstr>
      <vt:lpstr>MapReduce vs Spark</vt:lpstr>
      <vt:lpstr>RDDs</vt:lpstr>
      <vt:lpstr>RDDs</vt:lpstr>
      <vt:lpstr>DAG</vt:lpstr>
      <vt:lpstr>Example: Word Count</vt:lpstr>
      <vt:lpstr>Spark Architecture</vt:lpstr>
      <vt:lpstr>Spark Components</vt:lpstr>
      <vt:lpstr>Spark Driver</vt:lpstr>
      <vt:lpstr>Spark Executor</vt:lpstr>
      <vt:lpstr>Dag Scheduler</vt:lpstr>
      <vt:lpstr>More RDD Operations</vt:lpstr>
      <vt:lpstr>Spark’s secret is really the RDD abstraction</vt:lpstr>
      <vt:lpstr>Typical NoSQL architecture</vt:lpstr>
      <vt:lpstr>CAP theorem for NoSQL</vt:lpstr>
      <vt:lpstr>CAP theorem for NoSQL</vt:lpstr>
      <vt:lpstr>PowerPoint Presentation</vt:lpstr>
      <vt:lpstr>Sharding of data</vt:lpstr>
      <vt:lpstr>Replica Sets</vt:lpstr>
      <vt:lpstr>How does NoSQL vary from RDBMS?</vt:lpstr>
      <vt:lpstr>Benefits of NoSQL</vt:lpstr>
      <vt:lpstr>Benefits of NoSQL</vt:lpstr>
      <vt:lpstr>Drawbacks of NoSQL</vt:lpstr>
      <vt:lpstr>Drawbacks of NoSQL</vt:lpstr>
      <vt:lpstr>ACID or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771</cp:revision>
  <cp:lastPrinted>2019-02-22T02:19:54Z</cp:lastPrinted>
  <dcterms:created xsi:type="dcterms:W3CDTF">2015-09-11T05:09:33Z</dcterms:created>
  <dcterms:modified xsi:type="dcterms:W3CDTF">2025-04-03T11:01:52Z</dcterms:modified>
</cp:coreProperties>
</file>