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342" r:id="rId3"/>
    <p:sldId id="450" r:id="rId4"/>
    <p:sldId id="448" r:id="rId5"/>
    <p:sldId id="451" r:id="rId6"/>
    <p:sldId id="452" r:id="rId7"/>
    <p:sldId id="453" r:id="rId8"/>
    <p:sldId id="454" r:id="rId9"/>
    <p:sldId id="455" r:id="rId10"/>
    <p:sldId id="456" r:id="rId11"/>
    <p:sldId id="457" r:id="rId12"/>
    <p:sldId id="4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77F86-1AD3-E745-8504-58BCD5495FDB}">
          <p14:sldIdLst>
            <p14:sldId id="257"/>
            <p14:sldId id="342"/>
            <p14:sldId id="450"/>
            <p14:sldId id="448"/>
            <p14:sldId id="451"/>
            <p14:sldId id="452"/>
            <p14:sldId id="453"/>
            <p14:sldId id="454"/>
            <p14:sldId id="455"/>
            <p14:sldId id="456"/>
            <p14:sldId id="457"/>
            <p14:sldId id="45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0"/>
    <p:restoredTop sz="91356"/>
  </p:normalViewPr>
  <p:slideViewPr>
    <p:cSldViewPr snapToGrid="0" snapToObjects="1">
      <p:cViewPr varScale="1">
        <p:scale>
          <a:sx n="104" d="100"/>
          <a:sy n="104" d="100"/>
        </p:scale>
        <p:origin x="1212"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8A9A7-2F8A-8542-A5B3-1DCBE9DCB46D}"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1345F-47DA-8D41-A25D-7C1673F27225}" type="slidenum">
              <a:rPr lang="en-US" smtClean="0"/>
              <a:t>‹#›</a:t>
            </a:fld>
            <a:endParaRPr lang="en-US"/>
          </a:p>
        </p:txBody>
      </p:sp>
    </p:spTree>
    <p:extLst>
      <p:ext uri="{BB962C8B-B14F-4D97-AF65-F5344CB8AC3E}">
        <p14:creationId xmlns:p14="http://schemas.microsoft.com/office/powerpoint/2010/main" val="30738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1</a:t>
            </a:fld>
            <a:endParaRPr lang="en-US"/>
          </a:p>
        </p:txBody>
      </p:sp>
    </p:spTree>
    <p:extLst>
      <p:ext uri="{BB962C8B-B14F-4D97-AF65-F5344CB8AC3E}">
        <p14:creationId xmlns:p14="http://schemas.microsoft.com/office/powerpoint/2010/main" val="32610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403973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75508-BB0A-464D-ADEF-3A0075ABE227}"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30929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59A3-DF54-4C46-A244-9A1C3258A5D5}"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33751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23A13-4A4C-C245-A282-B82029FF14A9}"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87471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DBABF-E9B9-0B48-88BB-0E26979FE3C3}"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82466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FF0DC-4CC6-E74B-ADE9-A3A724E54A70}"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13652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6CA4E7-51A4-4043-B144-32E78EB53B2F}" type="datetime1">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93585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A253EF-D8E3-0440-8139-36EEB92428E3}" type="datetime1">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47033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FA77A2-9965-7C42-98E1-8D5C145B4EDB}" type="datetime1">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85761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7D39-643B-3A4B-8B1B-C9B22069A6E3}" type="datetime1">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4407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91225-698E-4144-BE2D-C0FAD87E1DE5}" type="datetime1">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203504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2CE43-A1E8-1340-A845-87D6176A44FB}" type="datetime1">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211293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0DAD-0F0E-1C48-9551-E0290ADDD356}" type="datetime1">
              <a:rPr lang="en-US" smtClean="0"/>
              <a:t>4/3/2025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959-B587-3B45-A9B3-C17F42F09305}" type="slidenum">
              <a:rPr lang="en-US" smtClean="0"/>
              <a:t>‹#›</a:t>
            </a:fld>
            <a:endParaRPr lang="en-US"/>
          </a:p>
        </p:txBody>
      </p:sp>
    </p:spTree>
    <p:extLst>
      <p:ext uri="{BB962C8B-B14F-4D97-AF65-F5344CB8AC3E}">
        <p14:creationId xmlns:p14="http://schemas.microsoft.com/office/powerpoint/2010/main" val="37746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23026"/>
            <a:ext cx="9144000" cy="2387600"/>
          </a:xfrm>
        </p:spPr>
        <p:txBody>
          <a:bodyPr>
            <a:normAutofit fontScale="90000"/>
          </a:bodyPr>
          <a:lstStyle/>
          <a:p>
            <a:br>
              <a:rPr lang="en-US" dirty="0"/>
            </a:br>
            <a:br>
              <a:rPr lang="en-US" dirty="0"/>
            </a:br>
            <a:r>
              <a:rPr lang="en-US" b="1" dirty="0"/>
              <a:t>Data Management for </a:t>
            </a:r>
            <a:br>
              <a:rPr lang="en-US" b="1" dirty="0"/>
            </a:br>
            <a:r>
              <a:rPr lang="en-US" b="1" dirty="0"/>
              <a:t>Data Science</a:t>
            </a:r>
          </a:p>
        </p:txBody>
      </p:sp>
      <p:sp>
        <p:nvSpPr>
          <p:cNvPr id="3" name="Subtitle 2"/>
          <p:cNvSpPr>
            <a:spLocks noGrp="1"/>
          </p:cNvSpPr>
          <p:nvPr>
            <p:ph type="subTitle" idx="1"/>
          </p:nvPr>
        </p:nvSpPr>
        <p:spPr>
          <a:xfrm>
            <a:off x="1524000" y="4602701"/>
            <a:ext cx="9144000" cy="1655762"/>
          </a:xfrm>
        </p:spPr>
        <p:txBody>
          <a:bodyPr>
            <a:normAutofit lnSpcReduction="10000"/>
          </a:bodyPr>
          <a:lstStyle/>
          <a:p>
            <a:r>
              <a:rPr lang="en-US" dirty="0"/>
              <a:t>Lecture 14: Sampling</a:t>
            </a:r>
          </a:p>
          <a:p>
            <a:endParaRPr lang="en-US" dirty="0"/>
          </a:p>
          <a:p>
            <a:endParaRPr lang="en-US" dirty="0"/>
          </a:p>
          <a:p>
            <a:r>
              <a:rPr lang="en-US" dirty="0"/>
              <a:t>Prof. </a:t>
            </a:r>
            <a:r>
              <a:rPr lang="en-US" dirty="0" err="1"/>
              <a:t>Asoc</a:t>
            </a:r>
            <a:r>
              <a:rPr lang="en-US" dirty="0"/>
              <a:t>. Endri </a:t>
            </a:r>
            <a:r>
              <a:rPr lang="en-US" dirty="0" err="1"/>
              <a:t>Raço</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a:t>
            </a:fld>
            <a:endParaRPr lang="en-US"/>
          </a:p>
        </p:txBody>
      </p:sp>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Convenience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10</a:t>
            </a:fld>
            <a:endParaRPr lang="en-US"/>
          </a:p>
        </p:txBody>
      </p:sp>
      <p:sp>
        <p:nvSpPr>
          <p:cNvPr id="5" name="Rectangle 4"/>
          <p:cNvSpPr/>
          <p:nvPr/>
        </p:nvSpPr>
        <p:spPr>
          <a:xfrm>
            <a:off x="2374542" y="1999110"/>
            <a:ext cx="8281115" cy="923330"/>
          </a:xfrm>
          <a:prstGeom prst="rect">
            <a:avLst/>
          </a:prstGeom>
        </p:spPr>
        <p:txBody>
          <a:bodyPr wrap="square">
            <a:spAutoFit/>
          </a:bodyPr>
          <a:lstStyle/>
          <a:p>
            <a:r>
              <a:rPr lang="en-US"/>
              <a:t>The samples are selected based on the availability. </a:t>
            </a:r>
            <a:r>
              <a:rPr lang="en-US" dirty="0"/>
              <a:t>This method is used when the availability of sample is rare and also costly. So based on the convenience samples are selected.</a:t>
            </a:r>
          </a:p>
        </p:txBody>
      </p:sp>
      <p:sp>
        <p:nvSpPr>
          <p:cNvPr id="3" name="Rectangle 2"/>
          <p:cNvSpPr/>
          <p:nvPr/>
        </p:nvSpPr>
        <p:spPr>
          <a:xfrm>
            <a:off x="3048000" y="3105835"/>
            <a:ext cx="6096000" cy="646331"/>
          </a:xfrm>
          <a:prstGeom prst="rect">
            <a:avLst/>
          </a:prstGeom>
        </p:spPr>
        <p:txBody>
          <a:bodyPr>
            <a:spAutoFit/>
          </a:bodyPr>
          <a:lstStyle/>
          <a:p>
            <a:r>
              <a:rPr lang="en-US" b="1" dirty="0">
                <a:latin typeface="medium-content-serif-font" charset="0"/>
              </a:rPr>
              <a:t>For example</a:t>
            </a:r>
            <a:r>
              <a:rPr lang="en-US" dirty="0">
                <a:latin typeface="medium-content-serif-font" charset="0"/>
              </a:rPr>
              <a:t>: Researchers prefer this during the initial stages of survey research, as it’s quick and easy to deliver results.</a:t>
            </a:r>
            <a:endParaRPr lang="en-US" dirty="0"/>
          </a:p>
        </p:txBody>
      </p:sp>
    </p:spTree>
    <p:extLst>
      <p:ext uri="{BB962C8B-B14F-4D97-AF65-F5344CB8AC3E}">
        <p14:creationId xmlns:p14="http://schemas.microsoft.com/office/powerpoint/2010/main" val="202361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Quota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11</a:t>
            </a:fld>
            <a:endParaRPr lang="en-US"/>
          </a:p>
        </p:txBody>
      </p:sp>
      <p:sp>
        <p:nvSpPr>
          <p:cNvPr id="5" name="Rectangle 4"/>
          <p:cNvSpPr/>
          <p:nvPr/>
        </p:nvSpPr>
        <p:spPr>
          <a:xfrm>
            <a:off x="2374542" y="1999110"/>
            <a:ext cx="8281115" cy="1200329"/>
          </a:xfrm>
          <a:prstGeom prst="rect">
            <a:avLst/>
          </a:prstGeom>
        </p:spPr>
        <p:txBody>
          <a:bodyPr wrap="square">
            <a:spAutoFit/>
          </a:bodyPr>
          <a:lstStyle/>
          <a:p>
            <a:r>
              <a:rPr lang="en-US" dirty="0"/>
              <a:t>This type of sampling depends of some pre-set standard. It selects the representative sample from the population. Proportion of characteristics/ trait in sample should be same as population. Elements are selected until exact proportions of certain types of data is obtained or sufficient data in different categories is collected.</a:t>
            </a:r>
          </a:p>
        </p:txBody>
      </p:sp>
      <p:sp>
        <p:nvSpPr>
          <p:cNvPr id="3" name="Rectangle 2"/>
          <p:cNvSpPr/>
          <p:nvPr/>
        </p:nvSpPr>
        <p:spPr>
          <a:xfrm>
            <a:off x="3048000" y="3608111"/>
            <a:ext cx="6096000" cy="923330"/>
          </a:xfrm>
          <a:prstGeom prst="rect">
            <a:avLst/>
          </a:prstGeom>
        </p:spPr>
        <p:txBody>
          <a:bodyPr>
            <a:spAutoFit/>
          </a:bodyPr>
          <a:lstStyle/>
          <a:p>
            <a:r>
              <a:rPr lang="en-US" b="1" dirty="0"/>
              <a:t>For example:</a:t>
            </a:r>
            <a:r>
              <a:rPr lang="en-US" dirty="0"/>
              <a:t> If our population has 45% females and 55% males then our sample should reflect the same percentage of males and females.</a:t>
            </a:r>
          </a:p>
        </p:txBody>
      </p:sp>
    </p:spTree>
    <p:extLst>
      <p:ext uri="{BB962C8B-B14F-4D97-AF65-F5344CB8AC3E}">
        <p14:creationId xmlns:p14="http://schemas.microsoft.com/office/powerpoint/2010/main" val="116933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Snowball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12</a:t>
            </a:fld>
            <a:endParaRPr lang="en-US"/>
          </a:p>
        </p:txBody>
      </p:sp>
      <p:sp>
        <p:nvSpPr>
          <p:cNvPr id="5" name="Rectangle 4"/>
          <p:cNvSpPr/>
          <p:nvPr/>
        </p:nvSpPr>
        <p:spPr>
          <a:xfrm>
            <a:off x="2374542" y="1999110"/>
            <a:ext cx="8281115" cy="1200329"/>
          </a:xfrm>
          <a:prstGeom prst="rect">
            <a:avLst/>
          </a:prstGeom>
        </p:spPr>
        <p:txBody>
          <a:bodyPr wrap="square">
            <a:spAutoFit/>
          </a:bodyPr>
          <a:lstStyle/>
          <a:p>
            <a:r>
              <a:rPr lang="en-US" dirty="0"/>
              <a:t>This technique is used in the situations where the population is completely unknown and rare.  We will take the help from the first element which we select for the population and use that element to recommend other elements who will fit the description of the sample needed.</a:t>
            </a:r>
          </a:p>
        </p:txBody>
      </p:sp>
      <p:pic>
        <p:nvPicPr>
          <p:cNvPr id="6" name="Picture 5"/>
          <p:cNvPicPr>
            <a:picLocks noChangeAspect="1"/>
          </p:cNvPicPr>
          <p:nvPr/>
        </p:nvPicPr>
        <p:blipFill>
          <a:blip r:embed="rId2"/>
          <a:stretch>
            <a:fillRect/>
          </a:stretch>
        </p:blipFill>
        <p:spPr>
          <a:xfrm>
            <a:off x="4321577" y="3199439"/>
            <a:ext cx="3701960" cy="3366470"/>
          </a:xfrm>
          <a:prstGeom prst="rect">
            <a:avLst/>
          </a:prstGeom>
        </p:spPr>
      </p:pic>
    </p:spTree>
    <p:extLst>
      <p:ext uri="{BB962C8B-B14F-4D97-AF65-F5344CB8AC3E}">
        <p14:creationId xmlns:p14="http://schemas.microsoft.com/office/powerpoint/2010/main" val="151388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Inference</a:t>
            </a:r>
          </a:p>
        </p:txBody>
      </p:sp>
      <p:sp>
        <p:nvSpPr>
          <p:cNvPr id="3" name="Content Placeholder 2"/>
          <p:cNvSpPr>
            <a:spLocks noGrp="1"/>
          </p:cNvSpPr>
          <p:nvPr>
            <p:ph idx="1"/>
          </p:nvPr>
        </p:nvSpPr>
        <p:spPr/>
        <p:txBody>
          <a:bodyPr/>
          <a:lstStyle/>
          <a:p>
            <a:r>
              <a:rPr lang="en-US" dirty="0"/>
              <a:t>Statistical inference: The process of making guesses about the truth from sample data.</a:t>
            </a:r>
          </a:p>
        </p:txBody>
      </p:sp>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Line 3"/>
          <p:cNvSpPr>
            <a:spLocks noChangeShapeType="1"/>
          </p:cNvSpPr>
          <p:nvPr/>
        </p:nvSpPr>
        <p:spPr bwMode="auto">
          <a:xfrm>
            <a:off x="4556975" y="5156915"/>
            <a:ext cx="1752600" cy="0"/>
          </a:xfrm>
          <a:prstGeom prst="line">
            <a:avLst/>
          </a:prstGeom>
          <a:noFill/>
          <a:ln w="952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bIns="0"/>
          <a:lstStyle/>
          <a:p>
            <a:endParaRPr lang="en-US"/>
          </a:p>
        </p:txBody>
      </p:sp>
      <p:grpSp>
        <p:nvGrpSpPr>
          <p:cNvPr id="7" name="Group 4"/>
          <p:cNvGrpSpPr>
            <a:grpSpLocks/>
          </p:cNvGrpSpPr>
          <p:nvPr/>
        </p:nvGrpSpPr>
        <p:grpSpPr bwMode="auto">
          <a:xfrm>
            <a:off x="6004775" y="4090115"/>
            <a:ext cx="2286000" cy="1295400"/>
            <a:chOff x="3504" y="2544"/>
            <a:chExt cx="1440" cy="816"/>
          </a:xfrm>
        </p:grpSpPr>
        <p:sp>
          <p:nvSpPr>
            <p:cNvPr id="8" name="Rectangle 5"/>
            <p:cNvSpPr>
              <a:spLocks noChangeArrowheads="1"/>
            </p:cNvSpPr>
            <p:nvPr/>
          </p:nvSpPr>
          <p:spPr bwMode="auto">
            <a:xfrm>
              <a:off x="3792" y="3072"/>
              <a:ext cx="192" cy="288"/>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bIns="0" anchor="ctr"/>
            <a:lstStyle/>
            <a:p>
              <a:endParaRPr lang="en-US"/>
            </a:p>
          </p:txBody>
        </p:sp>
        <p:sp>
          <p:nvSpPr>
            <p:cNvPr id="10" name="Text Box 6"/>
            <p:cNvSpPr txBox="1">
              <a:spLocks noChangeArrowheads="1"/>
            </p:cNvSpPr>
            <p:nvPr/>
          </p:nvSpPr>
          <p:spPr bwMode="auto">
            <a:xfrm>
              <a:off x="3504" y="2544"/>
              <a:ext cx="1440"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bIns="0">
              <a:spAutoFit/>
            </a:bodyPr>
            <a:lstStyle/>
            <a:p>
              <a:pPr eaLnBrk="1" hangingPunct="1">
                <a:spcBef>
                  <a:spcPct val="50000"/>
                </a:spcBef>
              </a:pPr>
              <a:r>
                <a:rPr lang="en-US" altLang="x-none" sz="2400" u="sng">
                  <a:latin typeface="Times New Roman" charset="0"/>
                </a:rPr>
                <a:t>Sample </a:t>
              </a:r>
              <a:r>
                <a:rPr lang="en-US" altLang="x-none" sz="2400">
                  <a:latin typeface="Times New Roman" charset="0"/>
                </a:rPr>
                <a:t>(observation)</a:t>
              </a:r>
            </a:p>
          </p:txBody>
        </p:sp>
      </p:grpSp>
      <p:grpSp>
        <p:nvGrpSpPr>
          <p:cNvPr id="11" name="Group 13"/>
          <p:cNvGrpSpPr>
            <a:grpSpLocks/>
          </p:cNvGrpSpPr>
          <p:nvPr/>
        </p:nvGrpSpPr>
        <p:grpSpPr bwMode="auto">
          <a:xfrm>
            <a:off x="4861775" y="5461715"/>
            <a:ext cx="4419600" cy="1217613"/>
            <a:chOff x="2784" y="3360"/>
            <a:chExt cx="2784" cy="767"/>
          </a:xfrm>
        </p:grpSpPr>
        <p:cxnSp>
          <p:nvCxnSpPr>
            <p:cNvPr id="12" name="AutoShape 8"/>
            <p:cNvCxnSpPr>
              <a:cxnSpLocks noChangeShapeType="1"/>
            </p:cNvCxnSpPr>
            <p:nvPr/>
          </p:nvCxnSpPr>
          <p:spPr bwMode="auto">
            <a:xfrm rot="5400000">
              <a:off x="3048" y="3096"/>
              <a:ext cx="576" cy="1104"/>
            </a:xfrm>
            <a:prstGeom prst="curvedConnector2">
              <a:avLst/>
            </a:prstGeom>
            <a:noFill/>
            <a:ln w="952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Text Box 9"/>
            <p:cNvSpPr txBox="1">
              <a:spLocks noChangeArrowheads="1"/>
            </p:cNvSpPr>
            <p:nvPr/>
          </p:nvSpPr>
          <p:spPr bwMode="auto">
            <a:xfrm>
              <a:off x="3840" y="3408"/>
              <a:ext cx="1728" cy="71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bIns="0">
              <a:spAutoFit/>
            </a:bodyPr>
            <a:lstStyle/>
            <a:p>
              <a:pPr eaLnBrk="1" hangingPunct="1">
                <a:spcBef>
                  <a:spcPct val="50000"/>
                </a:spcBef>
              </a:pPr>
              <a:r>
                <a:rPr lang="en-US" altLang="x-none" sz="2400" dirty="0">
                  <a:latin typeface="Times New Roman" charset="0"/>
                </a:rPr>
                <a:t>Make guesses about the whole population </a:t>
              </a:r>
            </a:p>
          </p:txBody>
        </p:sp>
      </p:grpSp>
      <p:grpSp>
        <p:nvGrpSpPr>
          <p:cNvPr id="14" name="Group 10"/>
          <p:cNvGrpSpPr>
            <a:grpSpLocks/>
          </p:cNvGrpSpPr>
          <p:nvPr/>
        </p:nvGrpSpPr>
        <p:grpSpPr bwMode="auto">
          <a:xfrm>
            <a:off x="1889975" y="3480515"/>
            <a:ext cx="2514600" cy="2819400"/>
            <a:chOff x="1056" y="2160"/>
            <a:chExt cx="1584" cy="1776"/>
          </a:xfrm>
        </p:grpSpPr>
        <p:sp>
          <p:nvSpPr>
            <p:cNvPr id="15" name="Rectangle 11"/>
            <p:cNvSpPr>
              <a:spLocks noChangeArrowheads="1"/>
            </p:cNvSpPr>
            <p:nvPr/>
          </p:nvSpPr>
          <p:spPr bwMode="auto">
            <a:xfrm>
              <a:off x="1056" y="2688"/>
              <a:ext cx="1584" cy="124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bIns="0" anchor="ctr"/>
            <a:lstStyle/>
            <a:p>
              <a:endParaRPr lang="en-US"/>
            </a:p>
          </p:txBody>
        </p:sp>
        <p:sp>
          <p:nvSpPr>
            <p:cNvPr id="16" name="Text Box 12"/>
            <p:cNvSpPr txBox="1">
              <a:spLocks noChangeArrowheads="1"/>
            </p:cNvSpPr>
            <p:nvPr/>
          </p:nvSpPr>
          <p:spPr bwMode="auto">
            <a:xfrm>
              <a:off x="1152" y="2160"/>
              <a:ext cx="1440"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bIns="0">
              <a:spAutoFit/>
            </a:bodyPr>
            <a:lstStyle/>
            <a:p>
              <a:pPr eaLnBrk="1" hangingPunct="1">
                <a:spcBef>
                  <a:spcPct val="50000"/>
                </a:spcBef>
              </a:pPr>
              <a:r>
                <a:rPr lang="en-US" altLang="x-none" sz="2400" u="sng">
                  <a:latin typeface="Times New Roman" charset="0"/>
                </a:rPr>
                <a:t>Truth</a:t>
              </a:r>
              <a:r>
                <a:rPr lang="en-US" altLang="x-none" sz="2400">
                  <a:latin typeface="Times New Roman" charset="0"/>
                </a:rPr>
                <a:t> (not observable)</a:t>
              </a:r>
            </a:p>
          </p:txBody>
        </p:sp>
      </p:grpSp>
      <p:grpSp>
        <p:nvGrpSpPr>
          <p:cNvPr id="17" name="Group 21"/>
          <p:cNvGrpSpPr>
            <a:grpSpLocks/>
          </p:cNvGrpSpPr>
          <p:nvPr/>
        </p:nvGrpSpPr>
        <p:grpSpPr bwMode="auto">
          <a:xfrm>
            <a:off x="2347175" y="4547315"/>
            <a:ext cx="1981200" cy="1285875"/>
            <a:chOff x="1248" y="2832"/>
            <a:chExt cx="1248" cy="810"/>
          </a:xfrm>
        </p:grpSpPr>
        <p:graphicFrame>
          <p:nvGraphicFramePr>
            <p:cNvPr id="18" name="Object 14"/>
            <p:cNvGraphicFramePr>
              <a:graphicFrameLocks noChangeAspect="1"/>
            </p:cNvGraphicFramePr>
            <p:nvPr/>
          </p:nvGraphicFramePr>
          <p:xfrm>
            <a:off x="1824" y="3264"/>
            <a:ext cx="666" cy="378"/>
          </p:xfrm>
          <a:graphic>
            <a:graphicData uri="http://schemas.openxmlformats.org/presentationml/2006/ole">
              <mc:AlternateContent xmlns:mc="http://schemas.openxmlformats.org/markup-compatibility/2006">
                <mc:Choice xmlns:v="urn:schemas-microsoft-com:vml" Requires="v">
                  <p:oleObj spid="_x0000_s1370" name="Equation" r:id="rId4" imgW="1054080" imgH="596880" progId="Equation.3">
                    <p:embed/>
                  </p:oleObj>
                </mc:Choice>
                <mc:Fallback>
                  <p:oleObj name="Equation" r:id="rId4" imgW="1054080" imgH="596880" progId="Equation.3">
                    <p:embed/>
                    <p:pic>
                      <p:nvPicPr>
                        <p:cNvPr id="0" name=""/>
                        <p:cNvPicPr>
                          <a:picLocks noChangeAspect="1" noChangeArrowheads="1"/>
                        </p:cNvPicPr>
                        <p:nvPr/>
                      </p:nvPicPr>
                      <p:blipFill>
                        <a:blip r:embed="rId5">
                          <a:alphaModFix amt="50000"/>
                          <a:extLst>
                            <a:ext uri="{28A0092B-C50C-407E-A947-70E740481C1C}">
                              <a14:useLocalDpi xmlns:a14="http://schemas.microsoft.com/office/drawing/2010/main" val="0"/>
                            </a:ext>
                          </a:extLst>
                        </a:blip>
                        <a:srcRect/>
                        <a:stretch>
                          <a:fillRect/>
                        </a:stretch>
                      </p:blipFill>
                      <p:spPr bwMode="auto">
                        <a:xfrm>
                          <a:off x="1824" y="3264"/>
                          <a:ext cx="666" cy="378"/>
                        </a:xfrm>
                        <a:prstGeom prst="rect">
                          <a:avLst/>
                        </a:prstGeom>
                        <a:solidFill>
                          <a:schemeClr val="accent1">
                            <a:alpha val="50000"/>
                          </a:schemeClr>
                        </a:solidFill>
                      </p:spPr>
                    </p:pic>
                  </p:oleObj>
                </mc:Fallback>
              </mc:AlternateContent>
            </a:graphicData>
          </a:graphic>
        </p:graphicFrame>
        <p:graphicFrame>
          <p:nvGraphicFramePr>
            <p:cNvPr id="19" name="Object 16"/>
            <p:cNvGraphicFramePr>
              <a:graphicFrameLocks noChangeAspect="1"/>
            </p:cNvGraphicFramePr>
            <p:nvPr/>
          </p:nvGraphicFramePr>
          <p:xfrm>
            <a:off x="1344" y="3264"/>
            <a:ext cx="354" cy="378"/>
          </p:xfrm>
          <a:graphic>
            <a:graphicData uri="http://schemas.openxmlformats.org/presentationml/2006/ole">
              <mc:AlternateContent xmlns:mc="http://schemas.openxmlformats.org/markup-compatibility/2006">
                <mc:Choice xmlns:v="urn:schemas-microsoft-com:vml" Requires="v">
                  <p:oleObj spid="_x0000_s1371" r:id="rId6" imgW="558800" imgH="596900" progId="Equation.3">
                    <p:embed/>
                  </p:oleObj>
                </mc:Choice>
                <mc:Fallback>
                  <p:oleObj r:id="rId6" imgW="558800" imgH="596900" progId="Equation.3">
                    <p:embed/>
                    <p:pic>
                      <p:nvPicPr>
                        <p:cNvPr id="0" name=""/>
                        <p:cNvPicPr>
                          <a:picLocks noChangeAspect="1" noChangeArrowheads="1"/>
                        </p:cNvPicPr>
                        <p:nvPr/>
                      </p:nvPicPr>
                      <p:blipFill>
                        <a:blip r:embed="rId7">
                          <a:alphaModFix amt="50000"/>
                          <a:extLst>
                            <a:ext uri="{28A0092B-C50C-407E-A947-70E740481C1C}">
                              <a14:useLocalDpi xmlns:a14="http://schemas.microsoft.com/office/drawing/2010/main" val="0"/>
                            </a:ext>
                          </a:extLst>
                        </a:blip>
                        <a:srcRect/>
                        <a:stretch>
                          <a:fillRect/>
                        </a:stretch>
                      </p:blipFill>
                      <p:spPr bwMode="auto">
                        <a:xfrm>
                          <a:off x="1344" y="3264"/>
                          <a:ext cx="354" cy="378"/>
                        </a:xfrm>
                        <a:prstGeom prst="rect">
                          <a:avLst/>
                        </a:prstGeom>
                        <a:solidFill>
                          <a:schemeClr val="accent1">
                            <a:alpha val="50000"/>
                          </a:schemeClr>
                        </a:solidFill>
                      </p:spPr>
                    </p:pic>
                  </p:oleObj>
                </mc:Fallback>
              </mc:AlternateContent>
            </a:graphicData>
          </a:graphic>
        </p:graphicFrame>
        <p:sp>
          <p:nvSpPr>
            <p:cNvPr id="20" name="Text Box 18"/>
            <p:cNvSpPr txBox="1">
              <a:spLocks noChangeArrowheads="1"/>
            </p:cNvSpPr>
            <p:nvPr/>
          </p:nvSpPr>
          <p:spPr bwMode="auto">
            <a:xfrm>
              <a:off x="1248" y="2832"/>
              <a:ext cx="12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b="0" dirty="0"/>
                <a:t>Population parameters</a:t>
              </a:r>
            </a:p>
          </p:txBody>
        </p:sp>
      </p:grpSp>
      <p:grpSp>
        <p:nvGrpSpPr>
          <p:cNvPr id="21" name="Group 39"/>
          <p:cNvGrpSpPr>
            <a:grpSpLocks/>
          </p:cNvGrpSpPr>
          <p:nvPr/>
        </p:nvGrpSpPr>
        <p:grpSpPr bwMode="auto">
          <a:xfrm>
            <a:off x="6690575" y="2489915"/>
            <a:ext cx="3200400" cy="2667000"/>
            <a:chOff x="3744" y="1536"/>
            <a:chExt cx="2016" cy="1680"/>
          </a:xfrm>
        </p:grpSpPr>
        <p:grpSp>
          <p:nvGrpSpPr>
            <p:cNvPr id="22" name="Group 38"/>
            <p:cNvGrpSpPr>
              <a:grpSpLocks/>
            </p:cNvGrpSpPr>
            <p:nvPr/>
          </p:nvGrpSpPr>
          <p:grpSpPr bwMode="auto">
            <a:xfrm>
              <a:off x="3744" y="1536"/>
              <a:ext cx="1680" cy="1680"/>
              <a:chOff x="3744" y="1536"/>
              <a:chExt cx="1680" cy="1680"/>
            </a:xfrm>
          </p:grpSpPr>
          <p:grpSp>
            <p:nvGrpSpPr>
              <p:cNvPr id="24" name="Group 37"/>
              <p:cNvGrpSpPr>
                <a:grpSpLocks/>
              </p:cNvGrpSpPr>
              <p:nvPr/>
            </p:nvGrpSpPr>
            <p:grpSpPr bwMode="auto">
              <a:xfrm>
                <a:off x="3984" y="1536"/>
                <a:ext cx="1440" cy="1002"/>
                <a:chOff x="3984" y="1536"/>
                <a:chExt cx="1440" cy="1002"/>
              </a:xfrm>
            </p:grpSpPr>
            <p:graphicFrame>
              <p:nvGraphicFramePr>
                <p:cNvPr id="26" name="Object 19"/>
                <p:cNvGraphicFramePr>
                  <a:graphicFrameLocks noChangeAspect="1"/>
                </p:cNvGraphicFramePr>
                <p:nvPr/>
              </p:nvGraphicFramePr>
              <p:xfrm>
                <a:off x="4320" y="2160"/>
                <a:ext cx="882" cy="378"/>
              </p:xfrm>
              <a:graphic>
                <a:graphicData uri="http://schemas.openxmlformats.org/presentationml/2006/ole">
                  <mc:AlternateContent xmlns:mc="http://schemas.openxmlformats.org/markup-compatibility/2006">
                    <mc:Choice xmlns:v="urn:schemas-microsoft-com:vml" Requires="v">
                      <p:oleObj spid="_x0000_s1372" name="Equation" r:id="rId8" imgW="1396800" imgH="596880" progId="Equation.3">
                        <p:embed/>
                      </p:oleObj>
                    </mc:Choice>
                    <mc:Fallback>
                      <p:oleObj name="Equation" r:id="rId8" imgW="1396800" imgH="596880" progId="Equation.3">
                        <p:embed/>
                        <p:pic>
                          <p:nvPicPr>
                            <p:cNvPr id="0" name=""/>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4320" y="2160"/>
                              <a:ext cx="882" cy="378"/>
                            </a:xfrm>
                            <a:prstGeom prst="rect">
                              <a:avLst/>
                            </a:prstGeom>
                            <a:solidFill>
                              <a:srgbClr val="66FF33">
                                <a:alpha val="50000"/>
                              </a:srgbClr>
                            </a:solidFill>
                            <a:ln w="9525">
                              <a:solidFill>
                                <a:srgbClr val="66FF33"/>
                              </a:solidFill>
                              <a:miter lim="800000"/>
                              <a:headEnd/>
                              <a:tailEnd/>
                            </a:ln>
                          </p:spPr>
                        </p:pic>
                      </p:oleObj>
                    </mc:Fallback>
                  </mc:AlternateContent>
                </a:graphicData>
              </a:graphic>
            </p:graphicFrame>
            <p:graphicFrame>
              <p:nvGraphicFramePr>
                <p:cNvPr id="27" name="Object 20"/>
                <p:cNvGraphicFramePr>
                  <a:graphicFrameLocks noChangeAspect="1"/>
                </p:cNvGraphicFramePr>
                <p:nvPr/>
              </p:nvGraphicFramePr>
              <p:xfrm>
                <a:off x="4412" y="1776"/>
                <a:ext cx="555" cy="378"/>
              </p:xfrm>
              <a:graphic>
                <a:graphicData uri="http://schemas.openxmlformats.org/presentationml/2006/ole">
                  <mc:AlternateContent xmlns:mc="http://schemas.openxmlformats.org/markup-compatibility/2006">
                    <mc:Choice xmlns:v="urn:schemas-microsoft-com:vml" Requires="v">
                      <p:oleObj spid="_x0000_s1373" name="Equation" r:id="rId10" imgW="876240" imgH="596880" progId="Equation.3">
                        <p:embed/>
                      </p:oleObj>
                    </mc:Choice>
                    <mc:Fallback>
                      <p:oleObj name="Equation" r:id="rId10" imgW="876240" imgH="596880" progId="Equation.3">
                        <p:embed/>
                        <p:pic>
                          <p:nvPicPr>
                            <p:cNvPr id="0" name=""/>
                            <p:cNvPicPr>
                              <a:picLocks noChangeAspect="1" noChangeArrowheads="1"/>
                            </p:cNvPicPr>
                            <p:nvPr/>
                          </p:nvPicPr>
                          <p:blipFill>
                            <a:blip r:embed="rId11">
                              <a:alphaModFix amt="50000"/>
                              <a:extLst>
                                <a:ext uri="{28A0092B-C50C-407E-A947-70E740481C1C}">
                                  <a14:useLocalDpi xmlns:a14="http://schemas.microsoft.com/office/drawing/2010/main" val="0"/>
                                </a:ext>
                              </a:extLst>
                            </a:blip>
                            <a:srcRect/>
                            <a:stretch>
                              <a:fillRect/>
                            </a:stretch>
                          </p:blipFill>
                          <p:spPr bwMode="auto">
                            <a:xfrm>
                              <a:off x="4412" y="1776"/>
                              <a:ext cx="555" cy="378"/>
                            </a:xfrm>
                            <a:prstGeom prst="rect">
                              <a:avLst/>
                            </a:prstGeom>
                            <a:solidFill>
                              <a:srgbClr val="66FF33">
                                <a:alpha val="50000"/>
                              </a:srgbClr>
                            </a:solidFill>
                            <a:ln w="9525">
                              <a:solidFill>
                                <a:srgbClr val="66FF33"/>
                              </a:solidFill>
                              <a:miter lim="800000"/>
                              <a:headEnd/>
                              <a:tailEnd/>
                            </a:ln>
                          </p:spPr>
                        </p:pic>
                      </p:oleObj>
                    </mc:Fallback>
                  </mc:AlternateContent>
                </a:graphicData>
              </a:graphic>
            </p:graphicFrame>
            <p:sp>
              <p:nvSpPr>
                <p:cNvPr id="28" name="Text Box 22"/>
                <p:cNvSpPr txBox="1">
                  <a:spLocks noChangeArrowheads="1"/>
                </p:cNvSpPr>
                <p:nvPr/>
              </p:nvSpPr>
              <p:spPr bwMode="auto">
                <a:xfrm>
                  <a:off x="3984" y="1536"/>
                  <a:ext cx="1440" cy="237"/>
                </a:xfrm>
                <a:prstGeom prst="rect">
                  <a:avLst/>
                </a:prstGeom>
                <a:no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b="0"/>
                    <a:t>Sample statistics</a:t>
                  </a:r>
                </a:p>
              </p:txBody>
            </p:sp>
          </p:grpSp>
          <p:sp>
            <p:nvSpPr>
              <p:cNvPr id="25" name="Line 24"/>
              <p:cNvSpPr>
                <a:spLocks noChangeShapeType="1"/>
              </p:cNvSpPr>
              <p:nvPr/>
            </p:nvSpPr>
            <p:spPr bwMode="auto">
              <a:xfrm flipV="1">
                <a:off x="3744" y="2448"/>
                <a:ext cx="624" cy="768"/>
              </a:xfrm>
              <a:prstGeom prst="line">
                <a:avLst/>
              </a:prstGeom>
              <a:noFill/>
              <a:ln w="95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3" name="Rectangle 32"/>
            <p:cNvSpPr>
              <a:spLocks noChangeArrowheads="1"/>
            </p:cNvSpPr>
            <p:nvPr/>
          </p:nvSpPr>
          <p:spPr bwMode="auto">
            <a:xfrm>
              <a:off x="4272" y="2592"/>
              <a:ext cx="14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20000"/>
                </a:spcBef>
                <a:buClr>
                  <a:schemeClr val="folHlink"/>
                </a:buClr>
                <a:buSzPct val="60000"/>
                <a:buFont typeface="Wingdings" charset="2"/>
                <a:buNone/>
              </a:pPr>
              <a:r>
                <a:rPr lang="en-US" altLang="x-none" sz="1400" b="0" baseline="-30000">
                  <a:ea typeface="Times New Roman" charset="0"/>
                  <a:cs typeface="Times New Roman" charset="0"/>
                </a:rPr>
                <a:t>*hat notation ^ is often used to indicate  “estitmate”</a:t>
              </a:r>
            </a:p>
          </p:txBody>
        </p:sp>
      </p:grpSp>
    </p:spTree>
    <p:extLst>
      <p:ext uri="{BB962C8B-B14F-4D97-AF65-F5344CB8AC3E}">
        <p14:creationId xmlns:p14="http://schemas.microsoft.com/office/powerpoint/2010/main" val="126005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Introduction</a:t>
            </a:r>
          </a:p>
        </p:txBody>
      </p:sp>
      <p:sp>
        <p:nvSpPr>
          <p:cNvPr id="4" name="Slide Number Placeholder 3"/>
          <p:cNvSpPr>
            <a:spLocks noGrp="1"/>
          </p:cNvSpPr>
          <p:nvPr>
            <p:ph type="sldNum" sz="quarter" idx="12"/>
          </p:nvPr>
        </p:nvSpPr>
        <p:spPr/>
        <p:txBody>
          <a:bodyPr/>
          <a:lstStyle/>
          <a:p>
            <a:fld id="{40A01959-B587-3B45-A9B3-C17F42F09305}" type="slidenum">
              <a:rPr lang="en-US" smtClean="0"/>
              <a:t>3</a:t>
            </a:fld>
            <a:endParaRPr lang="en-US"/>
          </a:p>
        </p:txBody>
      </p:sp>
      <p:pic>
        <p:nvPicPr>
          <p:cNvPr id="3" name="Picture 2"/>
          <p:cNvPicPr>
            <a:picLocks noChangeAspect="1"/>
          </p:cNvPicPr>
          <p:nvPr/>
        </p:nvPicPr>
        <p:blipFill>
          <a:blip r:embed="rId2"/>
          <a:stretch>
            <a:fillRect/>
          </a:stretch>
        </p:blipFill>
        <p:spPr>
          <a:xfrm>
            <a:off x="1631950" y="1911350"/>
            <a:ext cx="8928100" cy="3035300"/>
          </a:xfrm>
          <a:prstGeom prst="rect">
            <a:avLst/>
          </a:prstGeom>
        </p:spPr>
      </p:pic>
      <p:sp>
        <p:nvSpPr>
          <p:cNvPr id="6" name="Rectangle 8"/>
          <p:cNvSpPr txBox="1">
            <a:spLocks noChangeArrowheads="1"/>
          </p:cNvSpPr>
          <p:nvPr/>
        </p:nvSpPr>
        <p:spPr>
          <a:xfrm>
            <a:off x="2354665" y="4962413"/>
            <a:ext cx="8312150" cy="10145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9600" indent="-609600"/>
            <a:r>
              <a:rPr lang="en-US" altLang="x-none" sz="2400" dirty="0"/>
              <a:t>Probability sampling</a:t>
            </a:r>
          </a:p>
          <a:p>
            <a:pPr marL="609600" indent="-609600"/>
            <a:r>
              <a:rPr lang="en-US" altLang="x-none" sz="2400" dirty="0"/>
              <a:t>Non-probability sampling</a:t>
            </a:r>
            <a:endParaRPr lang="en-US" altLang="x-none" sz="2000" dirty="0"/>
          </a:p>
        </p:txBody>
      </p:sp>
    </p:spTree>
    <p:extLst>
      <p:ext uri="{BB962C8B-B14F-4D97-AF65-F5344CB8AC3E}">
        <p14:creationId xmlns:p14="http://schemas.microsoft.com/office/powerpoint/2010/main" val="164303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Probability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4</a:t>
            </a:fld>
            <a:endParaRPr lang="en-US"/>
          </a:p>
        </p:txBody>
      </p:sp>
      <p:sp>
        <p:nvSpPr>
          <p:cNvPr id="50" name="Rectangle 8"/>
          <p:cNvSpPr txBox="1">
            <a:spLocks noChangeArrowheads="1"/>
          </p:cNvSpPr>
          <p:nvPr/>
        </p:nvSpPr>
        <p:spPr>
          <a:xfrm>
            <a:off x="1311476" y="1660582"/>
            <a:ext cx="831215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9600" indent="-609600"/>
            <a:r>
              <a:rPr lang="en-US" altLang="x-none" sz="2400" dirty="0"/>
              <a:t>We use randomization to select elements from our population</a:t>
            </a:r>
          </a:p>
          <a:p>
            <a:pPr marL="609600" indent="-609600"/>
            <a:endParaRPr lang="en-US" altLang="x-none" sz="2400" dirty="0"/>
          </a:p>
          <a:p>
            <a:pPr marL="0" indent="0">
              <a:buNone/>
            </a:pPr>
            <a:r>
              <a:rPr lang="en-US" altLang="x-none" sz="2400" dirty="0"/>
              <a:t>Examples</a:t>
            </a:r>
          </a:p>
          <a:p>
            <a:pPr marL="609600" indent="-609600"/>
            <a:r>
              <a:rPr lang="en-US" altLang="x-none" sz="2400" dirty="0"/>
              <a:t>Simple Random Sampling</a:t>
            </a:r>
          </a:p>
          <a:p>
            <a:pPr marL="609600" indent="-609600"/>
            <a:r>
              <a:rPr lang="en-US" altLang="x-none" sz="2400" dirty="0"/>
              <a:t>Stratified sampling </a:t>
            </a:r>
          </a:p>
          <a:p>
            <a:pPr marL="609600" indent="-609600"/>
            <a:r>
              <a:rPr lang="en-US" altLang="x-none" sz="2400" dirty="0"/>
              <a:t>Systematic sampling</a:t>
            </a:r>
          </a:p>
          <a:p>
            <a:pPr marL="609600" indent="-609600"/>
            <a:r>
              <a:rPr lang="en-US" altLang="x-none" sz="2400" dirty="0"/>
              <a:t>Cluster sampling</a:t>
            </a:r>
          </a:p>
          <a:p>
            <a:pPr marL="609600" indent="-609600"/>
            <a:r>
              <a:rPr lang="en-US" altLang="x-none" sz="2400" dirty="0"/>
              <a:t>Multi-stage sampling</a:t>
            </a:r>
            <a:endParaRPr lang="en-US" altLang="x-none" sz="2000" dirty="0"/>
          </a:p>
        </p:txBody>
      </p:sp>
    </p:spTree>
    <p:extLst>
      <p:ext uri="{BB962C8B-B14F-4D97-AF65-F5344CB8AC3E}">
        <p14:creationId xmlns:p14="http://schemas.microsoft.com/office/powerpoint/2010/main" val="139131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Random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5</a:t>
            </a:fld>
            <a:endParaRPr lang="en-US"/>
          </a:p>
        </p:txBody>
      </p:sp>
      <p:pic>
        <p:nvPicPr>
          <p:cNvPr id="3" name="Picture 2"/>
          <p:cNvPicPr>
            <a:picLocks noChangeAspect="1"/>
          </p:cNvPicPr>
          <p:nvPr/>
        </p:nvPicPr>
        <p:blipFill>
          <a:blip r:embed="rId2"/>
          <a:stretch>
            <a:fillRect/>
          </a:stretch>
        </p:blipFill>
        <p:spPr>
          <a:xfrm>
            <a:off x="4279900" y="1612900"/>
            <a:ext cx="3632200" cy="3632200"/>
          </a:xfrm>
          <a:prstGeom prst="rect">
            <a:avLst/>
          </a:prstGeom>
        </p:spPr>
      </p:pic>
      <p:sp>
        <p:nvSpPr>
          <p:cNvPr id="5" name="Rectangle 4"/>
          <p:cNvSpPr/>
          <p:nvPr/>
        </p:nvSpPr>
        <p:spPr>
          <a:xfrm>
            <a:off x="3048000" y="5245100"/>
            <a:ext cx="6096000" cy="923330"/>
          </a:xfrm>
          <a:prstGeom prst="rect">
            <a:avLst/>
          </a:prstGeom>
        </p:spPr>
        <p:txBody>
          <a:bodyPr>
            <a:spAutoFit/>
          </a:bodyPr>
          <a:lstStyle/>
          <a:p>
            <a:r>
              <a:rPr lang="en-US" dirty="0">
                <a:latin typeface="medium-content-serif-font" charset="0"/>
              </a:rPr>
              <a:t>Random selection of 20 students from class of 50 student. Each student has equal chance of getting selected. Here probability of selection is 1/50</a:t>
            </a:r>
            <a:endParaRPr lang="en-US" dirty="0"/>
          </a:p>
        </p:txBody>
      </p:sp>
    </p:spTree>
    <p:extLst>
      <p:ext uri="{BB962C8B-B14F-4D97-AF65-F5344CB8AC3E}">
        <p14:creationId xmlns:p14="http://schemas.microsoft.com/office/powerpoint/2010/main" val="120084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Stratified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6</a:t>
            </a:fld>
            <a:endParaRPr lang="en-US"/>
          </a:p>
        </p:txBody>
      </p:sp>
      <p:sp>
        <p:nvSpPr>
          <p:cNvPr id="5" name="Rectangle 4"/>
          <p:cNvSpPr/>
          <p:nvPr/>
        </p:nvSpPr>
        <p:spPr>
          <a:xfrm>
            <a:off x="1955442" y="5167312"/>
            <a:ext cx="8281115" cy="1200329"/>
          </a:xfrm>
          <a:prstGeom prst="rect">
            <a:avLst/>
          </a:prstGeom>
        </p:spPr>
        <p:txBody>
          <a:bodyPr wrap="square">
            <a:spAutoFit/>
          </a:bodyPr>
          <a:lstStyle/>
          <a:p>
            <a:r>
              <a:rPr lang="en-US" dirty="0"/>
              <a:t>Divide the elements of the population into small subgroups (strata) based on the similarity in such a way that the elements within the group are homogeneous and heterogeneous among the other subgroups formed. And then the elements are randomly selected from each of these strata.</a:t>
            </a:r>
          </a:p>
        </p:txBody>
      </p:sp>
      <p:pic>
        <p:nvPicPr>
          <p:cNvPr id="6" name="Picture 5"/>
          <p:cNvPicPr>
            <a:picLocks noChangeAspect="1"/>
          </p:cNvPicPr>
          <p:nvPr/>
        </p:nvPicPr>
        <p:blipFill>
          <a:blip r:embed="rId2"/>
          <a:stretch>
            <a:fillRect/>
          </a:stretch>
        </p:blipFill>
        <p:spPr>
          <a:xfrm>
            <a:off x="3778250" y="2000250"/>
            <a:ext cx="4635500" cy="2857500"/>
          </a:xfrm>
          <a:prstGeom prst="rect">
            <a:avLst/>
          </a:prstGeom>
        </p:spPr>
      </p:pic>
    </p:spTree>
    <p:extLst>
      <p:ext uri="{BB962C8B-B14F-4D97-AF65-F5344CB8AC3E}">
        <p14:creationId xmlns:p14="http://schemas.microsoft.com/office/powerpoint/2010/main" val="137971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Single Stage Cluster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7</a:t>
            </a:fld>
            <a:endParaRPr lang="en-US"/>
          </a:p>
        </p:txBody>
      </p:sp>
      <p:sp>
        <p:nvSpPr>
          <p:cNvPr id="5" name="Rectangle 4"/>
          <p:cNvSpPr/>
          <p:nvPr/>
        </p:nvSpPr>
        <p:spPr>
          <a:xfrm>
            <a:off x="1955442" y="5167312"/>
            <a:ext cx="8281115" cy="1200329"/>
          </a:xfrm>
          <a:prstGeom prst="rect">
            <a:avLst/>
          </a:prstGeom>
        </p:spPr>
        <p:txBody>
          <a:bodyPr wrap="square">
            <a:spAutoFit/>
          </a:bodyPr>
          <a:lstStyle/>
          <a:p>
            <a:endParaRPr lang="en-US" dirty="0"/>
          </a:p>
          <a:p>
            <a:endParaRPr lang="en-US" dirty="0"/>
          </a:p>
          <a:p>
            <a:r>
              <a:rPr lang="en-US" dirty="0"/>
              <a:t>Our entire population is divided into clusters or sections and then the clusters are randomly selected.</a:t>
            </a:r>
          </a:p>
        </p:txBody>
      </p:sp>
      <p:pic>
        <p:nvPicPr>
          <p:cNvPr id="3" name="Picture 2"/>
          <p:cNvPicPr>
            <a:picLocks noChangeAspect="1"/>
          </p:cNvPicPr>
          <p:nvPr/>
        </p:nvPicPr>
        <p:blipFill>
          <a:blip r:embed="rId2"/>
          <a:stretch>
            <a:fillRect/>
          </a:stretch>
        </p:blipFill>
        <p:spPr>
          <a:xfrm>
            <a:off x="3575050" y="1428750"/>
            <a:ext cx="5041900" cy="4000500"/>
          </a:xfrm>
          <a:prstGeom prst="rect">
            <a:avLst/>
          </a:prstGeom>
        </p:spPr>
      </p:pic>
    </p:spTree>
    <p:extLst>
      <p:ext uri="{BB962C8B-B14F-4D97-AF65-F5344CB8AC3E}">
        <p14:creationId xmlns:p14="http://schemas.microsoft.com/office/powerpoint/2010/main" val="26429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Two Stage Cluster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8</a:t>
            </a:fld>
            <a:endParaRPr lang="en-US"/>
          </a:p>
        </p:txBody>
      </p:sp>
      <p:sp>
        <p:nvSpPr>
          <p:cNvPr id="5" name="Rectangle 4"/>
          <p:cNvSpPr/>
          <p:nvPr/>
        </p:nvSpPr>
        <p:spPr>
          <a:xfrm>
            <a:off x="1955442" y="5167312"/>
            <a:ext cx="8281115" cy="923330"/>
          </a:xfrm>
          <a:prstGeom prst="rect">
            <a:avLst/>
          </a:prstGeom>
        </p:spPr>
        <p:txBody>
          <a:bodyPr wrap="square">
            <a:spAutoFit/>
          </a:bodyPr>
          <a:lstStyle/>
          <a:p>
            <a:endParaRPr lang="en-US" dirty="0"/>
          </a:p>
          <a:p>
            <a:r>
              <a:rPr lang="en-US" dirty="0"/>
              <a:t>First we randomly select clusters and then from those selected clusters we randomly select elements for sampling</a:t>
            </a:r>
          </a:p>
        </p:txBody>
      </p:sp>
      <p:pic>
        <p:nvPicPr>
          <p:cNvPr id="6" name="Picture 5"/>
          <p:cNvPicPr>
            <a:picLocks noChangeAspect="1"/>
          </p:cNvPicPr>
          <p:nvPr/>
        </p:nvPicPr>
        <p:blipFill>
          <a:blip r:embed="rId2"/>
          <a:stretch>
            <a:fillRect/>
          </a:stretch>
        </p:blipFill>
        <p:spPr>
          <a:xfrm>
            <a:off x="3657600" y="1428750"/>
            <a:ext cx="4876800" cy="4000500"/>
          </a:xfrm>
          <a:prstGeom prst="rect">
            <a:avLst/>
          </a:prstGeom>
        </p:spPr>
      </p:pic>
    </p:spTree>
    <p:extLst>
      <p:ext uri="{BB962C8B-B14F-4D97-AF65-F5344CB8AC3E}">
        <p14:creationId xmlns:p14="http://schemas.microsoft.com/office/powerpoint/2010/main" val="136229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Non-Probability sampling</a:t>
            </a:r>
          </a:p>
        </p:txBody>
      </p:sp>
      <p:sp>
        <p:nvSpPr>
          <p:cNvPr id="4" name="Slide Number Placeholder 3"/>
          <p:cNvSpPr>
            <a:spLocks noGrp="1"/>
          </p:cNvSpPr>
          <p:nvPr>
            <p:ph type="sldNum" sz="quarter" idx="12"/>
          </p:nvPr>
        </p:nvSpPr>
        <p:spPr/>
        <p:txBody>
          <a:bodyPr/>
          <a:lstStyle/>
          <a:p>
            <a:fld id="{40A01959-B587-3B45-A9B3-C17F42F09305}" type="slidenum">
              <a:rPr lang="en-US" smtClean="0"/>
              <a:t>9</a:t>
            </a:fld>
            <a:endParaRPr lang="en-US"/>
          </a:p>
        </p:txBody>
      </p:sp>
      <p:sp>
        <p:nvSpPr>
          <p:cNvPr id="50" name="Rectangle 8"/>
          <p:cNvSpPr txBox="1">
            <a:spLocks noChangeArrowheads="1"/>
          </p:cNvSpPr>
          <p:nvPr/>
        </p:nvSpPr>
        <p:spPr>
          <a:xfrm>
            <a:off x="1311476" y="1660582"/>
            <a:ext cx="831215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9600" indent="-609600"/>
            <a:r>
              <a:rPr lang="en-US" altLang="x-none" sz="2400" dirty="0"/>
              <a:t>We use randomization to select elements from our population</a:t>
            </a:r>
          </a:p>
          <a:p>
            <a:pPr marL="609600" indent="-609600"/>
            <a:endParaRPr lang="en-US" altLang="x-none" sz="2400" dirty="0"/>
          </a:p>
          <a:p>
            <a:pPr marL="0" indent="0">
              <a:buNone/>
            </a:pPr>
            <a:r>
              <a:rPr lang="en-US" altLang="x-none" sz="2400" dirty="0"/>
              <a:t>Examples</a:t>
            </a:r>
          </a:p>
          <a:p>
            <a:pPr marL="609600" indent="-609600"/>
            <a:r>
              <a:rPr lang="en-US" altLang="x-none" sz="2400" dirty="0"/>
              <a:t>Convenience sampling</a:t>
            </a:r>
          </a:p>
          <a:p>
            <a:pPr marL="609600" indent="-609600"/>
            <a:r>
              <a:rPr lang="en-US" altLang="x-none" sz="2400" dirty="0"/>
              <a:t>Quota sampling</a:t>
            </a:r>
          </a:p>
          <a:p>
            <a:pPr marL="609600" indent="-609600"/>
            <a:r>
              <a:rPr lang="en-US" altLang="x-none" sz="2400" dirty="0"/>
              <a:t>Snowball sampling</a:t>
            </a:r>
          </a:p>
          <a:p>
            <a:pPr marL="609600" indent="-609600"/>
            <a:endParaRPr lang="en-US" altLang="x-none" sz="2000" dirty="0"/>
          </a:p>
        </p:txBody>
      </p:sp>
    </p:spTree>
    <p:extLst>
      <p:ext uri="{BB962C8B-B14F-4D97-AF65-F5344CB8AC3E}">
        <p14:creationId xmlns:p14="http://schemas.microsoft.com/office/powerpoint/2010/main" val="92940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440</Words>
  <Application>Microsoft Office PowerPoint</Application>
  <PresentationFormat>Widescreen</PresentationFormat>
  <Paragraphs>64</Paragraphs>
  <Slides>12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21" baseType="lpstr">
      <vt:lpstr>Arial</vt:lpstr>
      <vt:lpstr>Calibri</vt:lpstr>
      <vt:lpstr>Calibri Light</vt:lpstr>
      <vt:lpstr>medium-content-serif-font</vt:lpstr>
      <vt:lpstr>Times New Roman</vt:lpstr>
      <vt:lpstr>Wingdings</vt:lpstr>
      <vt:lpstr>Office Theme</vt:lpstr>
      <vt:lpstr>Equation</vt:lpstr>
      <vt:lpstr>Equation.3</vt:lpstr>
      <vt:lpstr>  Data Management for  Data Science</vt:lpstr>
      <vt:lpstr>Statistical Inference</vt:lpstr>
      <vt:lpstr>Introduction</vt:lpstr>
      <vt:lpstr>Probability sampling</vt:lpstr>
      <vt:lpstr>Random sampling</vt:lpstr>
      <vt:lpstr>Stratified sampling</vt:lpstr>
      <vt:lpstr>Single Stage Cluster sampling</vt:lpstr>
      <vt:lpstr>Two Stage Cluster sampling</vt:lpstr>
      <vt:lpstr>Non-Probability sampling</vt:lpstr>
      <vt:lpstr>Convenience sampling</vt:lpstr>
      <vt:lpstr>Quota sampling</vt:lpstr>
      <vt:lpstr>Snowball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145 Style Guide</dc:title>
  <dc:creator>Alex Ratner</dc:creator>
  <cp:lastModifiedBy>ENDRI RACO</cp:lastModifiedBy>
  <cp:revision>526</cp:revision>
  <cp:lastPrinted>2019-01-22T23:38:09Z</cp:lastPrinted>
  <dcterms:created xsi:type="dcterms:W3CDTF">2015-09-11T05:09:33Z</dcterms:created>
  <dcterms:modified xsi:type="dcterms:W3CDTF">2025-04-03T11:07:34Z</dcterms:modified>
</cp:coreProperties>
</file>