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654" r:id="rId3"/>
    <p:sldId id="589" r:id="rId4"/>
    <p:sldId id="655" r:id="rId5"/>
    <p:sldId id="653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654"/>
            <p14:sldId id="589"/>
            <p14:sldId id="655"/>
            <p14:sldId id="653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8"/>
    <p:restoredTop sz="91358"/>
  </p:normalViewPr>
  <p:slideViewPr>
    <p:cSldViewPr snapToGrid="0" snapToObjects="1">
      <p:cViewPr varScale="1">
        <p:scale>
          <a:sx n="104" d="100"/>
          <a:sy n="104" d="100"/>
        </p:scale>
        <p:origin x="115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59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8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06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48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09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8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021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91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715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66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7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312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030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992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36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545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253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779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604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53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4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78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43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90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08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95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19: Evaluating Machine Learning Methods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When randomly selecting training or validation sets, we may want to ensure that class proportions are maintained in each selected set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743719"/>
            <a:ext cx="7353300" cy="39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8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1285574"/>
            <a:ext cx="10109200" cy="55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Suppose we have 100 instances, and we want to estimate accuracy with cross validation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2717251"/>
            <a:ext cx="8407400" cy="3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10-fold cross validation is common, but smaller values of </a:t>
            </a:r>
            <a:r>
              <a:rPr lang="en-US" i="1" dirty="0"/>
              <a:t>n </a:t>
            </a:r>
            <a:r>
              <a:rPr lang="en-US" dirty="0"/>
              <a:t>are often used when learning takes a lot of time</a:t>
            </a:r>
          </a:p>
          <a:p>
            <a:r>
              <a:rPr lang="en-US" dirty="0"/>
              <a:t>In </a:t>
            </a:r>
            <a:r>
              <a:rPr lang="en-US" i="1" dirty="0"/>
              <a:t>leave-one-out </a:t>
            </a:r>
            <a:r>
              <a:rPr lang="en-US" dirty="0"/>
              <a:t>cross validation, </a:t>
            </a:r>
            <a:r>
              <a:rPr lang="en-US" i="1" dirty="0"/>
              <a:t>n</a:t>
            </a:r>
            <a:r>
              <a:rPr lang="en-US" dirty="0"/>
              <a:t>=#instances </a:t>
            </a:r>
          </a:p>
          <a:p>
            <a:r>
              <a:rPr lang="en-US" dirty="0"/>
              <a:t>In </a:t>
            </a:r>
            <a:r>
              <a:rPr lang="en-US" i="1" dirty="0"/>
              <a:t>stratified </a:t>
            </a:r>
            <a:r>
              <a:rPr lang="en-US" dirty="0"/>
              <a:t>cross validation, stratified sampling is used when partitioning the data </a:t>
            </a:r>
          </a:p>
          <a:p>
            <a:r>
              <a:rPr lang="en-US" dirty="0"/>
              <a:t>CV makes efficient use of the available data for testing </a:t>
            </a:r>
          </a:p>
          <a:p>
            <a:r>
              <a:rPr lang="en-US" dirty="0"/>
              <a:t>Note that whenever we use multiple training sets, as in CV and random resampling, we are evaluating a learning method as opposed to an individual learned model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828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cross validation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Instead of a single validation set, we can use cross-validation within a training set to select a model (e.g. to choose the best level of decision-tree pruning)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3154694"/>
            <a:ext cx="6311900" cy="32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2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How can we understand what types of mistakes a learned model makes?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18" y="2344082"/>
            <a:ext cx="6434982" cy="43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7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2-class problems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23" y="1590991"/>
            <a:ext cx="6874753" cy="4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accuracy an adequate measure of predictive performance?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86" y="1690688"/>
            <a:ext cx="8383427" cy="49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accuracy metrics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1253888"/>
            <a:ext cx="7084060" cy="52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0" y="1306896"/>
            <a:ext cx="9367280" cy="53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5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Evaluating ML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example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23" y="1254694"/>
            <a:ext cx="8214877" cy="56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 and misclassification costs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3824"/>
            <a:ext cx="9728917" cy="56241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creating an ROC curve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296"/>
            <a:ext cx="10401300" cy="50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7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accuracy metrics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17" y="1411782"/>
            <a:ext cx="6699883" cy="520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47" y="1426773"/>
            <a:ext cx="8616905" cy="5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6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612900"/>
            <a:ext cx="7429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7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1588294"/>
            <a:ext cx="7480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Avoid Cross-Validation Pitfalls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11300"/>
            <a:ext cx="762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24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02800" y="6273800"/>
            <a:ext cx="4826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364302"/>
            <a:ext cx="7753350" cy="50047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2900" y="6096000"/>
            <a:ext cx="469900" cy="42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get an unbiased estimate of the accuracy of a learned model?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90" y="1690688"/>
            <a:ext cx="5603619" cy="49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get an unbiased estimate of the accuracy of a learned model? </a:t>
            </a:r>
          </a:p>
          <a:p>
            <a:endParaRPr lang="en-US" dirty="0"/>
          </a:p>
          <a:p>
            <a:r>
              <a:rPr lang="en-US" dirty="0"/>
              <a:t>When learning a model, you should pretend that you don’t have the test data yet</a:t>
            </a:r>
          </a:p>
          <a:p>
            <a:endParaRPr lang="en-US" dirty="0"/>
          </a:p>
          <a:p>
            <a:r>
              <a:rPr lang="en-US" dirty="0"/>
              <a:t>If the test-set labels influence the learned model in any way, accuracy estimates will be biased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22700" cy="4351338"/>
          </a:xfrm>
        </p:spPr>
        <p:txBody>
          <a:bodyPr/>
          <a:lstStyle/>
          <a:p>
            <a:r>
              <a:rPr lang="en-US" dirty="0"/>
              <a:t>How does the accuracy of a learning method change as a function of the training-set size? </a:t>
            </a:r>
          </a:p>
          <a:p>
            <a:pPr lvl="1"/>
            <a:r>
              <a:rPr lang="en-US" dirty="0">
                <a:effectLst/>
              </a:rPr>
              <a:t>This can be assessed by learning curves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47" y="1559452"/>
            <a:ext cx="7266477" cy="49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Given a training/test set partition</a:t>
            </a:r>
          </a:p>
          <a:p>
            <a:pPr lvl="1"/>
            <a:r>
              <a:rPr lang="en-US" dirty="0">
                <a:effectLst/>
              </a:rPr>
              <a:t>For each sample size s on the learning curve</a:t>
            </a:r>
          </a:p>
          <a:p>
            <a:pPr lvl="2"/>
            <a:r>
              <a:rPr lang="en-US" dirty="0"/>
              <a:t>(optionally) repeat n times</a:t>
            </a:r>
          </a:p>
          <a:p>
            <a:pPr lvl="2"/>
            <a:r>
              <a:rPr lang="en-US" dirty="0"/>
              <a:t>Randomly select s instances from the training set</a:t>
            </a:r>
          </a:p>
          <a:p>
            <a:pPr lvl="2"/>
            <a:r>
              <a:rPr lang="en-US" dirty="0">
                <a:effectLst/>
              </a:rPr>
              <a:t>Learn the model</a:t>
            </a:r>
          </a:p>
          <a:p>
            <a:pPr lvl="2"/>
            <a:r>
              <a:rPr lang="en-US" dirty="0"/>
              <a:t>Evaluate the model on the test set to determine accuracy a</a:t>
            </a:r>
          </a:p>
          <a:p>
            <a:pPr lvl="2"/>
            <a:r>
              <a:rPr lang="en-US" dirty="0">
                <a:effectLst/>
              </a:rPr>
              <a:t>Plot (</a:t>
            </a:r>
            <a:r>
              <a:rPr lang="en-US" dirty="0" err="1">
                <a:effectLst/>
              </a:rPr>
              <a:t>s,a</a:t>
            </a:r>
            <a:r>
              <a:rPr lang="en-US" dirty="0">
                <a:effectLst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347" y="2821039"/>
            <a:ext cx="3479053" cy="23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(tuning) sets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Suppose we want unbiased estimates of accuracy during the learning process (e.g. to choose the best level of decision-tree pruning)?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1775"/>
            <a:ext cx="7302500" cy="3889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95977" y="3833228"/>
            <a:ext cx="3543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ArialMT" charset="0"/>
              </a:rPr>
              <a:t>Partition training data into separate training/validation sets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7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using a single training/test partition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We may not have enough data to make sufficiently large training and test sets</a:t>
            </a:r>
          </a:p>
          <a:p>
            <a:pPr lvl="1"/>
            <a:r>
              <a:rPr lang="en-US" dirty="0">
                <a:effectLst/>
              </a:rPr>
              <a:t>A </a:t>
            </a:r>
            <a:r>
              <a:rPr lang="en-US" b="1" dirty="0">
                <a:effectLst/>
              </a:rPr>
              <a:t>larger test set </a:t>
            </a:r>
            <a:r>
              <a:rPr lang="en-US" dirty="0">
                <a:effectLst/>
              </a:rPr>
              <a:t>gives us more reliable estimates of accuracy (i.e., a lower variance estimate)</a:t>
            </a:r>
          </a:p>
          <a:p>
            <a:pPr lvl="1"/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 a </a:t>
            </a:r>
            <a:r>
              <a:rPr lang="en-US" b="1" dirty="0"/>
              <a:t>larger training set </a:t>
            </a:r>
            <a:r>
              <a:rPr lang="en-US" dirty="0"/>
              <a:t>will be more representative of how much data we actually have for learning process</a:t>
            </a:r>
          </a:p>
          <a:p>
            <a:pPr lvl="1"/>
            <a:endParaRPr lang="en-US" b="1" dirty="0">
              <a:effectLst/>
            </a:endParaRPr>
          </a:p>
          <a:p>
            <a:r>
              <a:rPr lang="en-US" dirty="0"/>
              <a:t>A single training set does not tell us how sensitive accuracy is to a particular training sample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59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resampling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399" cy="4351338"/>
          </a:xfrm>
        </p:spPr>
        <p:txBody>
          <a:bodyPr>
            <a:normAutofit/>
          </a:bodyPr>
          <a:lstStyle/>
          <a:p>
            <a:r>
              <a:rPr lang="en-US" dirty="0"/>
              <a:t>We can address the second issue by repeatedly randomly partitioning the available data into training and set sets.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688911"/>
            <a:ext cx="8166100" cy="39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8578</TotalTime>
  <Words>572</Words>
  <Application>Microsoft Office PowerPoint</Application>
  <PresentationFormat>Widescreen</PresentationFormat>
  <Paragraphs>93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ArialMT</vt:lpstr>
      <vt:lpstr>Calibri</vt:lpstr>
      <vt:lpstr>Calibri Light</vt:lpstr>
      <vt:lpstr>Mangal</vt:lpstr>
      <vt:lpstr>Office Theme</vt:lpstr>
      <vt:lpstr>  Data Management for  Data Science</vt:lpstr>
      <vt:lpstr>Today</vt:lpstr>
      <vt:lpstr>How can we get an unbiased estimate of the accuracy of a learned model?</vt:lpstr>
      <vt:lpstr>Test sets</vt:lpstr>
      <vt:lpstr>Learning curves</vt:lpstr>
      <vt:lpstr>Learning curves</vt:lpstr>
      <vt:lpstr>Validation (tuning) sets</vt:lpstr>
      <vt:lpstr>Limitations of using a single training/test partition</vt:lpstr>
      <vt:lpstr>Random resampling</vt:lpstr>
      <vt:lpstr>Stratified sampling</vt:lpstr>
      <vt:lpstr>Cross validation</vt:lpstr>
      <vt:lpstr>Cross validation example</vt:lpstr>
      <vt:lpstr>Cross validation example</vt:lpstr>
      <vt:lpstr>Internal cross validation</vt:lpstr>
      <vt:lpstr>Confusion matrices</vt:lpstr>
      <vt:lpstr>Confusion matrix for 2-class problems</vt:lpstr>
      <vt:lpstr>Is accuracy an adequate measure of predictive performance?</vt:lpstr>
      <vt:lpstr>Other accuracy metrics</vt:lpstr>
      <vt:lpstr>ROC curves</vt:lpstr>
      <vt:lpstr>ROC curve example</vt:lpstr>
      <vt:lpstr>ROC curves and misclassification costs</vt:lpstr>
      <vt:lpstr>Algorithm for creating an ROC curve</vt:lpstr>
      <vt:lpstr>Other accuracy metrics</vt:lpstr>
      <vt:lpstr>Precision/recall curves</vt:lpstr>
      <vt:lpstr>To Avoid Cross-Validation Pitfalls</vt:lpstr>
      <vt:lpstr>To Avoid Cross-Validation Pitfalls</vt:lpstr>
      <vt:lpstr>To Avoid Cross-Validation Pitfalls</vt:lpstr>
      <vt:lpstr>Ablation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915</cp:revision>
  <cp:lastPrinted>2019-04-01T19:09:13Z</cp:lastPrinted>
  <dcterms:created xsi:type="dcterms:W3CDTF">2015-09-11T05:09:33Z</dcterms:created>
  <dcterms:modified xsi:type="dcterms:W3CDTF">2025-04-03T11:12:40Z</dcterms:modified>
</cp:coreProperties>
</file>