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7" r:id="rId2"/>
    <p:sldId id="654" r:id="rId3"/>
    <p:sldId id="714" r:id="rId4"/>
    <p:sldId id="715" r:id="rId5"/>
    <p:sldId id="716" r:id="rId6"/>
    <p:sldId id="717" r:id="rId7"/>
    <p:sldId id="718" r:id="rId8"/>
    <p:sldId id="719" r:id="rId9"/>
    <p:sldId id="720" r:id="rId10"/>
    <p:sldId id="721" r:id="rId11"/>
    <p:sldId id="722" r:id="rId12"/>
    <p:sldId id="723" r:id="rId13"/>
    <p:sldId id="724" r:id="rId14"/>
    <p:sldId id="725" r:id="rId15"/>
    <p:sldId id="726" r:id="rId16"/>
    <p:sldId id="727" r:id="rId17"/>
    <p:sldId id="728" r:id="rId18"/>
    <p:sldId id="729" r:id="rId19"/>
    <p:sldId id="730" r:id="rId20"/>
    <p:sldId id="731" r:id="rId21"/>
    <p:sldId id="732" r:id="rId22"/>
    <p:sldId id="733" r:id="rId23"/>
    <p:sldId id="734" r:id="rId24"/>
    <p:sldId id="735" r:id="rId25"/>
    <p:sldId id="736" r:id="rId26"/>
    <p:sldId id="737" r:id="rId27"/>
    <p:sldId id="738" r:id="rId28"/>
    <p:sldId id="739" r:id="rId29"/>
    <p:sldId id="740" r:id="rId30"/>
    <p:sldId id="741" r:id="rId31"/>
    <p:sldId id="742" r:id="rId32"/>
    <p:sldId id="743" r:id="rId33"/>
    <p:sldId id="745" r:id="rId34"/>
    <p:sldId id="74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654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5"/>
            <p14:sldId id="7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0"/>
    <p:restoredTop sz="91358"/>
  </p:normalViewPr>
  <p:slideViewPr>
    <p:cSldViewPr snapToGrid="0" snapToObjects="1">
      <p:cViewPr varScale="1">
        <p:scale>
          <a:sx n="104" d="100"/>
          <a:sy n="104" d="100"/>
        </p:scale>
        <p:origin x="104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7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Elipses</a:t>
            </a:r>
            <a:r>
              <a:rPr lang="en-US" dirty="0"/>
              <a:t> are level curves (function is quadratic). If we start on ---- line –gradient goes towards minimum (middle), if not, bounce back and forth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875A-500D-FD46-B444-9873791883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0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Hessian to be invertible --- positive definite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875A-500D-FD46-B444-9873791883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09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brief introduction to Stochastic </a:t>
            </a:r>
            <a:r>
              <a:rPr lang="en-US" baseline="0"/>
              <a:t>gradient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E875A-500D-FD46-B444-9873791883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Lecture 20: Optimization/Gradient Descent</a:t>
            </a:r>
          </a:p>
          <a:p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Asoc</a:t>
            </a:r>
            <a:r>
              <a:rPr lang="en-US" dirty="0"/>
              <a:t>. Endri </a:t>
            </a:r>
            <a:r>
              <a:rPr lang="en-US" dirty="0" err="1"/>
              <a:t>Raço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98364" y="806572"/>
            <a:ext cx="8229600" cy="5302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   </a:t>
            </a:r>
            <a:r>
              <a:rPr lang="en-US" sz="2000" dirty="0"/>
              <a:t>Gradient Descent</a:t>
            </a:r>
            <a:endParaRPr lang="en-US" b="1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/>
              <a:t>Tewari</a:t>
            </a:r>
            <a:r>
              <a:rPr lang="en-US" sz="1500" dirty="0"/>
              <a:t>, presented at ICML'10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Trust Region Newton method for large-scale logistic regression, C.-J. Lin, R. C. 	</a:t>
            </a:r>
            <a:r>
              <a:rPr lang="en-US" sz="1800" dirty="0" err="1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	and 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Dual Coordinate Descent Methods for logistic regression and maximum entropy 	models, </a:t>
            </a:r>
            <a:r>
              <a:rPr lang="en-US" sz="1800" dirty="0"/>
              <a:t>H.-F. Yu, F.-L. Huang, and C.-J. Lin, . Machine Learning Journal, 2011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Recent Advances of Large-scale linear classification, </a:t>
            </a:r>
            <a:r>
              <a:rPr lang="en-US" sz="1800" dirty="0"/>
              <a:t>G.-X. Yuan, C.-H. Ho, and C.-J. 	Lin.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476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98364" y="806572"/>
            <a:ext cx="8229600" cy="5302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</a:t>
            </a:r>
            <a:r>
              <a:rPr lang="en-US" sz="2000" dirty="0">
                <a:solidFill>
                  <a:srgbClr val="FF0000"/>
                </a:solidFill>
              </a:rPr>
              <a:t>Gradient Descent</a:t>
            </a:r>
            <a:endParaRPr lang="en-US" b="1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/>
              <a:t>Tewari</a:t>
            </a:r>
            <a:r>
              <a:rPr lang="en-US" sz="1500" dirty="0"/>
              <a:t>, presented at ICML'10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Trust Region Newton method for large-scale logistic regression, C.-J. Lin, R. C. 	</a:t>
            </a:r>
            <a:r>
              <a:rPr lang="en-US" sz="1800" dirty="0" err="1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	and 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Dual Coordinate Descent Methods for logistic regression and maximum entropy 	models, </a:t>
            </a:r>
            <a:r>
              <a:rPr lang="en-US" sz="1800" dirty="0"/>
              <a:t>H.-F. Yu, F.-L. Huang, and C.-J. Lin, . Machine Learning Journal, 2011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Recent Advances of Large-scale linear classification, </a:t>
            </a:r>
            <a:r>
              <a:rPr lang="en-US" sz="1800" dirty="0"/>
              <a:t>G.-X. Yuan, C.-H. Ho, and C.-J. 	Lin.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4278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Gradient Descent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147" y="2108200"/>
            <a:ext cx="6012711" cy="25839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16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Single Step Illustration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02" y="1865237"/>
            <a:ext cx="6025562" cy="384966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015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H="1">
            <a:off x="6141068" y="1560472"/>
            <a:ext cx="21525" cy="4756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91210" y="3650007"/>
            <a:ext cx="4699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Full Gradient Descent Illustration</a:t>
            </a:r>
          </a:p>
        </p:txBody>
      </p:sp>
      <p:sp>
        <p:nvSpPr>
          <p:cNvPr id="4" name="Oval 3"/>
          <p:cNvSpPr/>
          <p:nvPr/>
        </p:nvSpPr>
        <p:spPr>
          <a:xfrm rot="2413828">
            <a:off x="5181653" y="1315355"/>
            <a:ext cx="1578314" cy="48610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413828">
            <a:off x="5458872" y="1573433"/>
            <a:ext cx="1146541" cy="43143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060951" y="1380599"/>
            <a:ext cx="3888199" cy="4730541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7"/>
          </p:cNvCxnSpPr>
          <p:nvPr/>
        </p:nvCxnSpPr>
        <p:spPr>
          <a:xfrm>
            <a:off x="6926723" y="2141613"/>
            <a:ext cx="400067" cy="686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7"/>
          </p:cNvCxnSpPr>
          <p:nvPr/>
        </p:nvCxnSpPr>
        <p:spPr>
          <a:xfrm flipH="1" flipV="1">
            <a:off x="6334791" y="2572087"/>
            <a:ext cx="991998" cy="2557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334792" y="2572087"/>
            <a:ext cx="742605" cy="742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872006" y="2982769"/>
            <a:ext cx="1205390" cy="331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72006" y="2982769"/>
            <a:ext cx="839468" cy="869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162592" y="3650007"/>
            <a:ext cx="548882" cy="2027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130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98364" y="806572"/>
            <a:ext cx="8229600" cy="5302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   </a:t>
            </a:r>
            <a:r>
              <a:rPr lang="en-US" sz="2000" dirty="0"/>
              <a:t>Gradient Descent</a:t>
            </a:r>
            <a:endParaRPr lang="en-US" b="1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/>
              <a:t>Tewari</a:t>
            </a:r>
            <a:r>
              <a:rPr lang="en-US" sz="1500" dirty="0"/>
              <a:t>, presented at ICML'10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Trust Region Newton method for large-scale logistic regression, C.-J. Lin, R. C. 	</a:t>
            </a:r>
            <a:r>
              <a:rPr lang="en-US" sz="1800" dirty="0" err="1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	and 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Dual Coordinate Descent Methods for logistic regression and maximum entropy 	models, </a:t>
            </a:r>
            <a:r>
              <a:rPr lang="en-US" sz="1800" dirty="0"/>
              <a:t>H.-F. Yu, F.-L. Huang, and C.-J. Lin, . Machine Learning Journal, 2011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Recent Advances of Large-scale linear classification, </a:t>
            </a:r>
            <a:r>
              <a:rPr lang="en-US" sz="1800" dirty="0"/>
              <a:t>G.-X. Yuan, C.-H. Ho, and C.-J. 	Lin.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49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98364" y="806572"/>
            <a:ext cx="8229600" cy="5302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   </a:t>
            </a:r>
            <a:r>
              <a:rPr lang="en-US" sz="2000" dirty="0"/>
              <a:t>Gradient Descent</a:t>
            </a:r>
            <a:endParaRPr lang="en-US" b="1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/>
              <a:t>Tewari</a:t>
            </a:r>
            <a:r>
              <a:rPr lang="en-US" sz="1500" dirty="0"/>
              <a:t>, presented at ICML'10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Trust Region Newton method for large-scale logistic regression, C.-J. Lin, R. C. 	</a:t>
            </a:r>
            <a:r>
              <a:rPr lang="en-US" sz="1800" dirty="0" err="1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	and 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Dual Coordinate Descent Methods for logistic regression and maximum entropy 	models, </a:t>
            </a:r>
            <a:r>
              <a:rPr lang="en-US" sz="1800" dirty="0"/>
              <a:t>H.-F. Yu, F.-L. Huang, and C.-J. Lin, . Machine Learning Journal, 2011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Recent Advances of Large-scale linear classification, </a:t>
            </a:r>
            <a:r>
              <a:rPr lang="en-US" sz="1800" dirty="0"/>
              <a:t>G.-X. Yuan, C.-H. Ho, and C.-J. 	Lin.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9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Newton’s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50" y="1829073"/>
            <a:ext cx="7708938" cy="384157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292351" y="4656714"/>
            <a:ext cx="7583269" cy="1377519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 rot="5400000">
            <a:off x="6447809" y="4186318"/>
            <a:ext cx="446650" cy="877097"/>
          </a:xfrm>
          <a:prstGeom prst="rightBrace">
            <a:avLst>
              <a:gd name="adj1" fmla="val 9172"/>
              <a:gd name="adj2" fmla="val 5068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7794835" y="4186317"/>
            <a:ext cx="446650" cy="877097"/>
          </a:xfrm>
          <a:prstGeom prst="rightBrace">
            <a:avLst>
              <a:gd name="adj1" fmla="val 9172"/>
              <a:gd name="adj2" fmla="val 5068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7865" y="4848190"/>
            <a:ext cx="164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Inverse Hessian</a:t>
            </a:r>
          </a:p>
        </p:txBody>
      </p:sp>
      <p:sp>
        <p:nvSpPr>
          <p:cNvPr id="9" name="Rectangle 8"/>
          <p:cNvSpPr/>
          <p:nvPr/>
        </p:nvSpPr>
        <p:spPr>
          <a:xfrm>
            <a:off x="7579612" y="4848191"/>
            <a:ext cx="100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Gradient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9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Newton’s Method Picture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88" y="1292419"/>
            <a:ext cx="6063429" cy="495066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8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98364" y="806572"/>
            <a:ext cx="8229600" cy="5302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   </a:t>
            </a:r>
            <a:r>
              <a:rPr lang="en-US" sz="2000" dirty="0"/>
              <a:t>Gradient Descent</a:t>
            </a:r>
            <a:endParaRPr lang="en-US" b="1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/>
              <a:t>Tewari</a:t>
            </a:r>
            <a:r>
              <a:rPr lang="en-US" sz="1500" dirty="0"/>
              <a:t>, presented at ICML'10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Trust Region Newton method for large-scale logistic regression, C.-J. Lin, R. C. 	</a:t>
            </a:r>
            <a:r>
              <a:rPr lang="en-US" sz="1800" dirty="0" err="1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	and 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Dual Coordinate Descent Methods for logistic regression and maximum entropy 	models, </a:t>
            </a:r>
            <a:r>
              <a:rPr lang="en-US" sz="1800" dirty="0"/>
              <a:t>H.-F. Yu, F.-L. Huang, and C.-J. Lin, . Machine Learning Journal, 2011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Recent Advances of Large-scale linear classification, </a:t>
            </a:r>
            <a:r>
              <a:rPr lang="en-US" sz="1800" dirty="0"/>
              <a:t>G.-X. Yuan, C.-H. Ho, and C.-J. 	Lin.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1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Optimization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Gradient Descent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3729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98364" y="806572"/>
            <a:ext cx="8229600" cy="5302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   </a:t>
            </a:r>
            <a:r>
              <a:rPr lang="en-US" sz="2000" dirty="0"/>
              <a:t>Gradient Descent</a:t>
            </a:r>
            <a:endParaRPr lang="en-US" b="1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Subgradient</a:t>
            </a:r>
            <a:r>
              <a:rPr lang="en-US" sz="2000" dirty="0">
                <a:solidFill>
                  <a:srgbClr val="FF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/>
              <a:t>Tewari</a:t>
            </a:r>
            <a:r>
              <a:rPr lang="en-US" sz="1500" dirty="0"/>
              <a:t>, presented at ICML'10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Trust Region Newton method for large-scale logistic regression, C.-J. Lin, R. C. 	</a:t>
            </a:r>
            <a:r>
              <a:rPr lang="en-US" sz="1800" dirty="0" err="1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	and 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Dual Coordinate Descent Methods for logistic regression and maximum entropy 	models, </a:t>
            </a:r>
            <a:r>
              <a:rPr lang="en-US" sz="1800" dirty="0"/>
              <a:t>H.-F. Yu, F.-L. Huang, and C.-J. Lin, . Machine Learning Journal, 2011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Recent Advances of Large-scale linear classification, </a:t>
            </a:r>
            <a:r>
              <a:rPr lang="en-US" sz="1800" dirty="0"/>
              <a:t>G.-X. Yuan, C.-H. Ho, and C.-J. 	Lin.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Subgradient</a:t>
            </a:r>
            <a:r>
              <a:rPr lang="en-US" sz="3600" dirty="0"/>
              <a:t> Descent Motivation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965" y="2098564"/>
            <a:ext cx="4030660" cy="2933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398" y="1711182"/>
            <a:ext cx="7360258" cy="3873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30" y="5356049"/>
            <a:ext cx="6714915" cy="100723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52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Subgradient</a:t>
            </a:r>
            <a:r>
              <a:rPr lang="en-US" sz="3600" dirty="0"/>
              <a:t> Descent –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469206"/>
            <a:ext cx="6299054" cy="270725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46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98364" y="806572"/>
            <a:ext cx="8229600" cy="5302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   </a:t>
            </a:r>
            <a:r>
              <a:rPr lang="en-US" sz="2000" dirty="0"/>
              <a:t>Gradient Descent</a:t>
            </a:r>
            <a:endParaRPr lang="en-US" b="1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/>
              <a:t>Tewari</a:t>
            </a:r>
            <a:r>
              <a:rPr lang="en-US" sz="1500" dirty="0"/>
              <a:t>, presented at ICML'10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Trust Region Newton method for large-scale logistic regression, C.-J. Lin, R. C. 	</a:t>
            </a:r>
            <a:r>
              <a:rPr lang="en-US" sz="1800" dirty="0" err="1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	and 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Dual Coordinate Descent Methods for logistic regression and maximum entropy 	models, </a:t>
            </a:r>
            <a:r>
              <a:rPr lang="en-US" sz="1800" dirty="0"/>
              <a:t>H.-F. Yu, F.-L. Huang, and C.-J. Lin, . Machine Learning Journal, 2011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Recent Advances of Large-scale linear classification, </a:t>
            </a:r>
            <a:r>
              <a:rPr lang="en-US" sz="1800" dirty="0"/>
              <a:t>G.-X. Yuan, C.-H. Ho, and C.-J. 	Lin.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7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98364" y="806572"/>
            <a:ext cx="8229600" cy="5302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   </a:t>
            </a:r>
            <a:r>
              <a:rPr lang="en-US" sz="2000" dirty="0"/>
              <a:t>Gradient Descent</a:t>
            </a:r>
            <a:endParaRPr lang="en-US" b="1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/>
              <a:t>Tewari</a:t>
            </a:r>
            <a:r>
              <a:rPr lang="en-US" sz="1500" dirty="0"/>
              <a:t>, presented at ICML'10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Trust Region Newton method for large-scale logistic regression, C.-J. Lin, R. C. 	</a:t>
            </a:r>
            <a:r>
              <a:rPr lang="en-US" sz="1800" dirty="0" err="1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	and 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Dual Coordinate Descent Methods for logistic regression and maximum entropy 	models, </a:t>
            </a:r>
            <a:r>
              <a:rPr lang="en-US" sz="1800" dirty="0"/>
              <a:t>H.-F. Yu, F.-L. Huang, and C.-J. Lin, . Machine Learning Journal, 2011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Recent Advances of Large-scale linear classification, </a:t>
            </a:r>
            <a:r>
              <a:rPr lang="en-US" sz="1800" dirty="0"/>
              <a:t>G.-X. Yuan, C.-H. Ho, and C.-J. 	Lin.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2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Online learning and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machine learning :</a:t>
            </a:r>
          </a:p>
          <a:p>
            <a:pPr lvl="1"/>
            <a:r>
              <a:rPr lang="en-US" dirty="0"/>
              <a:t>Minimize expected loss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given samples</a:t>
            </a:r>
          </a:p>
          <a:p>
            <a:endParaRPr lang="en-US" dirty="0"/>
          </a:p>
          <a:p>
            <a:r>
              <a:rPr lang="en-US" dirty="0"/>
              <a:t>This is Stochastic Optimization</a:t>
            </a:r>
          </a:p>
          <a:p>
            <a:pPr lvl="1"/>
            <a:r>
              <a:rPr lang="en-US" dirty="0"/>
              <a:t>Assume loss function is convex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83" y="2756027"/>
            <a:ext cx="3577590" cy="43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34" y="3325004"/>
            <a:ext cx="2425446" cy="3063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0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(sub)gradient descent for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all examples together in each step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Entire training set examined at each step</a:t>
            </a:r>
          </a:p>
          <a:p>
            <a:r>
              <a:rPr lang="en-US" dirty="0"/>
              <a:t>Very slow when </a:t>
            </a:r>
            <a:r>
              <a:rPr lang="en-US" i="1" dirty="0"/>
              <a:t>n </a:t>
            </a:r>
            <a:r>
              <a:rPr lang="en-US" dirty="0"/>
              <a:t>is very large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75" y="2475265"/>
            <a:ext cx="5502402" cy="15293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9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(sub)gradient descent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037844" y="1689213"/>
            <a:ext cx="8229600" cy="4525963"/>
          </a:xfrm>
        </p:spPr>
        <p:txBody>
          <a:bodyPr/>
          <a:lstStyle/>
          <a:p>
            <a:r>
              <a:rPr lang="en-US" dirty="0"/>
              <a:t>“Optimize” one example at a time</a:t>
            </a:r>
          </a:p>
          <a:p>
            <a:r>
              <a:rPr lang="en-US" dirty="0"/>
              <a:t>Choose examples randomly (or reorder and choose in order)</a:t>
            </a:r>
          </a:p>
          <a:p>
            <a:pPr lvl="1"/>
            <a:r>
              <a:rPr lang="en-US" dirty="0"/>
              <a:t>Learning representative of example distribution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134" y="4464329"/>
            <a:ext cx="5225796" cy="12527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134" y="4045118"/>
            <a:ext cx="1833372" cy="2171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91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(sub)gradient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Equivalent to online learning (the weight vector </a:t>
            </a:r>
            <a:r>
              <a:rPr lang="en-US" i="1" dirty="0"/>
              <a:t>w </a:t>
            </a:r>
            <a:r>
              <a:rPr lang="en-US" dirty="0"/>
              <a:t>changes with every example)</a:t>
            </a:r>
          </a:p>
          <a:p>
            <a:r>
              <a:rPr lang="en-US" dirty="0"/>
              <a:t>Convergence guaranteed for convex functions (to local minimum)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69" y="2345130"/>
            <a:ext cx="5225796" cy="1252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69" y="1925919"/>
            <a:ext cx="1833372" cy="21717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38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 – 1 example per iteration</a:t>
            </a:r>
          </a:p>
          <a:p>
            <a:r>
              <a:rPr lang="en-US" dirty="0"/>
              <a:t>Batch – All the examples!</a:t>
            </a:r>
          </a:p>
          <a:p>
            <a:r>
              <a:rPr lang="en-US" dirty="0"/>
              <a:t>Sample Average Approximation (SAA): </a:t>
            </a:r>
          </a:p>
          <a:p>
            <a:pPr lvl="1"/>
            <a:r>
              <a:rPr lang="en-US" dirty="0"/>
              <a:t>Sample </a:t>
            </a:r>
            <a:r>
              <a:rPr lang="en-US" i="1" dirty="0"/>
              <a:t>m </a:t>
            </a:r>
            <a:r>
              <a:rPr lang="en-US" dirty="0"/>
              <a:t>examples at each step and perform SGD on them</a:t>
            </a:r>
          </a:p>
          <a:p>
            <a:r>
              <a:rPr lang="en-US" dirty="0"/>
              <a:t>Allows for parallelization, but choice of </a:t>
            </a:r>
            <a:r>
              <a:rPr lang="en-US" i="1" dirty="0"/>
              <a:t>m </a:t>
            </a:r>
            <a:r>
              <a:rPr lang="en-US" dirty="0"/>
              <a:t>based on heuristics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Optimization?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Find the minimum or maximum of an objective function given a set of constraints: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34" y="3209125"/>
            <a:ext cx="5187255" cy="17290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1230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-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Convergence very sensitive to learning rate </a:t>
            </a:r>
          </a:p>
          <a:p>
            <a:pPr marL="457200" lvl="1" indent="0">
              <a:buNone/>
            </a:pPr>
            <a:r>
              <a:rPr lang="en-US" dirty="0"/>
              <a:t>(   ) (oscillations near solution due to probabilistic nature of sampling)</a:t>
            </a:r>
          </a:p>
          <a:p>
            <a:pPr lvl="1"/>
            <a:r>
              <a:rPr lang="en-US" dirty="0"/>
              <a:t>Might need to decrease with time to ensure the algorithm converges eventually</a:t>
            </a:r>
          </a:p>
          <a:p>
            <a:r>
              <a:rPr lang="en-US" dirty="0"/>
              <a:t>Basically – SGD good for machine learning with large data sets!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41" y="2357597"/>
            <a:ext cx="226314" cy="2011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03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98364" y="806572"/>
            <a:ext cx="8229600" cy="53024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First Order Methods:</a:t>
            </a:r>
          </a:p>
          <a:p>
            <a:pPr marL="0" lvl="1" indent="0">
              <a:buNone/>
            </a:pPr>
            <a:r>
              <a:rPr lang="en-US" b="1" dirty="0">
                <a:solidFill>
                  <a:srgbClr val="000000"/>
                </a:solidFill>
              </a:rPr>
              <a:t>       </a:t>
            </a:r>
            <a:r>
              <a:rPr lang="en-US" sz="2000" dirty="0"/>
              <a:t>Gradient Descent</a:t>
            </a:r>
            <a:endParaRPr lang="en-US" b="1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Newton’s Method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</a:p>
          <a:p>
            <a:pPr marL="400050" lvl="1" indent="0">
              <a:buNone/>
            </a:pPr>
            <a:r>
              <a:rPr lang="en-US" sz="2000" dirty="0" err="1">
                <a:solidFill>
                  <a:srgbClr val="000000"/>
                </a:solidFill>
              </a:rPr>
              <a:t>Subgradient</a:t>
            </a:r>
            <a:r>
              <a:rPr lang="en-US" sz="2000" dirty="0">
                <a:solidFill>
                  <a:srgbClr val="000000"/>
                </a:solidFill>
              </a:rPr>
              <a:t>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/>
              <a:t>Introduction to Convex Optimization for Machine Learning, John </a:t>
            </a:r>
            <a:r>
              <a:rPr lang="en-US" sz="1500" dirty="0" err="1"/>
              <a:t>Duchi</a:t>
            </a:r>
            <a:r>
              <a:rPr lang="en-US" sz="1500" dirty="0"/>
              <a:t>, UC 	Berkeley, Tutorial, 2009</a:t>
            </a:r>
            <a:endParaRPr lang="en-US" sz="15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2000" dirty="0"/>
              <a:t>Stochastic Gradient Descent</a:t>
            </a:r>
          </a:p>
          <a:p>
            <a:pPr marL="400050" lvl="1" indent="0">
              <a:buNone/>
            </a:pPr>
            <a:r>
              <a:rPr lang="en-US" sz="1500" dirty="0">
                <a:solidFill>
                  <a:srgbClr val="000000"/>
                </a:solidFill>
              </a:rPr>
              <a:t>	Stochastic Optimization for Machine Learning, </a:t>
            </a:r>
            <a:r>
              <a:rPr lang="en-US" sz="1500" dirty="0"/>
              <a:t>Nathan </a:t>
            </a:r>
            <a:r>
              <a:rPr lang="en-US" sz="1500" dirty="0" err="1"/>
              <a:t>Srebro</a:t>
            </a:r>
            <a:r>
              <a:rPr lang="en-US" sz="1500" dirty="0"/>
              <a:t> and </a:t>
            </a:r>
            <a:r>
              <a:rPr lang="en-US" sz="1500" dirty="0" err="1"/>
              <a:t>Ambuj</a:t>
            </a:r>
            <a:r>
              <a:rPr lang="en-US" sz="1500" dirty="0"/>
              <a:t>  </a:t>
            </a:r>
            <a:r>
              <a:rPr lang="en-US" sz="1500" dirty="0" err="1"/>
              <a:t>Tewari</a:t>
            </a:r>
            <a:r>
              <a:rPr lang="en-US" sz="1500" dirty="0"/>
              <a:t>, presented at ICML'10</a:t>
            </a: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Trust Regions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Trust Region Newton method for large-scale logistic regression, C.-J. Lin, R. C. 	</a:t>
            </a:r>
            <a:r>
              <a:rPr lang="en-US" sz="1800" dirty="0" err="1">
                <a:solidFill>
                  <a:srgbClr val="000000"/>
                </a:solidFill>
              </a:rPr>
              <a:t>Weng</a:t>
            </a:r>
            <a:r>
              <a:rPr lang="en-US" sz="1800" dirty="0">
                <a:solidFill>
                  <a:srgbClr val="000000"/>
                </a:solidFill>
              </a:rPr>
              <a:t>, 	and S. S. </a:t>
            </a:r>
            <a:r>
              <a:rPr lang="en-US" sz="1800" dirty="0" err="1">
                <a:solidFill>
                  <a:srgbClr val="000000"/>
                </a:solidFill>
              </a:rPr>
              <a:t>Keerthi</a:t>
            </a:r>
            <a:r>
              <a:rPr lang="en-US" sz="1800" dirty="0">
                <a:solidFill>
                  <a:srgbClr val="000000"/>
                </a:solidFill>
              </a:rPr>
              <a:t>, Journal of Machine Learning Research, 2008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Dual Coordinate Descent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Dual Coordinate Descent Methods for logistic regression and maximum entropy 	models, </a:t>
            </a:r>
            <a:r>
              <a:rPr lang="en-US" sz="1800" dirty="0"/>
              <a:t>H.-F. Yu, F.-L. Huang, and C.-J. Lin, . Machine Learning Journal, 2011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Linear Classification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	Recent Advances of Large-scale linear classification, </a:t>
            </a:r>
            <a:r>
              <a:rPr lang="en-US" sz="1800" dirty="0"/>
              <a:t>G.-X. Yuan, C.-H. Ho, and C.-J. 	Lin. Proceedings of the IEEE, 100(2012)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44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Learning Crash Course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361" y="1462947"/>
            <a:ext cx="55840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Staggering amount of machine learning/stats can be written as: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170" y="1207806"/>
            <a:ext cx="3302000" cy="1587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4688" y="2992777"/>
            <a:ext cx="8520224" cy="95410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 (number of </a:t>
            </a:r>
            <a:r>
              <a:rPr lang="en-US" sz="2800" dirty="0" err="1"/>
              <a:t>y</a:t>
            </a:r>
            <a:r>
              <a:rPr lang="en-US" sz="2800" baseline="-25000" dirty="0" err="1"/>
              <a:t>i</a:t>
            </a:r>
            <a:r>
              <a:rPr lang="en-US" sz="2800" dirty="0" err="1"/>
              <a:t>’s</a:t>
            </a:r>
            <a:r>
              <a:rPr lang="en-US" sz="2800" dirty="0"/>
              <a:t>, data) typically in the billions</a:t>
            </a:r>
          </a:p>
          <a:p>
            <a:pPr algn="ctr"/>
            <a:r>
              <a:rPr lang="en-US" sz="2800" dirty="0"/>
              <a:t>Ex: Classification, Recommendation, Deep Learning.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361" y="4282706"/>
            <a:ext cx="7922040" cy="2246769"/>
          </a:xfrm>
          <a:prstGeom prst="rect">
            <a:avLst/>
          </a:prstGeom>
          <a:solidFill>
            <a:schemeClr val="accent6"/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De facto</a:t>
            </a:r>
            <a:r>
              <a:rPr lang="en-US" sz="2800" dirty="0"/>
              <a:t> iteration to solve large-scale problems: </a:t>
            </a:r>
            <a:r>
              <a:rPr lang="en-US" sz="2800" b="1" dirty="0"/>
              <a:t>SGD</a:t>
            </a:r>
            <a:r>
              <a:rPr lang="en-US" sz="2800" dirty="0"/>
              <a:t>.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Billions of tiny iterations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281" y="4904440"/>
            <a:ext cx="5918200" cy="1003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58177" y="4713592"/>
            <a:ext cx="2722383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Select one term, j, and estimate gradient. 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2281" y="4904440"/>
            <a:ext cx="6059889" cy="10033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61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20" y="21317"/>
            <a:ext cx="10515600" cy="1325563"/>
          </a:xfrm>
        </p:spPr>
        <p:txBody>
          <a:bodyPr/>
          <a:lstStyle/>
          <a:p>
            <a:r>
              <a:rPr lang="en-US" dirty="0"/>
              <a:t>Parallel SGD (Centralized)</a:t>
            </a:r>
          </a:p>
        </p:txBody>
      </p:sp>
      <p:sp>
        <p:nvSpPr>
          <p:cNvPr id="3" name="Can 2"/>
          <p:cNvSpPr/>
          <p:nvPr/>
        </p:nvSpPr>
        <p:spPr>
          <a:xfrm>
            <a:off x="5535062" y="5245764"/>
            <a:ext cx="1063256" cy="1233377"/>
          </a:xfrm>
          <a:prstGeom prst="ca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" name="Can 5"/>
          <p:cNvSpPr/>
          <p:nvPr/>
        </p:nvSpPr>
        <p:spPr>
          <a:xfrm>
            <a:off x="8050717" y="5245764"/>
            <a:ext cx="1063256" cy="1233377"/>
          </a:xfrm>
          <a:prstGeom prst="ca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Can 6"/>
          <p:cNvSpPr/>
          <p:nvPr/>
        </p:nvSpPr>
        <p:spPr>
          <a:xfrm>
            <a:off x="10606076" y="5245764"/>
            <a:ext cx="1063256" cy="1233377"/>
          </a:xfrm>
          <a:prstGeom prst="ca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155116" y="2927866"/>
            <a:ext cx="1828800" cy="1828800"/>
            <a:chOff x="1488558" y="2083981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>
              <a:off x="1488558" y="2083981"/>
              <a:ext cx="1828800" cy="18288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28908" y="2190306"/>
              <a:ext cx="731520" cy="731520"/>
              <a:chOff x="1628908" y="2190306"/>
              <a:chExt cx="731520" cy="73152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445462" y="2198863"/>
              <a:ext cx="731520" cy="731520"/>
              <a:chOff x="1628908" y="2190306"/>
              <a:chExt cx="731520" cy="73152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439056" y="3053721"/>
              <a:ext cx="731520" cy="731520"/>
              <a:chOff x="1628908" y="2190306"/>
              <a:chExt cx="731520" cy="73152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628908" y="3050816"/>
              <a:ext cx="731520" cy="731520"/>
              <a:chOff x="1628908" y="2190306"/>
              <a:chExt cx="731520" cy="7315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7667945" y="2927866"/>
            <a:ext cx="1828800" cy="1828800"/>
            <a:chOff x="1488558" y="2083981"/>
            <a:chExt cx="1828800" cy="1828800"/>
          </a:xfrm>
        </p:grpSpPr>
        <p:sp>
          <p:nvSpPr>
            <p:cNvPr id="44" name="Rectangle 43"/>
            <p:cNvSpPr/>
            <p:nvPr/>
          </p:nvSpPr>
          <p:spPr>
            <a:xfrm>
              <a:off x="1488558" y="2083981"/>
              <a:ext cx="1828800" cy="18288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628908" y="2190306"/>
              <a:ext cx="731520" cy="731520"/>
              <a:chOff x="1628908" y="2190306"/>
              <a:chExt cx="731520" cy="73152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445462" y="2198863"/>
              <a:ext cx="731520" cy="731520"/>
              <a:chOff x="1628908" y="2190306"/>
              <a:chExt cx="731520" cy="731520"/>
            </a:xfrm>
          </p:grpSpPr>
          <p:sp>
            <p:nvSpPr>
              <p:cNvPr id="59" name="Rounded Rectangle 58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439056" y="3053721"/>
              <a:ext cx="731520" cy="731520"/>
              <a:chOff x="1628908" y="2190306"/>
              <a:chExt cx="731520" cy="731520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628908" y="3050816"/>
              <a:ext cx="731520" cy="731520"/>
              <a:chOff x="1628908" y="2190306"/>
              <a:chExt cx="731520" cy="731520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10223304" y="2927866"/>
            <a:ext cx="1828800" cy="1828800"/>
            <a:chOff x="1488558" y="2083981"/>
            <a:chExt cx="1828800" cy="1828800"/>
          </a:xfrm>
        </p:grpSpPr>
        <p:sp>
          <p:nvSpPr>
            <p:cNvPr id="70" name="Rectangle 69"/>
            <p:cNvSpPr/>
            <p:nvPr/>
          </p:nvSpPr>
          <p:spPr>
            <a:xfrm>
              <a:off x="1488558" y="2083981"/>
              <a:ext cx="1828800" cy="18288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628908" y="2190306"/>
              <a:ext cx="731520" cy="731520"/>
              <a:chOff x="1628908" y="2190306"/>
              <a:chExt cx="731520" cy="731520"/>
            </a:xfrm>
          </p:grpSpPr>
          <p:sp>
            <p:nvSpPr>
              <p:cNvPr id="90" name="Rounded Rectangle 89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445462" y="2198863"/>
              <a:ext cx="731520" cy="731520"/>
              <a:chOff x="1628908" y="2190306"/>
              <a:chExt cx="731520" cy="731520"/>
            </a:xfrm>
          </p:grpSpPr>
          <p:sp>
            <p:nvSpPr>
              <p:cNvPr id="85" name="Rounded Rectangle 84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439056" y="3053721"/>
              <a:ext cx="731520" cy="731520"/>
              <a:chOff x="1628908" y="2190306"/>
              <a:chExt cx="731520" cy="731520"/>
            </a:xfrm>
          </p:grpSpPr>
          <p:sp>
            <p:nvSpPr>
              <p:cNvPr id="80" name="Rounded Rectangle 79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1628908" y="3050816"/>
              <a:ext cx="731520" cy="731520"/>
              <a:chOff x="1628908" y="2190306"/>
              <a:chExt cx="731520" cy="731520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1628908" y="2190306"/>
                <a:ext cx="731520" cy="73152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713942" y="227108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016970" y="2274018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713942" y="2561356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016970" y="2564623"/>
                <a:ext cx="274320" cy="2743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6026986" y="1769477"/>
            <a:ext cx="4846320" cy="609227"/>
            <a:chOff x="3902357" y="1769477"/>
            <a:chExt cx="4846320" cy="609227"/>
          </a:xfrm>
        </p:grpSpPr>
        <p:sp>
          <p:nvSpPr>
            <p:cNvPr id="96" name="Rectangle 95"/>
            <p:cNvSpPr/>
            <p:nvPr/>
          </p:nvSpPr>
          <p:spPr>
            <a:xfrm>
              <a:off x="3902357" y="1769477"/>
              <a:ext cx="4846320" cy="609227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3944887" y="1831750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483905" y="1831750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5022923" y="1831750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5546532" y="1831750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6085550" y="1831750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6624568" y="1831750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7160989" y="1835161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ounded Rectangle 104"/>
            <p:cNvSpPr/>
            <p:nvPr/>
          </p:nvSpPr>
          <p:spPr>
            <a:xfrm>
              <a:off x="7700007" y="1835161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8239025" y="1835161"/>
              <a:ext cx="457200" cy="4572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9" name="Straight Arrow Connector 108"/>
          <p:cNvCxnSpPr>
            <a:stCxn id="3" idx="1"/>
            <a:endCxn id="9" idx="2"/>
          </p:cNvCxnSpPr>
          <p:nvPr/>
        </p:nvCxnSpPr>
        <p:spPr>
          <a:xfrm flipV="1">
            <a:off x="6066690" y="4756666"/>
            <a:ext cx="2826" cy="489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" idx="1"/>
            <a:endCxn id="44" idx="2"/>
          </p:cNvCxnSpPr>
          <p:nvPr/>
        </p:nvCxnSpPr>
        <p:spPr>
          <a:xfrm flipV="1">
            <a:off x="8582345" y="4756666"/>
            <a:ext cx="0" cy="489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" idx="1"/>
            <a:endCxn id="70" idx="2"/>
          </p:cNvCxnSpPr>
          <p:nvPr/>
        </p:nvCxnSpPr>
        <p:spPr>
          <a:xfrm flipV="1">
            <a:off x="11137704" y="4756666"/>
            <a:ext cx="0" cy="489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" idx="0"/>
          </p:cNvCxnSpPr>
          <p:nvPr/>
        </p:nvCxnSpPr>
        <p:spPr>
          <a:xfrm flipV="1">
            <a:off x="6069516" y="2394112"/>
            <a:ext cx="489098" cy="5337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298116" y="2412288"/>
            <a:ext cx="455430" cy="515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44" idx="0"/>
          </p:cNvCxnSpPr>
          <p:nvPr/>
        </p:nvCxnSpPr>
        <p:spPr>
          <a:xfrm>
            <a:off x="8582345" y="2440977"/>
            <a:ext cx="0" cy="486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8438779" y="2436460"/>
            <a:ext cx="11367" cy="4564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10278946" y="2436461"/>
            <a:ext cx="638646" cy="4538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535204" y="2459486"/>
            <a:ext cx="610988" cy="430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6651838" y="2309611"/>
            <a:ext cx="4908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507624" y="2315982"/>
            <a:ext cx="728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/>
              <a:t>Δ</a:t>
            </a:r>
            <a:r>
              <a:rPr lang="en-US" sz="3200" b="1" dirty="0"/>
              <a:t>w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024649" y="5570064"/>
            <a:ext cx="2214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Data Shards</a:t>
            </a:r>
            <a:endParaRPr lang="en-US" sz="32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5427248" y="1069820"/>
            <a:ext cx="586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Parameter Server:      </a:t>
            </a:r>
            <a:r>
              <a:rPr lang="en-US" sz="3200" dirty="0"/>
              <a:t>w = w - </a:t>
            </a:r>
            <a:r>
              <a:rPr lang="el-GR" sz="3200" dirty="0" err="1"/>
              <a:t>αΔ</a:t>
            </a:r>
            <a:r>
              <a:rPr lang="en-US" sz="3200" dirty="0"/>
              <a:t>w</a:t>
            </a:r>
            <a:endParaRPr lang="en-US" sz="32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3508737" y="3456057"/>
            <a:ext cx="16049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/>
              <a:t>Model </a:t>
            </a:r>
            <a:endParaRPr lang="en-US" sz="3200" b="1" dirty="0"/>
          </a:p>
          <a:p>
            <a:pPr algn="ctr"/>
            <a:r>
              <a:rPr lang="en-US" sz="3200" b="1" dirty="0"/>
              <a:t>Workers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05266" y="1005357"/>
            <a:ext cx="44337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Centralized parameter updates guarantee convergence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Parameter Server is a bottleneck</a:t>
            </a:r>
          </a:p>
        </p:txBody>
      </p:sp>
    </p:spTree>
    <p:extLst>
      <p:ext uri="{BB962C8B-B14F-4D97-AF65-F5344CB8AC3E}">
        <p14:creationId xmlns:p14="http://schemas.microsoft.com/office/powerpoint/2010/main" val="1624753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3" y="172105"/>
            <a:ext cx="10515600" cy="1325563"/>
          </a:xfrm>
        </p:spPr>
        <p:txBody>
          <a:bodyPr/>
          <a:lstStyle/>
          <a:p>
            <a:r>
              <a:rPr lang="en-US" dirty="0"/>
              <a:t>Parallel SGD (</a:t>
            </a:r>
            <a:r>
              <a:rPr lang="en-US" dirty="0" err="1"/>
              <a:t>HogWild</a:t>
            </a:r>
            <a:r>
              <a:rPr lang="en-US" dirty="0"/>
              <a:t>! - asynchronous)</a:t>
            </a:r>
          </a:p>
        </p:txBody>
      </p:sp>
      <p:sp>
        <p:nvSpPr>
          <p:cNvPr id="3" name="Rectangle 2"/>
          <p:cNvSpPr/>
          <p:nvPr/>
        </p:nvSpPr>
        <p:spPr>
          <a:xfrm>
            <a:off x="2948339" y="1097021"/>
            <a:ext cx="6295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i="1" dirty="0"/>
              <a:t>Data Systems Perspective of SGD</a:t>
            </a:r>
          </a:p>
        </p:txBody>
      </p:sp>
      <p:sp>
        <p:nvSpPr>
          <p:cNvPr id="4" name="Rectangle 3"/>
          <p:cNvSpPr/>
          <p:nvPr/>
        </p:nvSpPr>
        <p:spPr>
          <a:xfrm>
            <a:off x="2528544" y="3023765"/>
            <a:ext cx="71349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Insane conflicts:</a:t>
            </a:r>
            <a:r>
              <a:rPr lang="en-US" sz="3600" dirty="0"/>
              <a:t> Billions of tiny jobs </a:t>
            </a:r>
          </a:p>
          <a:p>
            <a:r>
              <a:rPr lang="en-US" sz="3600" dirty="0"/>
              <a:t>(~100 instructions), RW conflicts on 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899" y="2005486"/>
            <a:ext cx="5918200" cy="1003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7565" y="4448569"/>
            <a:ext cx="10816859" cy="83099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Multiple workers need to </a:t>
            </a:r>
            <a:r>
              <a:rPr lang="en-US" sz="4800" b="1" dirty="0"/>
              <a:t>communicate</a:t>
            </a:r>
            <a:r>
              <a:rPr lang="en-US" sz="4800" dirty="0"/>
              <a:t>!</a:t>
            </a:r>
          </a:p>
        </p:txBody>
      </p:sp>
      <p:sp>
        <p:nvSpPr>
          <p:cNvPr id="7" name="Rectangle 6"/>
          <p:cNvSpPr/>
          <p:nvPr/>
        </p:nvSpPr>
        <p:spPr>
          <a:xfrm>
            <a:off x="258719" y="5504041"/>
            <a:ext cx="11674549" cy="1077218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/>
              <a:t>HogWild</a:t>
            </a:r>
            <a:r>
              <a:rPr lang="en-US" sz="3200" b="1" dirty="0"/>
              <a:t>!: </a:t>
            </a:r>
            <a:r>
              <a:rPr lang="en-US" sz="3200" dirty="0"/>
              <a:t>For sparse convex models (e.g., logistic regression) run without locks; SGD still converges (answer is statistically correct)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663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Linear Classification						Maximum Likelihood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K-Means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390" y="2310015"/>
            <a:ext cx="3091410" cy="913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472" y="5001205"/>
            <a:ext cx="5286443" cy="9333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820" y="2104082"/>
            <a:ext cx="3617294" cy="1808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772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Prefer Convex Problems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Local (non global) minima and maxima: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822" y="2475414"/>
            <a:ext cx="4913447" cy="32846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510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61" y="4363807"/>
            <a:ext cx="2705100" cy="1968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073" y="1824678"/>
            <a:ext cx="3356899" cy="22647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Convex Functions and Sets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971" y="1673802"/>
            <a:ext cx="8799741" cy="3017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720" y="2178577"/>
            <a:ext cx="4999291" cy="3017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4970" y="4062055"/>
            <a:ext cx="7242048" cy="301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4061" y="4665559"/>
            <a:ext cx="2299840" cy="3017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6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410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Important Convex Functions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460" y="1886215"/>
            <a:ext cx="4242538" cy="34266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243985"/>
            <a:ext cx="4119261" cy="25143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853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Convex Optimization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255" y="2500969"/>
            <a:ext cx="5694002" cy="172071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337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Lagrangian</a:t>
            </a:r>
            <a:r>
              <a:rPr lang="en-US" sz="3600" dirty="0"/>
              <a:t> Dual</a:t>
            </a:r>
          </a:p>
        </p:txBody>
      </p:sp>
      <p:pic>
        <p:nvPicPr>
          <p:cNvPr id="5" name="Picture 4" descr="Screen Shot 2013-04-23 at 12.45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30" y="1320783"/>
            <a:ext cx="7759687" cy="505335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4B1C0-0793-554B-8903-36BC4327134C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8077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}&#10;\min_h L(h) = \mathbf{E} \left[ \mbox{loss} (h(x), y) \right] \nonumber&#10;\end{align}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}&#10;(x_i, y_i) \mbox{ } i = 1,2...m \nonumber&#10;\end{align}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begin{align}&#10;w^{(k+1)} \leftarrow w^{(k)} - \eta_t \left( \frac{1}{n} \displaystyle\sum_{i=1}^n\frac{\partial L(w, x_i, y_i)}{\partial w} \right) \nonumber&#10;\end{align}&#10;&#10;\begin{center}&#10;where $L$ is the regularized loss function&#10;\end{center}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&#10;\begin{align}&#10;w^{(k+1)} \leftarrow w^{(k)} - \eta_t \frac{\partial L(w, x_i, y_i)}{\partial w} \nonumber&#10;\end{align}&#10;&#10;\begin{center}&#10;where $L$ is the regularized loss function&#10;\end{center}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for $i = 1$ to $n$: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&#10;\begin{align}&#10;w^{(k+1)} \leftarrow w^{(k)} - \eta_t \frac{\partial L(w, x_i, y_i)}{\partial w} \nonumber&#10;\end{align}&#10;&#10;\begin{center}&#10;where $L$ is the regularized loss function&#10;\end{center}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for $i = 1$ to $n$: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ta_t$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8708</TotalTime>
  <Words>2225</Words>
  <Application>Microsoft Office PowerPoint</Application>
  <PresentationFormat>Widescreen</PresentationFormat>
  <Paragraphs>263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  Data Management for  Data Science</vt:lpstr>
      <vt:lpstr>Today</vt:lpstr>
      <vt:lpstr>What is Optimization?</vt:lpstr>
      <vt:lpstr>Why Do We Care?</vt:lpstr>
      <vt:lpstr>Prefer Convex Problems</vt:lpstr>
      <vt:lpstr>Convex Functions and Sets</vt:lpstr>
      <vt:lpstr>Important Convex Functions</vt:lpstr>
      <vt:lpstr>Convex Optimization Problem</vt:lpstr>
      <vt:lpstr>Lagrangian Dual</vt:lpstr>
      <vt:lpstr>PowerPoint Presentation</vt:lpstr>
      <vt:lpstr>PowerPoint Presentation</vt:lpstr>
      <vt:lpstr>Gradient Descent</vt:lpstr>
      <vt:lpstr>Single Step Illustration</vt:lpstr>
      <vt:lpstr>Full Gradient Descent Illustration</vt:lpstr>
      <vt:lpstr>PowerPoint Presentation</vt:lpstr>
      <vt:lpstr>PowerPoint Presentation</vt:lpstr>
      <vt:lpstr>Newton’s Method</vt:lpstr>
      <vt:lpstr>Newton’s Method Picture</vt:lpstr>
      <vt:lpstr>PowerPoint Presentation</vt:lpstr>
      <vt:lpstr>PowerPoint Presentation</vt:lpstr>
      <vt:lpstr>Subgradient Descent Motivation</vt:lpstr>
      <vt:lpstr>Subgradient Descent – Algorithm</vt:lpstr>
      <vt:lpstr>PowerPoint Presentation</vt:lpstr>
      <vt:lpstr>PowerPoint Presentation</vt:lpstr>
      <vt:lpstr>Online learning and optimization</vt:lpstr>
      <vt:lpstr>Batch (sub)gradient descent for ML</vt:lpstr>
      <vt:lpstr>Stochastic (sub)gradient descent</vt:lpstr>
      <vt:lpstr>Stochastic (sub)gradient descent</vt:lpstr>
      <vt:lpstr>Hybrid!</vt:lpstr>
      <vt:lpstr>SGD - Issues</vt:lpstr>
      <vt:lpstr>PowerPoint Presentation</vt:lpstr>
      <vt:lpstr>Statistical Learning Crash Course</vt:lpstr>
      <vt:lpstr>Parallel SGD (Centralized)</vt:lpstr>
      <vt:lpstr>Parallel SGD (HogWild! - asynchronous)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ENDRI RACO</cp:lastModifiedBy>
  <cp:revision>973</cp:revision>
  <cp:lastPrinted>2019-04-01T19:09:13Z</cp:lastPrinted>
  <dcterms:created xsi:type="dcterms:W3CDTF">2015-09-11T05:09:33Z</dcterms:created>
  <dcterms:modified xsi:type="dcterms:W3CDTF">2025-04-03T11:17:09Z</dcterms:modified>
</cp:coreProperties>
</file>