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/>
    <p:restoredTop sz="75785"/>
  </p:normalViewPr>
  <p:slideViewPr>
    <p:cSldViewPr snapToGrid="0" snapToObjects="1">
      <p:cViewPr varScale="1">
        <p:scale>
          <a:sx n="87" d="100"/>
          <a:sy n="87" d="100"/>
        </p:scale>
        <p:origin x="14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2.5</c:v>
                </c:pt>
                <c:pt idx="1">
                  <c:v>2.8</c:v>
                </c:pt>
                <c:pt idx="2">
                  <c:v>3.2</c:v>
                </c:pt>
                <c:pt idx="3">
                  <c:v>4.0999999999999996</c:v>
                </c:pt>
                <c:pt idx="4">
                  <c:v>3.9</c:v>
                </c:pt>
                <c:pt idx="5">
                  <c:v>3.4</c:v>
                </c:pt>
                <c:pt idx="6">
                  <c:v>3.3</c:v>
                </c:pt>
                <c:pt idx="7">
                  <c:v>2.8</c:v>
                </c:pt>
                <c:pt idx="8">
                  <c:v>2.6</c:v>
                </c:pt>
                <c:pt idx="9">
                  <c:v>2.2999999999999998</c:v>
                </c:pt>
                <c:pt idx="10">
                  <c:v>2</c:v>
                </c:pt>
                <c:pt idx="11">
                  <c:v>1.8</c:v>
                </c:pt>
                <c:pt idx="12">
                  <c:v>1.6</c:v>
                </c:pt>
                <c:pt idx="1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B-465C-B2CC-4D36F91E0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37959568"/>
        <c:axId val="-1437957792"/>
      </c:lineChart>
      <c:catAx>
        <c:axId val="-1437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1437957792"/>
        <c:crosses val="autoZero"/>
        <c:auto val="1"/>
        <c:lblAlgn val="ctr"/>
        <c:lblOffset val="100"/>
        <c:noMultiLvlLbl val="0"/>
      </c:catAx>
      <c:valAx>
        <c:axId val="-1437957792"/>
        <c:scaling>
          <c:orientation val="minMax"/>
          <c:max val="4.5"/>
          <c:min val="1.5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"/>
            </a:pPr>
            <a:endParaRPr lang="en-US"/>
          </a:p>
        </c:txPr>
        <c:crossAx val="-1437959568"/>
        <c:crosses val="autoZero"/>
        <c:crossBetween val="between"/>
      </c:valAx>
      <c:spPr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22222222222203E-2"/>
          <c:y val="0.36038952517299"/>
          <c:w val="0.90972222222222199"/>
          <c:h val="0.55194822238129304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6538784"/>
        <c:axId val="-1436536464"/>
      </c:barChart>
      <c:catAx>
        <c:axId val="-1436538784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6536464"/>
        <c:crosses val="autoZero"/>
        <c:auto val="1"/>
        <c:lblAlgn val="ctr"/>
        <c:lblOffset val="100"/>
        <c:noMultiLvlLbl val="0"/>
      </c:catAx>
      <c:valAx>
        <c:axId val="-1436536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653878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22222222222203E-2"/>
          <c:y val="0.36038952517299"/>
          <c:w val="0.90972222222222199"/>
          <c:h val="0.55194822238129304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4949488"/>
        <c:axId val="-1434947168"/>
      </c:barChart>
      <c:catAx>
        <c:axId val="-1434949488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4947168"/>
        <c:crosses val="autoZero"/>
        <c:auto val="1"/>
        <c:lblAlgn val="ctr"/>
        <c:lblOffset val="100"/>
        <c:noMultiLvlLbl val="0"/>
      </c:catAx>
      <c:valAx>
        <c:axId val="-1434947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4949488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22222222222203E-2"/>
          <c:y val="0.36038952517299"/>
          <c:w val="0.90972222222222199"/>
          <c:h val="0.55194822238129304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690816"/>
        <c:axId val="-1437733568"/>
      </c:barChart>
      <c:catAx>
        <c:axId val="-14376908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733568"/>
        <c:crosses val="autoZero"/>
        <c:auto val="1"/>
        <c:lblAlgn val="ctr"/>
        <c:lblOffset val="100"/>
        <c:noMultiLvlLbl val="0"/>
      </c:catAx>
      <c:valAx>
        <c:axId val="-1437733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69081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22222222222203E-2"/>
          <c:y val="0.36038952517299"/>
          <c:w val="0.90972222222222199"/>
          <c:h val="0.55194822238129304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5029776"/>
        <c:axId val="-1435027456"/>
      </c:barChart>
      <c:catAx>
        <c:axId val="-1435029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5027456"/>
        <c:crosses val="autoZero"/>
        <c:auto val="1"/>
        <c:lblAlgn val="ctr"/>
        <c:lblOffset val="100"/>
        <c:noMultiLvlLbl val="0"/>
      </c:catAx>
      <c:valAx>
        <c:axId val="-14350274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502977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099929581973006E-2"/>
          <c:y val="4.1964829396325398E-2"/>
          <c:w val="0.80301965303117595"/>
          <c:h val="0.76736850393700795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37984480"/>
        <c:axId val="-1438141840"/>
      </c:lineChart>
      <c:catAx>
        <c:axId val="-1437984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38141840"/>
        <c:crosses val="autoZero"/>
        <c:auto val="1"/>
        <c:lblAlgn val="ctr"/>
        <c:lblOffset val="100"/>
        <c:noMultiLvlLbl val="0"/>
      </c:catAx>
      <c:valAx>
        <c:axId val="-1438141840"/>
        <c:scaling>
          <c:orientation val="minMax"/>
          <c:max val="4.5"/>
          <c:min val="1.5"/>
        </c:scaling>
        <c:delete val="1"/>
        <c:axPos val="l"/>
        <c:numFmt formatCode="General" sourceLinked="1"/>
        <c:majorTickMark val="out"/>
        <c:minorTickMark val="none"/>
        <c:tickLblPos val="nextTo"/>
        <c:crossAx val="-143798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38888888888902E-2"/>
          <c:y val="0.103174603174603"/>
          <c:w val="0.90972222222222199"/>
          <c:h val="0.6081489813773279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8-4B40-A70E-EE1F2810E4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8016704"/>
        <c:axId val="-1440053440"/>
      </c:barChart>
      <c:catAx>
        <c:axId val="-1438016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40053440"/>
        <c:crosses val="autoZero"/>
        <c:auto val="1"/>
        <c:lblAlgn val="ctr"/>
        <c:lblOffset val="100"/>
        <c:noMultiLvlLbl val="0"/>
      </c:catAx>
      <c:valAx>
        <c:axId val="-144005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801670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22222222222203E-2"/>
          <c:y val="0.36038952517299"/>
          <c:w val="0.90972222222222199"/>
          <c:h val="0.55194822238129304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946336"/>
        <c:axId val="-1437944128"/>
      </c:barChart>
      <c:catAx>
        <c:axId val="-1437946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944128"/>
        <c:crosses val="autoZero"/>
        <c:auto val="1"/>
        <c:lblAlgn val="ctr"/>
        <c:lblOffset val="100"/>
        <c:noMultiLvlLbl val="0"/>
      </c:catAx>
      <c:valAx>
        <c:axId val="-1437944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94633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38888888888902E-2"/>
          <c:y val="0.103174603174603"/>
          <c:w val="0.90972222222222199"/>
          <c:h val="0.6081489813773279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1-4EDC-94E5-6AC400E986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644816"/>
        <c:axId val="-1437865744"/>
      </c:barChart>
      <c:catAx>
        <c:axId val="-1437644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37865744"/>
        <c:crosses val="autoZero"/>
        <c:auto val="1"/>
        <c:lblAlgn val="ctr"/>
        <c:lblOffset val="100"/>
        <c:noMultiLvlLbl val="0"/>
      </c:catAx>
      <c:valAx>
        <c:axId val="-1437865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64481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22222222222203E-2"/>
          <c:y val="0.36038952517299"/>
          <c:w val="0.90972222222222199"/>
          <c:h val="0.55194822238129304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894736"/>
        <c:axId val="-1437892960"/>
      </c:barChart>
      <c:catAx>
        <c:axId val="-14378947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892960"/>
        <c:crosses val="autoZero"/>
        <c:auto val="1"/>
        <c:lblAlgn val="ctr"/>
        <c:lblOffset val="100"/>
        <c:noMultiLvlLbl val="0"/>
      </c:catAx>
      <c:valAx>
        <c:axId val="-1437892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89473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38888888888902E-2"/>
          <c:y val="0.103174603174603"/>
          <c:w val="0.90972222222222199"/>
          <c:h val="0.6081489813773279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49-4C7E-8B19-2BBC96B4C2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6869344"/>
        <c:axId val="-1436867984"/>
      </c:barChart>
      <c:catAx>
        <c:axId val="-1436869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36867984"/>
        <c:crosses val="autoZero"/>
        <c:auto val="1"/>
        <c:lblAlgn val="ctr"/>
        <c:lblOffset val="100"/>
        <c:noMultiLvlLbl val="0"/>
      </c:catAx>
      <c:valAx>
        <c:axId val="-1436867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686934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22222222222203E-2"/>
          <c:y val="0.36038952517299"/>
          <c:w val="0.90972222222222199"/>
          <c:h val="0.55194822238129304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4881840"/>
        <c:axId val="-1434880064"/>
      </c:barChart>
      <c:catAx>
        <c:axId val="-1434881840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4880064"/>
        <c:crosses val="autoZero"/>
        <c:auto val="1"/>
        <c:lblAlgn val="ctr"/>
        <c:lblOffset val="100"/>
        <c:noMultiLvlLbl val="0"/>
      </c:catAx>
      <c:valAx>
        <c:axId val="-1434880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4881840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22222222222203E-2"/>
          <c:y val="0.36038952517299"/>
          <c:w val="0.90972222222222199"/>
          <c:h val="0.55194822238129304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5390864"/>
        <c:axId val="-1435389088"/>
      </c:barChart>
      <c:catAx>
        <c:axId val="-1435390864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5389088"/>
        <c:crosses val="autoZero"/>
        <c:auto val="1"/>
        <c:lblAlgn val="ctr"/>
        <c:lblOffset val="100"/>
        <c:noMultiLvlLbl val="0"/>
      </c:catAx>
      <c:valAx>
        <c:axId val="-1435389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539086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6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3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1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8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9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6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2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1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0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2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3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5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25: EDA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466533"/>
            <a:ext cx="10977563" cy="4175783"/>
          </a:xfr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2400" dirty="0"/>
              <a:t>Data analyst studying census data</a:t>
            </a:r>
          </a:p>
          <a:p>
            <a:pPr lvl="0">
              <a:defRPr sz="1800"/>
            </a:pPr>
            <a:r>
              <a:rPr lang="en-US" sz="2400" dirty="0">
                <a:solidFill>
                  <a:srgbClr val="000000"/>
                </a:solidFill>
              </a:rPr>
              <a:t>age, education, marital-status, sex, race, income, hours-worked etc</a:t>
            </a:r>
            <a:r>
              <a:rPr lang="en-US" sz="2400" i="1" dirty="0">
                <a:solidFill>
                  <a:srgbClr val="000000"/>
                </a:solidFill>
              </a:rPr>
              <a:t>.</a:t>
            </a:r>
          </a:p>
          <a:p>
            <a:pPr marL="857250" lvl="1" indent="-457200"/>
            <a:r>
              <a:rPr lang="en-US" sz="4400" i="1" dirty="0">
                <a:solidFill>
                  <a:srgbClr val="000000"/>
                </a:solidFill>
              </a:rPr>
              <a:t>A</a:t>
            </a:r>
            <a:r>
              <a:rPr lang="en-US" sz="4400" dirty="0">
                <a:solidFill>
                  <a:srgbClr val="000000"/>
                </a:solidFill>
              </a:rPr>
              <a:t> = # attributes in table</a:t>
            </a:r>
          </a:p>
          <a:p>
            <a:pPr marL="0" indent="0"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lvl="0">
              <a:defRPr sz="1800"/>
            </a:pPr>
            <a:endParaRPr lang="en-US" sz="2400" dirty="0"/>
          </a:p>
          <a:p>
            <a:pPr lvl="0">
              <a:defRPr sz="1800"/>
            </a:pPr>
            <a:r>
              <a:rPr lang="en-US" sz="2400" dirty="0"/>
              <a:t>Task: Compare on various socioeconomic indicators, </a:t>
            </a:r>
            <a:r>
              <a:rPr lang="en-US" sz="2400" dirty="0">
                <a:solidFill>
                  <a:srgbClr val="800000"/>
                </a:solidFill>
              </a:rPr>
              <a:t>unmarried adults </a:t>
            </a:r>
            <a:r>
              <a:rPr lang="en-US" sz="2400" dirty="0"/>
              <a:t>vs. </a:t>
            </a:r>
            <a:r>
              <a:rPr lang="en-US" sz="2400" dirty="0">
                <a:solidFill>
                  <a:srgbClr val="0000FF"/>
                </a:solidFill>
              </a:rPr>
              <a:t>all adults</a:t>
            </a:r>
          </a:p>
          <a:p>
            <a:pPr marL="0" lvl="0" indent="0">
              <a:buNone/>
              <a:defRPr sz="1800"/>
            </a:pP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Space of visualizations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Shape 336"/>
          <p:cNvSpPr txBox="1">
            <a:spLocks/>
          </p:cNvSpPr>
          <p:nvPr/>
        </p:nvSpPr>
        <p:spPr>
          <a:xfrm>
            <a:off x="1431260" y="1613217"/>
            <a:ext cx="44568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sz="2500"/>
          </a:p>
          <a:p>
            <a:pPr>
              <a:defRPr sz="1800"/>
            </a:pPr>
            <a:r>
              <a:rPr lang="en-US" sz="2500"/>
              <a:t>For simplicity, assume a single table (star schema)</a:t>
            </a:r>
          </a:p>
          <a:p>
            <a:pPr>
              <a:defRPr sz="1800"/>
            </a:pPr>
            <a:endParaRPr lang="en-US" sz="2500"/>
          </a:p>
          <a:p>
            <a:pPr>
              <a:defRPr sz="1800"/>
            </a:pPr>
            <a:r>
              <a:rPr lang="en-US" sz="2500"/>
              <a:t>Visualizations = agg. + grp. by queries</a:t>
            </a:r>
          </a:p>
          <a:p>
            <a:pPr>
              <a:defRPr sz="1800"/>
            </a:pPr>
            <a:endParaRPr lang="en-US" sz="2500">
              <a:ea typeface="Helvetica"/>
              <a:cs typeface="Helvetica"/>
              <a:sym typeface="Helvetica"/>
            </a:endParaRPr>
          </a:p>
          <a:p>
            <a:pPr>
              <a:defRPr sz="1800"/>
            </a:pPr>
            <a:r>
              <a:rPr lang="en-US" sz="250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Vi = SELECT d, f(m) </a:t>
            </a:r>
          </a:p>
          <a:p>
            <a:pPr>
              <a:defRPr sz="1800"/>
            </a:pPr>
            <a:r>
              <a:rPr lang="en-US" sz="250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FROM table </a:t>
            </a:r>
          </a:p>
          <a:p>
            <a:pPr>
              <a:defRPr sz="1800"/>
            </a:pPr>
            <a:r>
              <a:rPr lang="en-US" sz="250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WHERE ___</a:t>
            </a:r>
          </a:p>
          <a:p>
            <a:pPr>
              <a:defRPr sz="1800"/>
            </a:pPr>
            <a:r>
              <a:rPr lang="en-US" sz="250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GROUP BY d </a:t>
            </a:r>
          </a:p>
          <a:p>
            <a:pPr>
              <a:defRPr sz="1800"/>
            </a:pPr>
            <a:endParaRPr lang="en-US" sz="2500">
              <a:ea typeface="Helvetica"/>
              <a:cs typeface="Helvetica"/>
              <a:sym typeface="Helvetica"/>
            </a:endParaRPr>
          </a:p>
          <a:p>
            <a:pPr>
              <a:defRPr sz="1800"/>
            </a:pPr>
            <a:r>
              <a:rPr lang="en-US" sz="2500">
                <a:ea typeface="Helvetica"/>
                <a:cs typeface="Helvetica"/>
                <a:sym typeface="Helvetica"/>
              </a:rPr>
              <a:t>(d, m, f): </a:t>
            </a:r>
          </a:p>
          <a:p>
            <a:pPr>
              <a:defRPr sz="1800"/>
            </a:pPr>
            <a:r>
              <a:rPr lang="en-US" sz="2500">
                <a:ea typeface="Helvetica"/>
                <a:cs typeface="Helvetica"/>
                <a:sym typeface="Helvetica"/>
              </a:rPr>
              <a:t>dimension, measure, aggregate</a:t>
            </a:r>
          </a:p>
          <a:p>
            <a:pPr>
              <a:defRPr sz="1800"/>
            </a:pPr>
            <a:endParaRPr lang="en-US" sz="25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128624" y="1613217"/>
          <a:ext cx="2089548" cy="209931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4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Chart 17"/>
          <p:cNvGraphicFramePr/>
          <p:nvPr>
            <p:extLst/>
          </p:nvPr>
        </p:nvGraphicFramePr>
        <p:xfrm>
          <a:off x="5617497" y="4052743"/>
          <a:ext cx="2259916" cy="1982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/>
          </p:nvPr>
        </p:nvGraphicFramePr>
        <p:xfrm>
          <a:off x="5724654" y="4106321"/>
          <a:ext cx="2259916" cy="1708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/>
          </p:nvPr>
        </p:nvGraphicFramePr>
        <p:xfrm>
          <a:off x="7984570" y="4052741"/>
          <a:ext cx="2571750" cy="150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/>
          <p:nvPr>
            <p:extLst/>
          </p:nvPr>
        </p:nvGraphicFramePr>
        <p:xfrm>
          <a:off x="7795742" y="4052742"/>
          <a:ext cx="2571750" cy="117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629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Space of visualizations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Vi = SELECT d, f(m) 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FROM table 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WHERE ___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GROUP BY d </a:t>
            </a:r>
          </a:p>
          <a:p>
            <a:pPr>
              <a:defRPr sz="1800"/>
            </a:pPr>
            <a:endParaRPr lang="en-US" sz="2400" dirty="0">
              <a:ea typeface="Helvetica"/>
              <a:cs typeface="Helvetica"/>
              <a:sym typeface="Helvetica"/>
            </a:endParaRPr>
          </a:p>
          <a:p>
            <a:pPr marL="0" indent="0"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(d, m, f): </a:t>
            </a:r>
          </a:p>
          <a:p>
            <a:pPr marL="0" indent="0"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dimension, measure, aggregate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10012"/>
                </a:solidFill>
              </a:rPr>
              <a:t>{d}</a:t>
            </a:r>
            <a:r>
              <a:rPr lang="en-US" sz="2400" dirty="0"/>
              <a:t>  : race, work-type, sex etc.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10012"/>
                </a:solidFill>
              </a:rPr>
              <a:t>{m}</a:t>
            </a:r>
            <a:r>
              <a:rPr lang="en-US" sz="2400" dirty="0"/>
              <a:t> : capital-gain, capital-loss, hours-per-week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10012"/>
                </a:solidFill>
              </a:rPr>
              <a:t>{f}</a:t>
            </a:r>
            <a:r>
              <a:rPr lang="en-US" sz="2400" dirty="0"/>
              <a:t>   :  COUNT, SUM, AVG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8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Given a dataset and a task, automatically produce a set of visualizations that are the most “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interesting</a:t>
            </a:r>
            <a:r>
              <a:rPr lang="en-US" dirty="0">
                <a:latin typeface="+mj-lt"/>
              </a:rPr>
              <a:t>” given the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Interesting visualizations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Deviation-based Utility</a:t>
            </a:r>
          </a:p>
        </p:txBody>
      </p:sp>
      <p:sp>
        <p:nvSpPr>
          <p:cNvPr id="8" name="Shape 356"/>
          <p:cNvSpPr txBox="1">
            <a:spLocks/>
          </p:cNvSpPr>
          <p:nvPr/>
        </p:nvSpPr>
        <p:spPr>
          <a:xfrm>
            <a:off x="3371787" y="1033032"/>
            <a:ext cx="7804547" cy="1518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 sz="1800"/>
            </a:pPr>
            <a:r>
              <a:rPr lang="en-US" sz="2500" dirty="0"/>
              <a:t>A visualization is interesting if it displays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i="1" dirty="0">
                <a:ea typeface="Helvetica"/>
                <a:cs typeface="Helvetica"/>
                <a:sym typeface="Helvetica"/>
              </a:rPr>
              <a:t>a large deviation from some reference</a:t>
            </a:r>
          </a:p>
          <a:p>
            <a:pPr marL="0" indent="0" algn="ctr">
              <a:buFont typeface="Arial"/>
              <a:buNone/>
              <a:defRPr sz="1800"/>
            </a:pPr>
            <a:br>
              <a:rPr lang="en-US" sz="25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</a:br>
            <a:r>
              <a:rPr lang="en-US" sz="25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Task: compare unmarried adults with all adults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48473" y="4637699"/>
            <a:ext cx="2854160" cy="37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48473" y="3380215"/>
            <a:ext cx="0" cy="305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548473" y="4991296"/>
            <a:ext cx="2816440" cy="1295208"/>
          </a:xfrm>
          <a:custGeom>
            <a:avLst/>
            <a:gdLst>
              <a:gd name="connsiteX0" fmla="*/ 0 w 2816440"/>
              <a:gd name="connsiteY0" fmla="*/ 1257483 h 1295208"/>
              <a:gd name="connsiteX1" fmla="*/ 37720 w 2816440"/>
              <a:gd name="connsiteY1" fmla="*/ 0 h 1295208"/>
              <a:gd name="connsiteX2" fmla="*/ 364628 w 2816440"/>
              <a:gd name="connsiteY2" fmla="*/ 100598 h 1295208"/>
              <a:gd name="connsiteX3" fmla="*/ 590949 w 2816440"/>
              <a:gd name="connsiteY3" fmla="*/ 213772 h 1295208"/>
              <a:gd name="connsiteX4" fmla="*/ 804697 w 2816440"/>
              <a:gd name="connsiteY4" fmla="*/ 465269 h 1295208"/>
              <a:gd name="connsiteX5" fmla="*/ 880137 w 2816440"/>
              <a:gd name="connsiteY5" fmla="*/ 578442 h 1295208"/>
              <a:gd name="connsiteX6" fmla="*/ 1031018 w 2816440"/>
              <a:gd name="connsiteY6" fmla="*/ 628741 h 1295208"/>
              <a:gd name="connsiteX7" fmla="*/ 1232192 w 2816440"/>
              <a:gd name="connsiteY7" fmla="*/ 653891 h 1295208"/>
              <a:gd name="connsiteX8" fmla="*/ 1521380 w 2816440"/>
              <a:gd name="connsiteY8" fmla="*/ 829939 h 1295208"/>
              <a:gd name="connsiteX9" fmla="*/ 1873435 w 2816440"/>
              <a:gd name="connsiteY9" fmla="*/ 917963 h 1295208"/>
              <a:gd name="connsiteX10" fmla="*/ 2011743 w 2816440"/>
              <a:gd name="connsiteY10" fmla="*/ 917963 h 1295208"/>
              <a:gd name="connsiteX11" fmla="*/ 2300931 w 2816440"/>
              <a:gd name="connsiteY11" fmla="*/ 1094010 h 1295208"/>
              <a:gd name="connsiteX12" fmla="*/ 2816440 w 2816440"/>
              <a:gd name="connsiteY12" fmla="*/ 1295208 h 1295208"/>
              <a:gd name="connsiteX13" fmla="*/ 2187770 w 2816440"/>
              <a:gd name="connsiteY13" fmla="*/ 1295208 h 1295208"/>
              <a:gd name="connsiteX14" fmla="*/ 0 w 2816440"/>
              <a:gd name="connsiteY14" fmla="*/ 1257483 h 12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6440" h="1295208">
                <a:moveTo>
                  <a:pt x="0" y="1257483"/>
                </a:moveTo>
                <a:lnTo>
                  <a:pt x="37720" y="0"/>
                </a:lnTo>
                <a:lnTo>
                  <a:pt x="364628" y="100598"/>
                </a:lnTo>
                <a:lnTo>
                  <a:pt x="590949" y="213772"/>
                </a:lnTo>
                <a:lnTo>
                  <a:pt x="804697" y="465269"/>
                </a:lnTo>
                <a:lnTo>
                  <a:pt x="880137" y="578442"/>
                </a:lnTo>
                <a:lnTo>
                  <a:pt x="1031018" y="628741"/>
                </a:lnTo>
                <a:lnTo>
                  <a:pt x="1232192" y="653891"/>
                </a:lnTo>
                <a:lnTo>
                  <a:pt x="1521380" y="829939"/>
                </a:lnTo>
                <a:lnTo>
                  <a:pt x="1873435" y="917963"/>
                </a:lnTo>
                <a:lnTo>
                  <a:pt x="2011743" y="917963"/>
                </a:lnTo>
                <a:lnTo>
                  <a:pt x="2300931" y="1094010"/>
                </a:lnTo>
                <a:lnTo>
                  <a:pt x="2816440" y="1295208"/>
                </a:lnTo>
                <a:lnTo>
                  <a:pt x="2187770" y="1295208"/>
                </a:lnTo>
                <a:lnTo>
                  <a:pt x="0" y="1257483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523326" y="3518538"/>
            <a:ext cx="2854160" cy="1169460"/>
          </a:xfrm>
          <a:custGeom>
            <a:avLst/>
            <a:gdLst>
              <a:gd name="connsiteX0" fmla="*/ 0 w 2854160"/>
              <a:gd name="connsiteY0" fmla="*/ 1106586 h 1169460"/>
              <a:gd name="connsiteX1" fmla="*/ 2854160 w 2854160"/>
              <a:gd name="connsiteY1" fmla="*/ 1169460 h 1169460"/>
              <a:gd name="connsiteX2" fmla="*/ 2564972 w 2854160"/>
              <a:gd name="connsiteY2" fmla="*/ 993412 h 1169460"/>
              <a:gd name="connsiteX3" fmla="*/ 2439238 w 2854160"/>
              <a:gd name="connsiteY3" fmla="*/ 867664 h 1169460"/>
              <a:gd name="connsiteX4" fmla="*/ 2313504 w 2854160"/>
              <a:gd name="connsiteY4" fmla="*/ 653892 h 1169460"/>
              <a:gd name="connsiteX5" fmla="*/ 2036889 w 2854160"/>
              <a:gd name="connsiteY5" fmla="*/ 276647 h 1169460"/>
              <a:gd name="connsiteX6" fmla="*/ 1772848 w 2854160"/>
              <a:gd name="connsiteY6" fmla="*/ 37725 h 1169460"/>
              <a:gd name="connsiteX7" fmla="*/ 1546527 w 2854160"/>
              <a:gd name="connsiteY7" fmla="*/ 0 h 1169460"/>
              <a:gd name="connsiteX8" fmla="*/ 1408220 w 2854160"/>
              <a:gd name="connsiteY8" fmla="*/ 75449 h 1169460"/>
              <a:gd name="connsiteX9" fmla="*/ 867564 w 2854160"/>
              <a:gd name="connsiteY9" fmla="*/ 603592 h 1169460"/>
              <a:gd name="connsiteX10" fmla="*/ 528082 w 2854160"/>
              <a:gd name="connsiteY10" fmla="*/ 804790 h 1169460"/>
              <a:gd name="connsiteX11" fmla="*/ 213747 w 2854160"/>
              <a:gd name="connsiteY11" fmla="*/ 905389 h 1169460"/>
              <a:gd name="connsiteX12" fmla="*/ 0 w 2854160"/>
              <a:gd name="connsiteY12" fmla="*/ 1106586 h 11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160" h="1169460">
                <a:moveTo>
                  <a:pt x="0" y="1106586"/>
                </a:moveTo>
                <a:lnTo>
                  <a:pt x="2854160" y="1169460"/>
                </a:lnTo>
                <a:lnTo>
                  <a:pt x="2564972" y="993412"/>
                </a:lnTo>
                <a:lnTo>
                  <a:pt x="2439238" y="867664"/>
                </a:lnTo>
                <a:lnTo>
                  <a:pt x="2313504" y="653892"/>
                </a:lnTo>
                <a:lnTo>
                  <a:pt x="2036889" y="276647"/>
                </a:lnTo>
                <a:lnTo>
                  <a:pt x="1772848" y="37725"/>
                </a:lnTo>
                <a:lnTo>
                  <a:pt x="1546527" y="0"/>
                </a:lnTo>
                <a:lnTo>
                  <a:pt x="1408220" y="75449"/>
                </a:lnTo>
                <a:lnTo>
                  <a:pt x="867564" y="603592"/>
                </a:lnTo>
                <a:lnTo>
                  <a:pt x="528082" y="804790"/>
                </a:lnTo>
                <a:lnTo>
                  <a:pt x="213747" y="905389"/>
                </a:lnTo>
                <a:lnTo>
                  <a:pt x="0" y="1106586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hart 17"/>
          <p:cNvGraphicFramePr/>
          <p:nvPr>
            <p:extLst/>
          </p:nvPr>
        </p:nvGraphicFramePr>
        <p:xfrm>
          <a:off x="7588024" y="3198736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/>
          </p:nvPr>
        </p:nvGraphicFramePr>
        <p:xfrm>
          <a:off x="7588024" y="473456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24844" y="3518538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924844" y="5147670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145152" y="3518538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5152" y="5156150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5546" y="4362840"/>
            <a:ext cx="231457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induced probability distributions!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03220" y="1876844"/>
            <a:ext cx="96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13981" y="1876844"/>
            <a:ext cx="129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1787" y="2551080"/>
            <a:ext cx="7547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rPr lang="en-US" sz="2000" dirty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algn="ctr">
              <a:defRPr sz="1800"/>
            </a:pPr>
            <a:r>
              <a:rPr lang="en-US" sz="2000" dirty="0">
                <a:ea typeface="Helvetica"/>
                <a:cs typeface="Helvetica"/>
                <a:sym typeface="Helvetica"/>
              </a:rPr>
              <a:t>V2 = SELECT d, f(m) FROM table WHERE reference GROUP BY d </a:t>
            </a:r>
          </a:p>
        </p:txBody>
      </p:sp>
    </p:spTree>
    <p:extLst>
      <p:ext uri="{BB962C8B-B14F-4D97-AF65-F5344CB8AC3E}">
        <p14:creationId xmlns:p14="http://schemas.microsoft.com/office/powerpoint/2010/main" val="16635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Graphic spid="18" grpId="0">
        <p:bldAsOne/>
      </p:bldGraphic>
      <p:bldGraphic spid="20" grpId="0">
        <p:bldAsOne/>
      </p:bldGraphic>
      <p:bldP spid="21" grpId="0"/>
      <p:bldP spid="22" grpId="0"/>
      <p:bldP spid="23" grpId="0"/>
      <p:bldP spid="2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Deviation-based Utility Metric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Shape 356"/>
          <p:cNvSpPr txBox="1">
            <a:spLocks/>
          </p:cNvSpPr>
          <p:nvPr/>
        </p:nvSpPr>
        <p:spPr>
          <a:xfrm>
            <a:off x="2500249" y="1349058"/>
            <a:ext cx="7804547" cy="1518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 sz="1800"/>
            </a:pPr>
            <a:r>
              <a:rPr lang="en-US" sz="2500"/>
              <a:t>A visualization is interesting if it displays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i="1">
                <a:ea typeface="Helvetica"/>
                <a:cs typeface="Helvetica"/>
                <a:sym typeface="Helvetica"/>
              </a:rPr>
              <a:t>a large deviation from some reference</a:t>
            </a:r>
          </a:p>
          <a:p>
            <a:pPr marL="0" indent="0" algn="ctr">
              <a:buFont typeface="Arial"/>
              <a:buNone/>
              <a:defRPr sz="1800"/>
            </a:pPr>
            <a:br>
              <a:rPr lang="en-US" sz="250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</a:br>
            <a:r>
              <a:rPr lang="en-US" sz="250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Many metrics for computing distance between distributions</a:t>
            </a:r>
            <a:endParaRPr lang="en-US" sz="2500" dirty="0">
              <a:solidFill>
                <a:srgbClr val="0000FF"/>
              </a:solidFill>
              <a:ea typeface="Helvetica"/>
              <a:cs typeface="Helvetica"/>
              <a:sym typeface="Helvetic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51788" y="4646983"/>
            <a:ext cx="2854160" cy="37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51788" y="3389499"/>
            <a:ext cx="0" cy="305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2651788" y="5000580"/>
            <a:ext cx="2816440" cy="1295208"/>
          </a:xfrm>
          <a:custGeom>
            <a:avLst/>
            <a:gdLst>
              <a:gd name="connsiteX0" fmla="*/ 0 w 2816440"/>
              <a:gd name="connsiteY0" fmla="*/ 1257483 h 1295208"/>
              <a:gd name="connsiteX1" fmla="*/ 37720 w 2816440"/>
              <a:gd name="connsiteY1" fmla="*/ 0 h 1295208"/>
              <a:gd name="connsiteX2" fmla="*/ 364628 w 2816440"/>
              <a:gd name="connsiteY2" fmla="*/ 100598 h 1295208"/>
              <a:gd name="connsiteX3" fmla="*/ 590949 w 2816440"/>
              <a:gd name="connsiteY3" fmla="*/ 213772 h 1295208"/>
              <a:gd name="connsiteX4" fmla="*/ 804697 w 2816440"/>
              <a:gd name="connsiteY4" fmla="*/ 465269 h 1295208"/>
              <a:gd name="connsiteX5" fmla="*/ 880137 w 2816440"/>
              <a:gd name="connsiteY5" fmla="*/ 578442 h 1295208"/>
              <a:gd name="connsiteX6" fmla="*/ 1031018 w 2816440"/>
              <a:gd name="connsiteY6" fmla="*/ 628741 h 1295208"/>
              <a:gd name="connsiteX7" fmla="*/ 1232192 w 2816440"/>
              <a:gd name="connsiteY7" fmla="*/ 653891 h 1295208"/>
              <a:gd name="connsiteX8" fmla="*/ 1521380 w 2816440"/>
              <a:gd name="connsiteY8" fmla="*/ 829939 h 1295208"/>
              <a:gd name="connsiteX9" fmla="*/ 1873435 w 2816440"/>
              <a:gd name="connsiteY9" fmla="*/ 917963 h 1295208"/>
              <a:gd name="connsiteX10" fmla="*/ 2011743 w 2816440"/>
              <a:gd name="connsiteY10" fmla="*/ 917963 h 1295208"/>
              <a:gd name="connsiteX11" fmla="*/ 2300931 w 2816440"/>
              <a:gd name="connsiteY11" fmla="*/ 1094010 h 1295208"/>
              <a:gd name="connsiteX12" fmla="*/ 2816440 w 2816440"/>
              <a:gd name="connsiteY12" fmla="*/ 1295208 h 1295208"/>
              <a:gd name="connsiteX13" fmla="*/ 2187770 w 2816440"/>
              <a:gd name="connsiteY13" fmla="*/ 1295208 h 1295208"/>
              <a:gd name="connsiteX14" fmla="*/ 0 w 2816440"/>
              <a:gd name="connsiteY14" fmla="*/ 1257483 h 12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6440" h="1295208">
                <a:moveTo>
                  <a:pt x="0" y="1257483"/>
                </a:moveTo>
                <a:lnTo>
                  <a:pt x="37720" y="0"/>
                </a:lnTo>
                <a:lnTo>
                  <a:pt x="364628" y="100598"/>
                </a:lnTo>
                <a:lnTo>
                  <a:pt x="590949" y="213772"/>
                </a:lnTo>
                <a:lnTo>
                  <a:pt x="804697" y="465269"/>
                </a:lnTo>
                <a:lnTo>
                  <a:pt x="880137" y="578442"/>
                </a:lnTo>
                <a:lnTo>
                  <a:pt x="1031018" y="628741"/>
                </a:lnTo>
                <a:lnTo>
                  <a:pt x="1232192" y="653891"/>
                </a:lnTo>
                <a:lnTo>
                  <a:pt x="1521380" y="829939"/>
                </a:lnTo>
                <a:lnTo>
                  <a:pt x="1873435" y="917963"/>
                </a:lnTo>
                <a:lnTo>
                  <a:pt x="2011743" y="917963"/>
                </a:lnTo>
                <a:lnTo>
                  <a:pt x="2300931" y="1094010"/>
                </a:lnTo>
                <a:lnTo>
                  <a:pt x="2816440" y="1295208"/>
                </a:lnTo>
                <a:lnTo>
                  <a:pt x="2187770" y="1295208"/>
                </a:lnTo>
                <a:lnTo>
                  <a:pt x="0" y="1257483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626641" y="3527822"/>
            <a:ext cx="2854160" cy="1169460"/>
          </a:xfrm>
          <a:custGeom>
            <a:avLst/>
            <a:gdLst>
              <a:gd name="connsiteX0" fmla="*/ 0 w 2854160"/>
              <a:gd name="connsiteY0" fmla="*/ 1106586 h 1169460"/>
              <a:gd name="connsiteX1" fmla="*/ 2854160 w 2854160"/>
              <a:gd name="connsiteY1" fmla="*/ 1169460 h 1169460"/>
              <a:gd name="connsiteX2" fmla="*/ 2564972 w 2854160"/>
              <a:gd name="connsiteY2" fmla="*/ 993412 h 1169460"/>
              <a:gd name="connsiteX3" fmla="*/ 2439238 w 2854160"/>
              <a:gd name="connsiteY3" fmla="*/ 867664 h 1169460"/>
              <a:gd name="connsiteX4" fmla="*/ 2313504 w 2854160"/>
              <a:gd name="connsiteY4" fmla="*/ 653892 h 1169460"/>
              <a:gd name="connsiteX5" fmla="*/ 2036889 w 2854160"/>
              <a:gd name="connsiteY5" fmla="*/ 276647 h 1169460"/>
              <a:gd name="connsiteX6" fmla="*/ 1772848 w 2854160"/>
              <a:gd name="connsiteY6" fmla="*/ 37725 h 1169460"/>
              <a:gd name="connsiteX7" fmla="*/ 1546527 w 2854160"/>
              <a:gd name="connsiteY7" fmla="*/ 0 h 1169460"/>
              <a:gd name="connsiteX8" fmla="*/ 1408220 w 2854160"/>
              <a:gd name="connsiteY8" fmla="*/ 75449 h 1169460"/>
              <a:gd name="connsiteX9" fmla="*/ 867564 w 2854160"/>
              <a:gd name="connsiteY9" fmla="*/ 603592 h 1169460"/>
              <a:gd name="connsiteX10" fmla="*/ 528082 w 2854160"/>
              <a:gd name="connsiteY10" fmla="*/ 804790 h 1169460"/>
              <a:gd name="connsiteX11" fmla="*/ 213747 w 2854160"/>
              <a:gd name="connsiteY11" fmla="*/ 905389 h 1169460"/>
              <a:gd name="connsiteX12" fmla="*/ 0 w 2854160"/>
              <a:gd name="connsiteY12" fmla="*/ 1106586 h 11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160" h="1169460">
                <a:moveTo>
                  <a:pt x="0" y="1106586"/>
                </a:moveTo>
                <a:lnTo>
                  <a:pt x="2854160" y="1169460"/>
                </a:lnTo>
                <a:lnTo>
                  <a:pt x="2564972" y="993412"/>
                </a:lnTo>
                <a:lnTo>
                  <a:pt x="2439238" y="867664"/>
                </a:lnTo>
                <a:lnTo>
                  <a:pt x="2313504" y="653892"/>
                </a:lnTo>
                <a:lnTo>
                  <a:pt x="2036889" y="276647"/>
                </a:lnTo>
                <a:lnTo>
                  <a:pt x="1772848" y="37725"/>
                </a:lnTo>
                <a:lnTo>
                  <a:pt x="1546527" y="0"/>
                </a:lnTo>
                <a:lnTo>
                  <a:pt x="1408220" y="75449"/>
                </a:lnTo>
                <a:lnTo>
                  <a:pt x="867564" y="603592"/>
                </a:lnTo>
                <a:lnTo>
                  <a:pt x="528082" y="804790"/>
                </a:lnTo>
                <a:lnTo>
                  <a:pt x="213747" y="905389"/>
                </a:lnTo>
                <a:lnTo>
                  <a:pt x="0" y="1106586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28159" y="3527822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8159" y="5156954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1007" y="3087703"/>
            <a:ext cx="35037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 [P( V1), P(V2)]</a:t>
            </a:r>
          </a:p>
          <a:p>
            <a:endParaRPr lang="en-US" sz="2400" dirty="0"/>
          </a:p>
          <a:p>
            <a:r>
              <a:rPr lang="en-US" sz="2400" b="1" dirty="0"/>
              <a:t>Earth mover’s distance</a:t>
            </a:r>
          </a:p>
          <a:p>
            <a:r>
              <a:rPr lang="en-US" sz="2400" dirty="0"/>
              <a:t>L1, L2 distance</a:t>
            </a:r>
          </a:p>
          <a:p>
            <a:r>
              <a:rPr lang="en-US" sz="2400" dirty="0"/>
              <a:t>K-L divergence</a:t>
            </a:r>
          </a:p>
          <a:p>
            <a:endParaRPr lang="en-US" sz="2400" dirty="0"/>
          </a:p>
          <a:p>
            <a:r>
              <a:rPr lang="en-US" sz="2400" dirty="0"/>
              <a:t>Any distance metric b/n distributions is OK!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/>
              <a:t>Expected Trend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029950" cy="501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Race vs. AVG(capital-gain)</a:t>
            </a:r>
          </a:p>
          <a:p>
            <a:pPr marL="0" indent="0">
              <a:buNone/>
            </a:pPr>
            <a:r>
              <a:rPr lang="en-US" sz="4000" i="1" baseline="-25000" dirty="0"/>
              <a:t>Reference Trend</a:t>
            </a:r>
          </a:p>
          <a:p>
            <a:pPr marL="0" indent="0">
              <a:buNone/>
            </a:pPr>
            <a:r>
              <a:rPr lang="en-US" sz="4000" dirty="0"/>
              <a:t>SELECT </a:t>
            </a:r>
            <a:r>
              <a:rPr lang="en-US" sz="4000" dirty="0">
                <a:solidFill>
                  <a:srgbClr val="910012"/>
                </a:solidFill>
              </a:rPr>
              <a:t>race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910012"/>
                </a:solidFill>
              </a:rPr>
              <a:t>AVG(capital-gain) </a:t>
            </a:r>
            <a:r>
              <a:rPr lang="en-US" sz="4000" dirty="0"/>
              <a:t>FROM </a:t>
            </a:r>
            <a:r>
              <a:rPr lang="en-US" sz="4000" dirty="0">
                <a:solidFill>
                  <a:srgbClr val="910012"/>
                </a:solidFill>
              </a:rPr>
              <a:t>census</a:t>
            </a:r>
            <a:r>
              <a:rPr lang="en-US" sz="4000" i="1" baseline="-25000" dirty="0"/>
              <a:t> </a:t>
            </a:r>
            <a:r>
              <a:rPr lang="en-US" sz="4000" dirty="0"/>
              <a:t>GROUP BY </a:t>
            </a:r>
            <a:r>
              <a:rPr lang="en-US" sz="4000" dirty="0">
                <a:solidFill>
                  <a:srgbClr val="910012"/>
                </a:solidFill>
              </a:rPr>
              <a:t>race </a:t>
            </a:r>
          </a:p>
          <a:p>
            <a:pPr marL="3657600" lvl="8" indent="0">
              <a:buNone/>
            </a:pPr>
            <a:r>
              <a:rPr lang="en-US" sz="3000" i="1" dirty="0"/>
              <a:t>												</a:t>
            </a:r>
            <a:r>
              <a:rPr lang="en-US" sz="3000" i="1" dirty="0">
                <a:solidFill>
                  <a:srgbClr val="910012"/>
                </a:solidFill>
              </a:rPr>
              <a:t>P</a:t>
            </a:r>
            <a:r>
              <a:rPr lang="en-US" sz="3000" dirty="0">
                <a:solidFill>
                  <a:srgbClr val="910012"/>
                </a:solidFill>
              </a:rPr>
              <a:t>(</a:t>
            </a:r>
            <a:r>
              <a:rPr lang="en-US" sz="3000" i="1" dirty="0">
                <a:solidFill>
                  <a:srgbClr val="910012"/>
                </a:solidFill>
              </a:rPr>
              <a:t>V</a:t>
            </a:r>
            <a:r>
              <a:rPr lang="en-US" sz="3000" i="1" baseline="-25000" dirty="0">
                <a:solidFill>
                  <a:srgbClr val="910012"/>
                </a:solidFill>
              </a:rPr>
              <a:t>1</a:t>
            </a:r>
            <a:r>
              <a:rPr lang="en-US" sz="3000" dirty="0">
                <a:solidFill>
                  <a:srgbClr val="910012"/>
                </a:solidFill>
              </a:rPr>
              <a:t>) </a:t>
            </a:r>
          </a:p>
          <a:p>
            <a:pPr marL="3657600" lvl="8" indent="0">
              <a:buNone/>
            </a:pPr>
            <a:r>
              <a:rPr lang="en-US" sz="3000" dirty="0">
                <a:solidFill>
                  <a:srgbClr val="910012"/>
                </a:solidFill>
              </a:rPr>
              <a:t>												Expected</a:t>
            </a:r>
          </a:p>
          <a:p>
            <a:pPr marL="3657600" lvl="8" indent="0">
              <a:buNone/>
            </a:pPr>
            <a:r>
              <a:rPr lang="en-US" sz="3000" dirty="0">
                <a:solidFill>
                  <a:srgbClr val="910012"/>
                </a:solidFill>
              </a:rPr>
              <a:t>												Distribution	</a:t>
            </a:r>
          </a:p>
          <a:p>
            <a:pPr marL="3657600" lvl="8" indent="0">
              <a:buNone/>
            </a:pPr>
            <a:endParaRPr lang="en-US" sz="3000" i="1" dirty="0"/>
          </a:p>
          <a:p>
            <a:pPr marL="0" indent="0">
              <a:buNone/>
            </a:pPr>
            <a:endParaRPr lang="en-US" sz="40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baseline="-25000" dirty="0"/>
          </a:p>
          <a:p>
            <a:endParaRPr lang="en-US" sz="4000" dirty="0"/>
          </a:p>
        </p:txBody>
      </p:sp>
      <p:pic>
        <p:nvPicPr>
          <p:cNvPr id="48" name="Picture 47" descr="Screen Shot 2015-05-20 at 5.2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4149136"/>
            <a:ext cx="5486400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Computing Actual Trend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029950" cy="501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Race vs. AVG(capital-gain)</a:t>
            </a:r>
          </a:p>
          <a:p>
            <a:pPr marL="0" indent="0">
              <a:buNone/>
            </a:pPr>
            <a:r>
              <a:rPr lang="en-US" sz="4000" i="1" baseline="-25000" dirty="0" err="1"/>
              <a:t>TargetTrend</a:t>
            </a:r>
            <a:endParaRPr lang="en-US" sz="4000" i="1" baseline="-25000" dirty="0"/>
          </a:p>
          <a:p>
            <a:pPr marL="0" indent="0">
              <a:buNone/>
            </a:pPr>
            <a:r>
              <a:rPr lang="en-US" sz="4000" dirty="0"/>
              <a:t>SELECT </a:t>
            </a:r>
            <a:r>
              <a:rPr lang="en-US" sz="4000" dirty="0">
                <a:solidFill>
                  <a:srgbClr val="910012"/>
                </a:solidFill>
              </a:rPr>
              <a:t>race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910012"/>
                </a:solidFill>
              </a:rPr>
              <a:t>AVG(capital-gain) </a:t>
            </a:r>
            <a:r>
              <a:rPr lang="en-US" sz="4000" dirty="0"/>
              <a:t>FROM </a:t>
            </a:r>
            <a:r>
              <a:rPr lang="en-US" sz="4000" dirty="0">
                <a:solidFill>
                  <a:srgbClr val="910012"/>
                </a:solidFill>
              </a:rPr>
              <a:t>census</a:t>
            </a:r>
            <a:r>
              <a:rPr lang="en-US" sz="4000" i="1" baseline="-25000" dirty="0"/>
              <a:t> </a:t>
            </a:r>
            <a:r>
              <a:rPr lang="en-US" sz="4000" dirty="0"/>
              <a:t>GROUP BY </a:t>
            </a:r>
            <a:r>
              <a:rPr lang="en-US" sz="4000" dirty="0">
                <a:solidFill>
                  <a:srgbClr val="910012"/>
                </a:solidFill>
              </a:rPr>
              <a:t>race </a:t>
            </a:r>
            <a:r>
              <a:rPr lang="en-US" sz="4000" dirty="0"/>
              <a:t>WHERE</a:t>
            </a:r>
            <a:r>
              <a:rPr lang="en-US" sz="4000" dirty="0">
                <a:solidFill>
                  <a:srgbClr val="910012"/>
                </a:solidFill>
              </a:rPr>
              <a:t> </a:t>
            </a:r>
            <a:r>
              <a:rPr lang="en-US" sz="4000" u="sng" dirty="0">
                <a:solidFill>
                  <a:srgbClr val="910012"/>
                </a:solidFill>
              </a:rPr>
              <a:t>marital-status=‘unmarried’</a:t>
            </a:r>
          </a:p>
          <a:p>
            <a:pPr marL="3657600" lvl="8" indent="0">
              <a:buNone/>
            </a:pPr>
            <a:r>
              <a:rPr lang="en-US" sz="3000" i="1" dirty="0"/>
              <a:t>												</a:t>
            </a:r>
            <a:r>
              <a:rPr lang="en-US" sz="3000" i="1" dirty="0">
                <a:solidFill>
                  <a:srgbClr val="910012"/>
                </a:solidFill>
              </a:rPr>
              <a:t>P</a:t>
            </a:r>
            <a:r>
              <a:rPr lang="en-US" sz="3000" dirty="0">
                <a:solidFill>
                  <a:srgbClr val="910012"/>
                </a:solidFill>
              </a:rPr>
              <a:t>(</a:t>
            </a:r>
            <a:r>
              <a:rPr lang="en-US" sz="3000" i="1" dirty="0">
                <a:solidFill>
                  <a:srgbClr val="910012"/>
                </a:solidFill>
              </a:rPr>
              <a:t>V</a:t>
            </a:r>
            <a:r>
              <a:rPr lang="en-US" sz="3000" i="1" baseline="-25000" dirty="0">
                <a:solidFill>
                  <a:srgbClr val="910012"/>
                </a:solidFill>
              </a:rPr>
              <a:t>2</a:t>
            </a:r>
            <a:r>
              <a:rPr lang="en-US" sz="3000" dirty="0">
                <a:solidFill>
                  <a:srgbClr val="910012"/>
                </a:solidFill>
              </a:rPr>
              <a:t>) </a:t>
            </a:r>
          </a:p>
          <a:p>
            <a:pPr marL="3657600" lvl="8" indent="0">
              <a:buNone/>
            </a:pPr>
            <a:r>
              <a:rPr lang="en-US" sz="3000" dirty="0">
                <a:solidFill>
                  <a:srgbClr val="910012"/>
                </a:solidFill>
              </a:rPr>
              <a:t>												Actual												           Distribution	</a:t>
            </a:r>
          </a:p>
          <a:p>
            <a:pPr marL="3657600" lvl="8" indent="0">
              <a:buNone/>
            </a:pPr>
            <a:endParaRPr lang="en-US" sz="3000" i="1" dirty="0"/>
          </a:p>
          <a:p>
            <a:pPr marL="0" indent="0">
              <a:buNone/>
            </a:pPr>
            <a:endParaRPr lang="en-US" sz="40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baseline="-25000" dirty="0"/>
          </a:p>
          <a:p>
            <a:endParaRPr lang="en-US" sz="4000" dirty="0"/>
          </a:p>
        </p:txBody>
      </p:sp>
      <p:pic>
        <p:nvPicPr>
          <p:cNvPr id="18" name="Picture 17" descr="Screen Shot 2015-05-20 at 5.29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4149136"/>
            <a:ext cx="5486400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Computing Utility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3088" y="1898763"/>
            <a:ext cx="8229600" cy="5013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910012"/>
                </a:solidFill>
              </a:rPr>
              <a:t>U = D[P(</a:t>
            </a:r>
            <a:r>
              <a:rPr lang="en-US" sz="4000" b="1" i="1" dirty="0">
                <a:solidFill>
                  <a:srgbClr val="910012"/>
                </a:solidFill>
              </a:rPr>
              <a:t>V</a:t>
            </a:r>
            <a:r>
              <a:rPr lang="en-US" sz="4000" b="1" i="1" baseline="-25000" dirty="0">
                <a:solidFill>
                  <a:srgbClr val="910012"/>
                </a:solidFill>
              </a:rPr>
              <a:t>1</a:t>
            </a:r>
            <a:r>
              <a:rPr lang="en-US" sz="4000" b="1" dirty="0">
                <a:solidFill>
                  <a:srgbClr val="910012"/>
                </a:solidFill>
              </a:rPr>
              <a:t>) , P(</a:t>
            </a:r>
            <a:r>
              <a:rPr lang="en-US" sz="4000" b="1" i="1" dirty="0">
                <a:solidFill>
                  <a:srgbClr val="910012"/>
                </a:solidFill>
              </a:rPr>
              <a:t>V</a:t>
            </a:r>
            <a:r>
              <a:rPr lang="en-US" sz="4000" b="1" i="1" baseline="-25000" dirty="0">
                <a:solidFill>
                  <a:srgbClr val="910012"/>
                </a:solidFill>
              </a:rPr>
              <a:t>2</a:t>
            </a:r>
            <a:r>
              <a:rPr lang="en-US" sz="4000" b="1" dirty="0">
                <a:solidFill>
                  <a:srgbClr val="910012"/>
                </a:solidFill>
              </a:rPr>
              <a:t>)]</a:t>
            </a:r>
            <a:endParaRPr lang="en-US" b="1" dirty="0">
              <a:solidFill>
                <a:srgbClr val="91001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D = EMD, L2 etc.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aseline="-25000" dirty="0"/>
          </a:p>
          <a:p>
            <a:endParaRPr lang="en-US" dirty="0"/>
          </a:p>
        </p:txBody>
      </p:sp>
      <p:pic>
        <p:nvPicPr>
          <p:cNvPr id="12" name="Picture 11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95" y="1833274"/>
            <a:ext cx="6400800" cy="28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Low Utility Visualization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51" y="1789713"/>
            <a:ext cx="8696899" cy="38104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23148" y="2099501"/>
            <a:ext cx="897249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Actual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894552" y="2488526"/>
            <a:ext cx="1296365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Expected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33379" y="2734576"/>
            <a:ext cx="897249" cy="6343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614376" y="3679439"/>
            <a:ext cx="482822" cy="3065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654380" y="3828636"/>
            <a:ext cx="482822" cy="4858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875484" y="3311783"/>
            <a:ext cx="482822" cy="97174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5" name="Picture 24" descr="Screen Shot 2015-05-20 at 6.35.4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24" y="4329999"/>
            <a:ext cx="355600" cy="393700"/>
          </a:xfrm>
          <a:prstGeom prst="rect">
            <a:avLst/>
          </a:prstGeom>
        </p:spPr>
      </p:pic>
      <p:pic>
        <p:nvPicPr>
          <p:cNvPr id="26" name="Picture 25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4499895" y="2734576"/>
            <a:ext cx="1422536" cy="483850"/>
          </a:xfrm>
          <a:prstGeom prst="rect">
            <a:avLst/>
          </a:prstGeom>
        </p:spPr>
      </p:pic>
      <p:pic>
        <p:nvPicPr>
          <p:cNvPr id="27" name="Picture 26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682886" y="3453216"/>
            <a:ext cx="927100" cy="406400"/>
          </a:xfrm>
          <a:prstGeom prst="rect">
            <a:avLst/>
          </a:prstGeom>
        </p:spPr>
      </p:pic>
      <p:pic>
        <p:nvPicPr>
          <p:cNvPr id="28" name="Picture 27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7971618" y="3888101"/>
            <a:ext cx="1422536" cy="483850"/>
          </a:xfrm>
          <a:prstGeom prst="rect">
            <a:avLst/>
          </a:prstGeom>
        </p:spPr>
      </p:pic>
      <p:pic>
        <p:nvPicPr>
          <p:cNvPr id="29" name="Picture 28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6970556" y="3890596"/>
            <a:ext cx="1422536" cy="4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Data Visualizations Today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12" y="978273"/>
            <a:ext cx="9478850" cy="55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8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High Utility Visualization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3" y="1804001"/>
            <a:ext cx="8696899" cy="38104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737410" y="2113789"/>
            <a:ext cx="897249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Actual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708814" y="2502814"/>
            <a:ext cx="1296365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Expected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39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2400" dirty="0"/>
              <a:t>Data characteristics</a:t>
            </a:r>
          </a:p>
          <a:p>
            <a:pPr lvl="0">
              <a:defRPr sz="1800"/>
            </a:pPr>
            <a:r>
              <a:rPr lang="en-US" sz="2400" dirty="0"/>
              <a:t>Task or Insight</a:t>
            </a:r>
          </a:p>
          <a:p>
            <a:pPr lvl="0">
              <a:defRPr sz="1800"/>
            </a:pPr>
            <a:r>
              <a:rPr lang="en-US" sz="2400" dirty="0"/>
              <a:t>Semantics and Domain Knowledge</a:t>
            </a:r>
          </a:p>
          <a:p>
            <a:pPr lvl="0">
              <a:defRPr sz="1800"/>
            </a:pPr>
            <a:r>
              <a:rPr lang="en-US" sz="2400" dirty="0"/>
              <a:t>Visual Ease of Understanding</a:t>
            </a:r>
          </a:p>
          <a:p>
            <a:pPr lvl="0">
              <a:defRPr sz="1800"/>
            </a:pPr>
            <a:r>
              <a:rPr lang="en-US" sz="2400" dirty="0"/>
              <a:t>User Preference</a:t>
            </a:r>
          </a:p>
        </p:txBody>
      </p:sp>
    </p:spTree>
    <p:extLst>
      <p:ext uri="{BB962C8B-B14F-4D97-AF65-F5344CB8AC3E}">
        <p14:creationId xmlns:p14="http://schemas.microsoft.com/office/powerpoint/2010/main" val="25107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DB-inspired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Ranking Visualizations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Optimizations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Shape 396"/>
          <p:cNvSpPr txBox="1">
            <a:spLocks/>
          </p:cNvSpPr>
          <p:nvPr/>
        </p:nvSpPr>
        <p:spPr>
          <a:xfrm>
            <a:off x="1959122" y="1589293"/>
            <a:ext cx="8740480" cy="262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2400" dirty="0"/>
              <a:t>Across all (d, m, f), where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V2 = SELECT d, f(m) FROM table WHERE reference GROUP BY d </a:t>
            </a:r>
            <a:endParaRPr lang="en-US" sz="2400" dirty="0"/>
          </a:p>
          <a:p>
            <a:pPr marL="0" indent="0">
              <a:buFont typeface="Arial"/>
              <a:buNone/>
              <a:defRPr sz="1800"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/>
          </a:p>
          <a:p>
            <a:pPr marL="0" indent="0">
              <a:buFont typeface="Arial"/>
              <a:buNone/>
              <a:defRPr sz="1800"/>
            </a:pPr>
            <a:endParaRPr lang="en-US" sz="2400" dirty="0"/>
          </a:p>
          <a:p>
            <a:pPr marL="0" indent="0">
              <a:buFont typeface="Arial"/>
              <a:buNone/>
              <a:defRPr sz="1800"/>
            </a:pPr>
            <a:r>
              <a:rPr lang="en-US" dirty="0"/>
              <a:t>Vi = (d: dimension, m: measure, f: aggregate)</a:t>
            </a:r>
          </a:p>
          <a:p>
            <a:pPr marL="0" indent="0">
              <a:buFont typeface="Arial"/>
              <a:buNone/>
              <a:defRPr sz="1800"/>
            </a:pPr>
            <a:r>
              <a:rPr lang="en-US" dirty="0"/>
              <a:t>10s of dimensions, 10s of measures, handful of aggregates</a:t>
            </a:r>
          </a:p>
          <a:p>
            <a:pPr marL="0" indent="0">
              <a:buFont typeface="Arial"/>
              <a:buNone/>
              <a:defRPr sz="1800"/>
            </a:pPr>
            <a:r>
              <a:rPr lang="en-US" dirty="0"/>
              <a:t>2* d * m * f </a:t>
            </a:r>
          </a:p>
          <a:p>
            <a:pPr>
              <a:buFont typeface="Wingdings" charset="2"/>
              <a:buChar char="è"/>
              <a:defRPr sz="1800"/>
            </a:pPr>
            <a:r>
              <a:rPr lang="en-US" b="1" dirty="0"/>
              <a:t>100s of queries for a single user task!</a:t>
            </a:r>
          </a:p>
          <a:p>
            <a:pPr lvl="0">
              <a:buFont typeface="Wingdings" charset="2"/>
              <a:buChar char="è"/>
              <a:defRPr sz="1800"/>
            </a:pPr>
            <a:r>
              <a:rPr lang="en-US" sz="1800" b="1" dirty="0"/>
              <a:t>Can be even larger. How?</a:t>
            </a:r>
            <a:endParaRPr lang="en-US" dirty="0"/>
          </a:p>
          <a:p>
            <a:pPr marL="0" indent="0">
              <a:buFont typeface="Arial"/>
              <a:buNone/>
              <a:defRPr sz="1800"/>
            </a:pP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7909" y="3141669"/>
            <a:ext cx="721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</a:t>
            </a:r>
            <a:r>
              <a:rPr lang="en-US" sz="2800" dirty="0">
                <a:solidFill>
                  <a:srgbClr val="0000FF"/>
                </a:solidFill>
              </a:rPr>
              <a:t>return </a:t>
            </a:r>
            <a:r>
              <a:rPr lang="en-US" sz="2800" i="1" dirty="0">
                <a:solidFill>
                  <a:srgbClr val="0000FF"/>
                </a:solidFill>
              </a:rPr>
              <a:t>k </a:t>
            </a:r>
            <a:r>
              <a:rPr lang="en-US" sz="2800" dirty="0">
                <a:solidFill>
                  <a:srgbClr val="0000FF"/>
                </a:solidFill>
              </a:rPr>
              <a:t>best utility visualizations (d, m, f),</a:t>
            </a:r>
          </a:p>
          <a:p>
            <a:pPr algn="ctr"/>
            <a:r>
              <a:rPr lang="en-US" sz="2800" dirty="0"/>
              <a:t>(those with largest D[V1, V2])</a:t>
            </a:r>
          </a:p>
        </p:txBody>
      </p:sp>
    </p:spTree>
    <p:extLst>
      <p:ext uri="{BB962C8B-B14F-4D97-AF65-F5344CB8AC3E}">
        <p14:creationId xmlns:p14="http://schemas.microsoft.com/office/powerpoint/2010/main" val="37438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larger space of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400" dirty="0"/>
              <a:t>Binning</a:t>
            </a:r>
          </a:p>
          <a:p>
            <a:pPr>
              <a:defRPr sz="1800"/>
            </a:pPr>
            <a:r>
              <a:rPr lang="en-US" sz="2400" dirty="0"/>
              <a:t>3 dimensional or 4 dimensional visualizations</a:t>
            </a:r>
          </a:p>
          <a:p>
            <a:pPr>
              <a:defRPr sz="1800"/>
            </a:pPr>
            <a:r>
              <a:rPr lang="en-US" sz="2400" dirty="0"/>
              <a:t>Scatterplot or map visualizations</a:t>
            </a:r>
          </a:p>
          <a:p>
            <a:pPr>
              <a:defRPr sz="1800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45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Shape 396"/>
          <p:cNvSpPr txBox="1">
            <a:spLocks/>
          </p:cNvSpPr>
          <p:nvPr/>
        </p:nvSpPr>
        <p:spPr>
          <a:xfrm>
            <a:off x="1959122" y="1589293"/>
            <a:ext cx="8740480" cy="262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2400" dirty="0"/>
              <a:t>Across all (d, m, f), where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V2 = SELECT d, f(m) FROM table WHERE reference GROUP BY d </a:t>
            </a:r>
            <a:endParaRPr lang="en-US" sz="2400" dirty="0"/>
          </a:p>
          <a:p>
            <a:pPr marL="0" indent="0">
              <a:buFont typeface="Arial"/>
              <a:buNone/>
              <a:defRPr sz="1800"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/>
          </a:p>
          <a:p>
            <a:pPr marL="0" indent="0">
              <a:buFont typeface="Arial"/>
              <a:buNone/>
              <a:defRPr sz="1800"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7909" y="3141669"/>
            <a:ext cx="721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</a:t>
            </a:r>
            <a:r>
              <a:rPr lang="en-US" sz="2800" dirty="0">
                <a:solidFill>
                  <a:srgbClr val="0000FF"/>
                </a:solidFill>
              </a:rPr>
              <a:t>return </a:t>
            </a:r>
            <a:r>
              <a:rPr lang="en-US" sz="2800" i="1" dirty="0">
                <a:solidFill>
                  <a:srgbClr val="0000FF"/>
                </a:solidFill>
              </a:rPr>
              <a:t>k </a:t>
            </a:r>
            <a:r>
              <a:rPr lang="en-US" sz="2800" dirty="0">
                <a:solidFill>
                  <a:srgbClr val="0000FF"/>
                </a:solidFill>
              </a:rPr>
              <a:t>best utility visualizations (d, m, f),</a:t>
            </a:r>
          </a:p>
          <a:p>
            <a:pPr algn="ctr"/>
            <a:r>
              <a:rPr lang="en-US" sz="2800" dirty="0"/>
              <a:t>(those with largest D[V1, V2])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4218623"/>
            <a:ext cx="11430000" cy="2502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Naïve Approach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For each </a:t>
            </a:r>
            <a:r>
              <a:rPr lang="en-US" sz="2400" dirty="0">
                <a:solidFill>
                  <a:srgbClr val="FF0000"/>
                </a:solidFill>
              </a:rPr>
              <a:t>(d, m, f) </a:t>
            </a:r>
            <a:r>
              <a:rPr lang="en-US" sz="2400" dirty="0"/>
              <a:t>in sequence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	evaluate queries for V1 (target), V2 (reference)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	compute </a:t>
            </a:r>
            <a:r>
              <a:rPr lang="en-US" sz="2400" dirty="0">
                <a:solidFill>
                  <a:srgbClr val="0000FF"/>
                </a:solidFill>
              </a:rPr>
              <a:t>D[V1, V2]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Return the k (d, m, f) with largest D values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1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Naïve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Shape 437"/>
          <p:cNvSpPr txBox="1">
            <a:spLocks/>
          </p:cNvSpPr>
          <p:nvPr/>
        </p:nvSpPr>
        <p:spPr>
          <a:xfrm>
            <a:off x="2000250" y="2142472"/>
            <a:ext cx="6979511" cy="376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sz="3600" dirty="0"/>
          </a:p>
          <a:p>
            <a:pPr>
              <a:defRPr sz="1800"/>
            </a:pPr>
            <a:r>
              <a:rPr lang="en-US" sz="3600" dirty="0"/>
              <a:t>Repeated processing of same data in sequence across queries</a:t>
            </a:r>
          </a:p>
          <a:p>
            <a:pPr>
              <a:defRPr sz="1800"/>
            </a:pPr>
            <a:r>
              <a:rPr lang="en-US" sz="3600" dirty="0"/>
              <a:t>Computation wasted on low-utility visualizations</a:t>
            </a:r>
          </a:p>
        </p:txBody>
      </p:sp>
      <p:sp>
        <p:nvSpPr>
          <p:cNvPr id="14" name="Shape 438"/>
          <p:cNvSpPr/>
          <p:nvPr/>
        </p:nvSpPr>
        <p:spPr>
          <a:xfrm>
            <a:off x="2076158" y="2736792"/>
            <a:ext cx="6903603" cy="1197261"/>
          </a:xfrm>
          <a:prstGeom prst="roundRect">
            <a:avLst>
              <a:gd name="adj" fmla="val 6105"/>
            </a:avLst>
          </a:prstGeom>
          <a:ln w="50800">
            <a:solidFill>
              <a:srgbClr val="1F78B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439"/>
          <p:cNvSpPr/>
          <p:nvPr/>
        </p:nvSpPr>
        <p:spPr>
          <a:xfrm>
            <a:off x="9196484" y="3061018"/>
            <a:ext cx="1188399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Sharing</a:t>
            </a:r>
          </a:p>
        </p:txBody>
      </p:sp>
      <p:sp>
        <p:nvSpPr>
          <p:cNvPr id="16" name="Shape 440"/>
          <p:cNvSpPr/>
          <p:nvPr/>
        </p:nvSpPr>
        <p:spPr>
          <a:xfrm>
            <a:off x="2076158" y="4020589"/>
            <a:ext cx="6903603" cy="1215292"/>
          </a:xfrm>
          <a:prstGeom prst="roundRect">
            <a:avLst>
              <a:gd name="adj" fmla="val 12742"/>
            </a:avLst>
          </a:prstGeom>
          <a:ln w="50800">
            <a:solidFill>
              <a:srgbClr val="1F78B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441"/>
          <p:cNvSpPr/>
          <p:nvPr/>
        </p:nvSpPr>
        <p:spPr>
          <a:xfrm>
            <a:off x="9196484" y="4274664"/>
            <a:ext cx="1188399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3412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  <p:bldP spid="15" grpId="0" animBg="1" advAuto="0"/>
      <p:bldP spid="16" grpId="0" animBg="1" advAuto="0"/>
      <p:bldP spid="17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/>
              <a:t>Each visualization = 2 SQL queries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Latency &gt; 100s</a:t>
            </a:r>
          </a:p>
          <a:p>
            <a:r>
              <a:rPr lang="en-US" dirty="0"/>
              <a:t>Minimize number of queries and scans</a:t>
            </a:r>
          </a:p>
          <a:p>
            <a:endParaRPr lang="en-US" dirty="0"/>
          </a:p>
        </p:txBody>
      </p:sp>
      <p:pic>
        <p:nvPicPr>
          <p:cNvPr id="18" name="Picture 17" descr="baselines_by_view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56" y="2149047"/>
            <a:ext cx="4335026" cy="30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/>
              <a:t>Combine aggregate queries on target and ref</a:t>
            </a:r>
          </a:p>
          <a:p>
            <a:endParaRPr lang="en-US" dirty="0"/>
          </a:p>
          <a:p>
            <a:r>
              <a:rPr lang="en-US" dirty="0"/>
              <a:t>Combine multiple aggregates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(d1, m1, f1), (d1, m2, f1)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 (d1, [m1, m2], f1)</a:t>
            </a:r>
          </a:p>
          <a:p>
            <a:pPr marL="514350" lvl="1" indent="0">
              <a:buNone/>
            </a:pPr>
            <a:endParaRPr lang="en-US" dirty="0">
              <a:solidFill>
                <a:srgbClr val="000000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Combine multiple group-</a:t>
            </a:r>
            <a:r>
              <a:rPr lang="en-US" dirty="0" err="1">
                <a:sym typeface="Wingdings"/>
              </a:rPr>
              <a:t>bys</a:t>
            </a:r>
            <a:r>
              <a:rPr lang="en-US" baseline="30000" dirty="0">
                <a:sym typeface="Wingdings"/>
              </a:rPr>
              <a:t>*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(d1, m1, f1), (d2, m1, f1)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 ([d1, d2], m1, f1)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Could be problematic…</a:t>
            </a:r>
          </a:p>
          <a:p>
            <a:pPr marL="514350" lvl="1" indent="0">
              <a:buNone/>
            </a:pPr>
            <a:endParaRPr lang="en-US" dirty="0">
              <a:solidFill>
                <a:srgbClr val="000000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Parallel Query Execution</a:t>
            </a:r>
          </a:p>
        </p:txBody>
      </p:sp>
    </p:spTree>
    <p:extLst>
      <p:ext uri="{BB962C8B-B14F-4D97-AF65-F5344CB8AC3E}">
        <p14:creationId xmlns:p14="http://schemas.microsoft.com/office/powerpoint/2010/main" val="170389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/>
              <a:t>Data Visualizations Today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30" y="1148416"/>
            <a:ext cx="8429540" cy="54555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7887" y="6254234"/>
            <a:ext cx="428625" cy="29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Multiple Group-</a:t>
            </a:r>
            <a:r>
              <a:rPr lang="en-US" dirty="0" err="1"/>
              <a:t>by’s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/>
              <a:t>Too few group-</a:t>
            </a:r>
            <a:r>
              <a:rPr lang="en-US" dirty="0" err="1"/>
              <a:t>bys</a:t>
            </a:r>
            <a:r>
              <a:rPr lang="en-US" dirty="0"/>
              <a:t> leads to many table scans</a:t>
            </a:r>
          </a:p>
          <a:p>
            <a:endParaRPr lang="en-US" dirty="0"/>
          </a:p>
          <a:p>
            <a:r>
              <a:rPr lang="en-US" dirty="0"/>
              <a:t>Too many group-</a:t>
            </a:r>
            <a:r>
              <a:rPr lang="en-US" dirty="0" err="1"/>
              <a:t>bys</a:t>
            </a:r>
            <a:r>
              <a:rPr lang="en-US" dirty="0"/>
              <a:t> hurt performance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# groups = </a:t>
            </a:r>
            <a:r>
              <a:rPr lang="en-US" dirty="0" err="1">
                <a:solidFill>
                  <a:srgbClr val="000000"/>
                </a:solidFill>
              </a:rPr>
              <a:t>Π</a:t>
            </a:r>
            <a:r>
              <a:rPr lang="en-US" dirty="0">
                <a:solidFill>
                  <a:srgbClr val="000000"/>
                </a:solidFill>
              </a:rPr>
              <a:t> (# distinct values per attributes)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Optimal group-by combination ≈ bin-packing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Bin volume = log S (max number of groups)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Volume of items (attributes) = log (|</a:t>
            </a:r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|)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Minimize # bins </a:t>
            </a:r>
            <a:r>
              <a:rPr lang="en-US" dirty="0" err="1">
                <a:solidFill>
                  <a:srgbClr val="000000"/>
                </a:solidFill>
              </a:rPr>
              <a:t>s.t.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dirty="0" err="1">
                <a:solidFill>
                  <a:srgbClr val="000000"/>
                </a:solidFill>
              </a:rPr>
              <a:t>Σ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log (|</a:t>
            </a:r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|) &lt;= log S</a:t>
            </a:r>
          </a:p>
        </p:txBody>
      </p:sp>
    </p:spTree>
    <p:extLst>
      <p:ext uri="{BB962C8B-B14F-4D97-AF65-F5344CB8AC3E}">
        <p14:creationId xmlns:p14="http://schemas.microsoft.com/office/powerpoint/2010/main" val="615634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Shape 448"/>
          <p:cNvSpPr txBox="1">
            <a:spLocks/>
          </p:cNvSpPr>
          <p:nvPr/>
        </p:nvSpPr>
        <p:spPr>
          <a:xfrm>
            <a:off x="669727" y="2276116"/>
            <a:ext cx="11188898" cy="395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2000" dirty="0"/>
              <a:t>Keep running estimates of utility</a:t>
            </a:r>
          </a:p>
          <a:p>
            <a:pPr>
              <a:defRPr sz="1800"/>
            </a:pPr>
            <a:r>
              <a:rPr lang="en-US" sz="2000" dirty="0"/>
              <a:t>Prune visualizations based on estimates</a:t>
            </a:r>
          </a:p>
          <a:p>
            <a:pPr lvl="1">
              <a:defRPr sz="1800"/>
            </a:pPr>
            <a:r>
              <a:rPr lang="en-US" sz="2000" dirty="0"/>
              <a:t>Two flavors</a:t>
            </a:r>
          </a:p>
          <a:p>
            <a:pPr lvl="2">
              <a:defRPr sz="1800"/>
            </a:pPr>
            <a:r>
              <a:rPr lang="en-US" dirty="0"/>
              <a:t>Vanilla Confidence Interval based Pruning</a:t>
            </a:r>
          </a:p>
          <a:p>
            <a:pPr lvl="2">
              <a:defRPr sz="1800"/>
            </a:pPr>
            <a:r>
              <a:rPr lang="en-US" dirty="0"/>
              <a:t>Multi-armed Bandit Pruning</a:t>
            </a:r>
          </a:p>
        </p:txBody>
      </p:sp>
      <p:sp>
        <p:nvSpPr>
          <p:cNvPr id="11" name="Shape 449"/>
          <p:cNvSpPr/>
          <p:nvPr/>
        </p:nvSpPr>
        <p:spPr>
          <a:xfrm>
            <a:off x="359943" y="1584219"/>
            <a:ext cx="792355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spcBef>
                <a:spcPts val="4200"/>
              </a:spcBef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+mn-lt"/>
              </a:rPr>
              <a:t>Discard low-utility views early to avoid wasted computation</a:t>
            </a:r>
          </a:p>
        </p:txBody>
      </p:sp>
    </p:spTree>
    <p:extLst>
      <p:ext uri="{BB962C8B-B14F-4D97-AF65-F5344CB8AC3E}">
        <p14:creationId xmlns:p14="http://schemas.microsoft.com/office/powerpoint/2010/main" val="44303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sp>
        <p:nvSpPr>
          <p:cNvPr id="5" name="Shape 451"/>
          <p:cNvSpPr/>
          <p:nvPr/>
        </p:nvSpPr>
        <p:spPr>
          <a:xfrm>
            <a:off x="4541411" y="301910"/>
            <a:ext cx="3629805" cy="892969"/>
          </a:xfrm>
          <a:prstGeom prst="rect">
            <a:avLst/>
          </a:prstGeom>
          <a:solidFill>
            <a:srgbClr val="1F78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Visualizations</a:t>
            </a:r>
          </a:p>
        </p:txBody>
      </p:sp>
      <p:sp>
        <p:nvSpPr>
          <p:cNvPr id="6" name="Shape 452"/>
          <p:cNvSpPr/>
          <p:nvPr/>
        </p:nvSpPr>
        <p:spPr>
          <a:xfrm>
            <a:off x="4557323" y="2224227"/>
            <a:ext cx="3629805" cy="892969"/>
          </a:xfrm>
          <a:prstGeom prst="rect">
            <a:avLst/>
          </a:prstGeom>
          <a:solidFill>
            <a:srgbClr val="5FC2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Queries (100s)</a:t>
            </a:r>
          </a:p>
        </p:txBody>
      </p:sp>
      <p:sp>
        <p:nvSpPr>
          <p:cNvPr id="7" name="Shape 453"/>
          <p:cNvSpPr/>
          <p:nvPr/>
        </p:nvSpPr>
        <p:spPr>
          <a:xfrm>
            <a:off x="6356313" y="1301257"/>
            <a:ext cx="1" cy="81659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8" name="Shape 454"/>
          <p:cNvSpPr/>
          <p:nvPr/>
        </p:nvSpPr>
        <p:spPr>
          <a:xfrm>
            <a:off x="4557323" y="4146245"/>
            <a:ext cx="3629805" cy="2631574"/>
          </a:xfrm>
          <a:prstGeom prst="rect">
            <a:avLst/>
          </a:prstGeom>
          <a:solidFill>
            <a:srgbClr val="A391E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455"/>
          <p:cNvSpPr/>
          <p:nvPr/>
        </p:nvSpPr>
        <p:spPr>
          <a:xfrm>
            <a:off x="6376142" y="3227712"/>
            <a:ext cx="1" cy="808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0" name="Shape 456"/>
          <p:cNvSpPr/>
          <p:nvPr/>
        </p:nvSpPr>
        <p:spPr>
          <a:xfrm>
            <a:off x="6529087" y="3227712"/>
            <a:ext cx="203187" cy="808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1" name="Shape 457"/>
          <p:cNvSpPr/>
          <p:nvPr/>
        </p:nvSpPr>
        <p:spPr>
          <a:xfrm>
            <a:off x="6682613" y="3231730"/>
            <a:ext cx="401650" cy="80429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2" name="Shape 458"/>
          <p:cNvSpPr/>
          <p:nvPr/>
        </p:nvSpPr>
        <p:spPr>
          <a:xfrm flipH="1">
            <a:off x="5658572" y="3235647"/>
            <a:ext cx="411008" cy="7962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3" name="Shape 459"/>
          <p:cNvSpPr/>
          <p:nvPr/>
        </p:nvSpPr>
        <p:spPr>
          <a:xfrm flipH="1">
            <a:off x="6009304" y="3230393"/>
            <a:ext cx="214037" cy="8056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4" name="Shape 460"/>
          <p:cNvSpPr/>
          <p:nvPr/>
        </p:nvSpPr>
        <p:spPr>
          <a:xfrm>
            <a:off x="5782285" y="4933925"/>
            <a:ext cx="1097646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Sharing</a:t>
            </a:r>
          </a:p>
        </p:txBody>
      </p:sp>
      <p:sp>
        <p:nvSpPr>
          <p:cNvPr id="15" name="Shape 461"/>
          <p:cNvSpPr/>
          <p:nvPr/>
        </p:nvSpPr>
        <p:spPr>
          <a:xfrm>
            <a:off x="5782285" y="6114760"/>
            <a:ext cx="1110953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Pruning</a:t>
            </a:r>
          </a:p>
        </p:txBody>
      </p:sp>
      <p:sp>
        <p:nvSpPr>
          <p:cNvPr id="16" name="Shape 462"/>
          <p:cNvSpPr/>
          <p:nvPr/>
        </p:nvSpPr>
        <p:spPr>
          <a:xfrm>
            <a:off x="5639553" y="4257628"/>
            <a:ext cx="1473292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Optimizer</a:t>
            </a:r>
          </a:p>
        </p:txBody>
      </p:sp>
      <p:sp>
        <p:nvSpPr>
          <p:cNvPr id="17" name="Shape 463"/>
          <p:cNvSpPr/>
          <p:nvPr/>
        </p:nvSpPr>
        <p:spPr>
          <a:xfrm>
            <a:off x="6636685" y="5481957"/>
            <a:ext cx="1" cy="5416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8" name="Shape 464"/>
          <p:cNvSpPr/>
          <p:nvPr/>
        </p:nvSpPr>
        <p:spPr>
          <a:xfrm flipV="1">
            <a:off x="6110931" y="5481957"/>
            <a:ext cx="1" cy="5416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9" name="Shape 465"/>
          <p:cNvSpPr/>
          <p:nvPr/>
        </p:nvSpPr>
        <p:spPr>
          <a:xfrm>
            <a:off x="1901261" y="5021794"/>
            <a:ext cx="1547220" cy="880476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</a:rPr>
              <a:t>DBMS</a:t>
            </a:r>
          </a:p>
        </p:txBody>
      </p:sp>
      <p:sp>
        <p:nvSpPr>
          <p:cNvPr id="20" name="Shape 466"/>
          <p:cNvSpPr/>
          <p:nvPr/>
        </p:nvSpPr>
        <p:spPr>
          <a:xfrm flipH="1">
            <a:off x="3589297" y="5162350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1" name="Shape 467"/>
          <p:cNvSpPr/>
          <p:nvPr/>
        </p:nvSpPr>
        <p:spPr>
          <a:xfrm>
            <a:off x="3591333" y="5752768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2" name="Shape 468"/>
          <p:cNvSpPr/>
          <p:nvPr/>
        </p:nvSpPr>
        <p:spPr>
          <a:xfrm>
            <a:off x="8335891" y="5457559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3" name="Shape 469"/>
          <p:cNvSpPr/>
          <p:nvPr/>
        </p:nvSpPr>
        <p:spPr>
          <a:xfrm>
            <a:off x="4397699" y="195375"/>
            <a:ext cx="3957000" cy="6662625"/>
          </a:xfrm>
          <a:prstGeom prst="roundRect">
            <a:avLst>
              <a:gd name="adj" fmla="val 6036"/>
            </a:avLst>
          </a:prstGeom>
          <a:ln w="63500">
            <a:solidFill>
              <a:srgbClr val="5C5C5C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470"/>
          <p:cNvSpPr/>
          <p:nvPr/>
        </p:nvSpPr>
        <p:spPr>
          <a:xfrm>
            <a:off x="8509019" y="1463796"/>
            <a:ext cx="1639443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Middleware </a:t>
            </a:r>
          </a:p>
          <a:p>
            <a:pPr lvl="0">
              <a:defRPr sz="1800"/>
            </a:pPr>
            <a:r>
              <a:rPr sz="2500"/>
              <a:t>Layer</a:t>
            </a:r>
          </a:p>
        </p:txBody>
      </p:sp>
      <p:pic>
        <p:nvPicPr>
          <p:cNvPr id="25" name="seedb_frontend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5970" y="4877352"/>
            <a:ext cx="1547220" cy="11604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5492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automated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1889919"/>
            <a:ext cx="805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5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ZQL: a </a:t>
            </a:r>
            <a:r>
              <a:rPr lang="en-US" dirty="0" err="1"/>
              <a:t>viz</a:t>
            </a:r>
            <a:r>
              <a:rPr lang="en-US" dirty="0"/>
              <a:t> exploration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87550"/>
            <a:ext cx="7581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query optimizer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79" y="1461365"/>
            <a:ext cx="7645042" cy="51243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1736" y="573917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6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5" y="1793054"/>
            <a:ext cx="4102100" cy="370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5500" y="2895169"/>
            <a:ext cx="231457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Human in the loop analytics are here to stay!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300" y="1270383"/>
            <a:ext cx="110367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24812" y="1359283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05812" y="2250254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92381" y="3055116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11097" y="4055625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7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83"/>
          <p:cNvGrpSpPr/>
          <p:nvPr/>
        </p:nvGrpSpPr>
        <p:grpSpPr>
          <a:xfrm>
            <a:off x="0" y="337432"/>
            <a:ext cx="5742755" cy="3634416"/>
            <a:chOff x="0" y="0"/>
            <a:chExt cx="6350000" cy="4569183"/>
          </a:xfrm>
        </p:grpSpPr>
        <p:pic>
          <p:nvPicPr>
            <p:cNvPr id="1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4" y="1992848"/>
              <a:ext cx="676197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Group 114"/>
          <p:cNvGrpSpPr/>
          <p:nvPr/>
        </p:nvGrpSpPr>
        <p:grpSpPr>
          <a:xfrm>
            <a:off x="5585017" y="346814"/>
            <a:ext cx="5911198" cy="3584760"/>
            <a:chOff x="0" y="0"/>
            <a:chExt cx="6350000" cy="4569182"/>
          </a:xfrm>
        </p:grpSpPr>
        <p:pic>
          <p:nvPicPr>
            <p:cNvPr id="4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" name="Group 145"/>
          <p:cNvGrpSpPr/>
          <p:nvPr/>
        </p:nvGrpSpPr>
        <p:grpSpPr>
          <a:xfrm>
            <a:off x="5600794" y="2993363"/>
            <a:ext cx="6005740" cy="3701963"/>
            <a:chOff x="0" y="0"/>
            <a:chExt cx="6350000" cy="4569182"/>
          </a:xfrm>
        </p:grpSpPr>
        <p:pic>
          <p:nvPicPr>
            <p:cNvPr id="80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0" name="Group 176"/>
          <p:cNvGrpSpPr/>
          <p:nvPr/>
        </p:nvGrpSpPr>
        <p:grpSpPr>
          <a:xfrm>
            <a:off x="74551" y="2916293"/>
            <a:ext cx="5520242" cy="3798315"/>
            <a:chOff x="0" y="0"/>
            <a:chExt cx="6350000" cy="4569182"/>
          </a:xfrm>
        </p:grpSpPr>
        <p:pic>
          <p:nvPicPr>
            <p:cNvPr id="11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Shape 177"/>
          <p:cNvSpPr/>
          <p:nvPr/>
        </p:nvSpPr>
        <p:spPr>
          <a:xfrm>
            <a:off x="1356214" y="1202269"/>
            <a:ext cx="9185558" cy="4185761"/>
          </a:xfrm>
          <a:prstGeom prst="rect">
            <a:avLst/>
          </a:pr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800"/>
            </a:lvl1pPr>
          </a:lstStyle>
          <a:p>
            <a:pPr lvl="0" algn="ctr">
              <a:defRPr sz="1800"/>
            </a:pPr>
            <a:r>
              <a:rPr lang="en-US" sz="3400" i="1" dirty="0">
                <a:solidFill>
                  <a:srgbClr val="0000FF"/>
                </a:solidFill>
              </a:rPr>
              <a:t>Standard Data Visualization Recipe:</a:t>
            </a:r>
          </a:p>
          <a:p>
            <a:pPr lvl="0">
              <a:defRPr sz="1800"/>
            </a:pPr>
            <a:endParaRPr lang="en-US" sz="3400" dirty="0"/>
          </a:p>
          <a:p>
            <a:pPr marL="514350" lvl="0" indent="-514350">
              <a:buAutoNum type="arabicPeriod"/>
              <a:defRPr sz="1800"/>
            </a:pPr>
            <a:r>
              <a:rPr lang="en-US" sz="3400" b="1" dirty="0"/>
              <a:t>Load</a:t>
            </a:r>
            <a:r>
              <a:rPr lang="en-US" sz="3400" dirty="0"/>
              <a:t> dataset into data </a:t>
            </a:r>
            <a:r>
              <a:rPr lang="en-US" sz="3400" dirty="0" err="1"/>
              <a:t>viz</a:t>
            </a:r>
            <a:r>
              <a:rPr lang="en-US" sz="3400" dirty="0"/>
              <a:t> tool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/>
              <a:t>Start</a:t>
            </a:r>
            <a:r>
              <a:rPr lang="en-US" sz="3400" dirty="0"/>
              <a:t> with a desired hypothesis/pattern (explore combination of attributes)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/>
              <a:t>Select</a:t>
            </a:r>
            <a:r>
              <a:rPr lang="en-US" sz="3400" dirty="0"/>
              <a:t> </a:t>
            </a:r>
            <a:r>
              <a:rPr lang="en-US" sz="3400" dirty="0" err="1"/>
              <a:t>viz</a:t>
            </a:r>
            <a:r>
              <a:rPr lang="en-US" sz="3400" dirty="0"/>
              <a:t> to be generated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/>
              <a:t>See</a:t>
            </a:r>
            <a:r>
              <a:rPr lang="en-US" sz="3400" dirty="0"/>
              <a:t> if it matches desired pattern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/>
              <a:t>Repeat</a:t>
            </a:r>
            <a:r>
              <a:rPr lang="en-US" sz="3400" dirty="0"/>
              <a:t> 3-4 until you find a match</a:t>
            </a:r>
          </a:p>
        </p:txBody>
      </p:sp>
    </p:spTree>
    <p:extLst>
      <p:ext uri="{BB962C8B-B14F-4D97-AF65-F5344CB8AC3E}">
        <p14:creationId xmlns:p14="http://schemas.microsoft.com/office/powerpoint/2010/main" val="8207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83"/>
          <p:cNvGrpSpPr/>
          <p:nvPr/>
        </p:nvGrpSpPr>
        <p:grpSpPr>
          <a:xfrm>
            <a:off x="0" y="337432"/>
            <a:ext cx="5742755" cy="3634416"/>
            <a:chOff x="0" y="0"/>
            <a:chExt cx="6350000" cy="4569183"/>
          </a:xfrm>
        </p:grpSpPr>
        <p:pic>
          <p:nvPicPr>
            <p:cNvPr id="1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4" y="1992848"/>
              <a:ext cx="676197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Group 114"/>
          <p:cNvGrpSpPr/>
          <p:nvPr/>
        </p:nvGrpSpPr>
        <p:grpSpPr>
          <a:xfrm>
            <a:off x="5585017" y="346814"/>
            <a:ext cx="5911198" cy="3584760"/>
            <a:chOff x="0" y="0"/>
            <a:chExt cx="6350000" cy="4569182"/>
          </a:xfrm>
        </p:grpSpPr>
        <p:pic>
          <p:nvPicPr>
            <p:cNvPr id="4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" name="Group 145"/>
          <p:cNvGrpSpPr/>
          <p:nvPr/>
        </p:nvGrpSpPr>
        <p:grpSpPr>
          <a:xfrm>
            <a:off x="5600794" y="2993363"/>
            <a:ext cx="6005740" cy="3701963"/>
            <a:chOff x="0" y="0"/>
            <a:chExt cx="6350000" cy="4569182"/>
          </a:xfrm>
        </p:grpSpPr>
        <p:pic>
          <p:nvPicPr>
            <p:cNvPr id="80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0" name="Group 176"/>
          <p:cNvGrpSpPr/>
          <p:nvPr/>
        </p:nvGrpSpPr>
        <p:grpSpPr>
          <a:xfrm>
            <a:off x="74551" y="2916293"/>
            <a:ext cx="5520242" cy="3798315"/>
            <a:chOff x="0" y="0"/>
            <a:chExt cx="6350000" cy="4569182"/>
          </a:xfrm>
        </p:grpSpPr>
        <p:pic>
          <p:nvPicPr>
            <p:cNvPr id="11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Shape 303"/>
          <p:cNvSpPr/>
          <p:nvPr/>
        </p:nvSpPr>
        <p:spPr>
          <a:xfrm>
            <a:off x="969963" y="1151802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Shape 304"/>
          <p:cNvSpPr/>
          <p:nvPr/>
        </p:nvSpPr>
        <p:spPr>
          <a:xfrm>
            <a:off x="10668000" y="1821700"/>
            <a:ext cx="616626" cy="657461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305"/>
          <p:cNvSpPr/>
          <p:nvPr/>
        </p:nvSpPr>
        <p:spPr>
          <a:xfrm>
            <a:off x="2802497" y="3755988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Shape 306"/>
          <p:cNvSpPr/>
          <p:nvPr/>
        </p:nvSpPr>
        <p:spPr>
          <a:xfrm>
            <a:off x="7671244" y="5984072"/>
            <a:ext cx="616625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Shape 307"/>
          <p:cNvSpPr/>
          <p:nvPr/>
        </p:nvSpPr>
        <p:spPr>
          <a:xfrm>
            <a:off x="977235" y="5376970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308"/>
          <p:cNvSpPr/>
          <p:nvPr/>
        </p:nvSpPr>
        <p:spPr>
          <a:xfrm>
            <a:off x="138701" y="3750701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08283" y="932163"/>
            <a:ext cx="10497671" cy="4867530"/>
            <a:chOff x="808283" y="932163"/>
            <a:chExt cx="10497671" cy="4867530"/>
          </a:xfrm>
        </p:grpSpPr>
        <p:sp>
          <p:nvSpPr>
            <p:cNvPr id="272" name="Shape 177"/>
            <p:cNvSpPr/>
            <p:nvPr/>
          </p:nvSpPr>
          <p:spPr>
            <a:xfrm>
              <a:off x="808283" y="932163"/>
              <a:ext cx="10497671" cy="523220"/>
            </a:xfrm>
            <a:prstGeom prst="rect">
              <a:avLst/>
            </a:prstGeom>
            <a:solidFill>
              <a:srgbClr val="FFFFFF"/>
            </a:solidFill>
            <a:ln w="381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4800"/>
              </a:lvl1pPr>
            </a:lstStyle>
            <a:p>
              <a:pPr lvl="0" algn="ctr">
                <a:defRPr sz="1800"/>
              </a:pPr>
              <a:r>
                <a:rPr lang="en-US" sz="3400" i="1" dirty="0">
                  <a:solidFill>
                    <a:srgbClr val="0000FF"/>
                  </a:solidFill>
                </a:rPr>
                <a:t>Tedious and Time-consuming!</a:t>
              </a:r>
              <a:endParaRPr lang="en-US" sz="3400" dirty="0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15859" y="2156968"/>
              <a:ext cx="5225849" cy="3642725"/>
            </a:xfrm>
            <a:prstGeom prst="rect">
              <a:avLst/>
            </a:prstGeom>
          </p:spPr>
        </p:pic>
      </p:grpSp>
      <p:sp>
        <p:nvSpPr>
          <p:cNvPr id="274" name="Shape 177"/>
          <p:cNvSpPr/>
          <p:nvPr/>
        </p:nvSpPr>
        <p:spPr>
          <a:xfrm>
            <a:off x="1452052" y="2127593"/>
            <a:ext cx="9185558" cy="4185761"/>
          </a:xfrm>
          <a:prstGeom prst="rect">
            <a:avLst/>
          </a:pr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800"/>
            </a:lvl1pPr>
          </a:lstStyle>
          <a:p>
            <a:pPr lvl="0" algn="ctr">
              <a:defRPr sz="1800"/>
            </a:pPr>
            <a:r>
              <a:rPr lang="en-US" sz="3400" i="1" dirty="0">
                <a:solidFill>
                  <a:srgbClr val="0000FF"/>
                </a:solidFill>
              </a:rPr>
              <a:t>Key Issue:</a:t>
            </a:r>
          </a:p>
          <a:p>
            <a:pPr lvl="0">
              <a:defRPr sz="1800"/>
            </a:pPr>
            <a:endParaRPr lang="en-US" sz="3400" dirty="0"/>
          </a:p>
          <a:p>
            <a:pPr lvl="0">
              <a:defRPr sz="1800"/>
            </a:pPr>
            <a:r>
              <a:rPr lang="en-US" sz="3400" dirty="0"/>
              <a:t> Visualization can be generated by:</a:t>
            </a:r>
          </a:p>
          <a:p>
            <a:pPr lvl="0">
              <a:defRPr sz="1800"/>
            </a:pPr>
            <a:r>
              <a:rPr lang="en-US" sz="3400" dirty="0"/>
              <a:t>		varying subsets of data</a:t>
            </a:r>
          </a:p>
          <a:p>
            <a:pPr lvl="0">
              <a:defRPr sz="1800"/>
            </a:pPr>
            <a:r>
              <a:rPr lang="en-US" sz="3400" dirty="0"/>
              <a:t>		varying attributes being visualized</a:t>
            </a:r>
          </a:p>
          <a:p>
            <a:pPr lvl="0">
              <a:defRPr sz="1800"/>
            </a:pPr>
            <a:endParaRPr lang="en-US" sz="3400" dirty="0"/>
          </a:p>
          <a:p>
            <a:pPr lvl="0">
              <a:defRPr sz="1800"/>
            </a:pPr>
            <a:r>
              <a:rPr lang="en-US" sz="3400" dirty="0"/>
              <a:t> Too many visualization to look at to find desired visual patterns!</a:t>
            </a:r>
          </a:p>
        </p:txBody>
      </p:sp>
    </p:spTree>
    <p:extLst>
      <p:ext uri="{BB962C8B-B14F-4D97-AF65-F5344CB8AC3E}">
        <p14:creationId xmlns:p14="http://schemas.microsoft.com/office/powerpoint/2010/main" val="14577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Visualization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4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Space of Visualizations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Recommendation Metrics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Given a dataset and a task, automatically produce a set of visualizations that are the most “interesting” given the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7356" y="4875868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Particularly vague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Given a dataset and a task, automatically produce a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set of visualizations </a:t>
            </a:r>
            <a:r>
              <a:rPr lang="en-US" dirty="0">
                <a:latin typeface="+mj-lt"/>
              </a:rPr>
              <a:t>that are the most “interesting” given the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8970</TotalTime>
  <Words>1236</Words>
  <Application>Microsoft Office PowerPoint</Application>
  <PresentationFormat>Widescreen</PresentationFormat>
  <Paragraphs>306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Helvetica</vt:lpstr>
      <vt:lpstr>Wingdings</vt:lpstr>
      <vt:lpstr>Office Theme</vt:lpstr>
      <vt:lpstr>  Data Management for  Data Science</vt:lpstr>
      <vt:lpstr>Data Visualizations Today</vt:lpstr>
      <vt:lpstr>Data Visualizations Today</vt:lpstr>
      <vt:lpstr>PowerPoint Presentation</vt:lpstr>
      <vt:lpstr>PowerPoint Presentation</vt:lpstr>
      <vt:lpstr>1. Visualization recommendations</vt:lpstr>
      <vt:lpstr>What you will learn about in this section</vt:lpstr>
      <vt:lpstr>Goal</vt:lpstr>
      <vt:lpstr>Goal</vt:lpstr>
      <vt:lpstr>Example</vt:lpstr>
      <vt:lpstr>Space of visualizations</vt:lpstr>
      <vt:lpstr>Space of visualizations</vt:lpstr>
      <vt:lpstr>Goal</vt:lpstr>
      <vt:lpstr>Interesting visualizations</vt:lpstr>
      <vt:lpstr>Deviation-based Utility Metric</vt:lpstr>
      <vt:lpstr>Computing Expected Trend</vt:lpstr>
      <vt:lpstr>Computing Actual Trend</vt:lpstr>
      <vt:lpstr>Computing Utility</vt:lpstr>
      <vt:lpstr>Low Utility Visualization</vt:lpstr>
      <vt:lpstr>High Utility Visualization</vt:lpstr>
      <vt:lpstr>Other metrics</vt:lpstr>
      <vt:lpstr>2. DB-inspired Optimizations</vt:lpstr>
      <vt:lpstr>What you will learn about in this section</vt:lpstr>
      <vt:lpstr>Ranking</vt:lpstr>
      <vt:lpstr>Even larger space of queries</vt:lpstr>
      <vt:lpstr>Back to ranking</vt:lpstr>
      <vt:lpstr>Issues with Naïve Approach</vt:lpstr>
      <vt:lpstr>Optimizations</vt:lpstr>
      <vt:lpstr>Optimizations</vt:lpstr>
      <vt:lpstr>Combining Multiple Group-by’s</vt:lpstr>
      <vt:lpstr>Pruning optimizations</vt:lpstr>
      <vt:lpstr>PowerPoint Presentation</vt:lpstr>
      <vt:lpstr>More on automated visualizations</vt:lpstr>
      <vt:lpstr>ZQL: a viz exploration language</vt:lpstr>
      <vt:lpstr>Intelligent query optimizer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1059</cp:revision>
  <cp:lastPrinted>2019-04-24T18:16:26Z</cp:lastPrinted>
  <dcterms:created xsi:type="dcterms:W3CDTF">2015-09-11T05:09:33Z</dcterms:created>
  <dcterms:modified xsi:type="dcterms:W3CDTF">2025-04-03T11:24:11Z</dcterms:modified>
</cp:coreProperties>
</file>