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330" r:id="rId3"/>
    <p:sldId id="331" r:id="rId4"/>
    <p:sldId id="332" r:id="rId5"/>
    <p:sldId id="333" r:id="rId6"/>
    <p:sldId id="387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73" r:id="rId38"/>
    <p:sldId id="374" r:id="rId39"/>
    <p:sldId id="380" r:id="rId40"/>
    <p:sldId id="3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332"/>
            <p14:sldId id="333"/>
            <p14:sldId id="387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73"/>
            <p14:sldId id="374"/>
            <p14:sldId id="380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0"/>
    <p:restoredTop sz="91358"/>
  </p:normalViewPr>
  <p:slideViewPr>
    <p:cSldViewPr snapToGrid="0" snapToObjects="1">
      <p:cViewPr varScale="1">
        <p:scale>
          <a:sx n="104" d="100"/>
          <a:sy n="104" d="100"/>
        </p:scale>
        <p:origin x="12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058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9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97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751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368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17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0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99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7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9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4: Relational Algebra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Model: Data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Student</a:t>
            </a: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tuple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u="sng" dirty="0">
                <a:latin typeface="+mj-lt"/>
              </a:rPr>
              <a:t>row</a:t>
            </a:r>
            <a:r>
              <a:rPr lang="en-US" sz="2800" dirty="0">
                <a:latin typeface="+mj-lt"/>
              </a:rPr>
              <a:t> (or </a:t>
            </a:r>
            <a:r>
              <a:rPr lang="en-US" sz="2800" i="1" dirty="0">
                <a:latin typeface="+mj-lt"/>
              </a:rPr>
              <a:t>record) </a:t>
            </a:r>
            <a:r>
              <a:rPr lang="en-US" sz="2800" dirty="0">
                <a:latin typeface="+mj-lt"/>
              </a:rPr>
              <a:t>is a single entry in the table having the attributes specified by the schema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number of tuples is the </a:t>
            </a:r>
            <a:r>
              <a:rPr lang="en-US" sz="2400" b="1" u="sng" dirty="0">
                <a:latin typeface="+mj-lt"/>
              </a:rPr>
              <a:t>cardinality</a:t>
            </a:r>
            <a:r>
              <a:rPr lang="en-US" sz="2400" dirty="0">
                <a:latin typeface="+mj-lt"/>
              </a:rPr>
              <a:t> of the relation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0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Model: Data</a:t>
            </a:r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 </a:t>
            </a:r>
            <a:r>
              <a:rPr lang="en-US" sz="3200" b="1" u="sng" dirty="0">
                <a:latin typeface="+mj-lt"/>
              </a:rPr>
              <a:t>relational instance</a:t>
            </a:r>
            <a:r>
              <a:rPr lang="en-US" sz="3200" dirty="0">
                <a:latin typeface="+mj-lt"/>
              </a:rPr>
              <a:t> is a </a:t>
            </a:r>
            <a:r>
              <a:rPr lang="en-US" sz="3200" b="1" i="1" dirty="0">
                <a:latin typeface="+mj-lt"/>
              </a:rPr>
              <a:t>set</a:t>
            </a:r>
            <a:r>
              <a:rPr lang="en-US" sz="3200" dirty="0">
                <a:latin typeface="+mj-lt"/>
              </a:rPr>
              <a:t> of tuples all conforming to the same </a:t>
            </a:r>
            <a:r>
              <a:rPr lang="en-US" sz="3200" i="1" dirty="0">
                <a:latin typeface="+mj-lt"/>
              </a:rPr>
              <a:t>schema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 practice DBMSs relax the set requirement, and use multisets.  </a:t>
            </a: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/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3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relational schema</a:t>
            </a:r>
            <a:r>
              <a:rPr lang="en-US" dirty="0"/>
              <a:t> describes the data that is contained in a </a:t>
            </a:r>
            <a:r>
              <a:rPr lang="en-US" i="1" u="sng" dirty="0"/>
              <a:t>relational instance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Reiterate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R(f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relational schema</a:t>
            </a:r>
            <a:r>
              <a:rPr lang="en-US" dirty="0"/>
              <a:t> describes the data that is contained in a </a:t>
            </a:r>
            <a:r>
              <a:rPr lang="en-US" i="1" u="sng" dirty="0"/>
              <a:t>relational instance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function: R : Dom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x … x </a:t>
            </a:r>
            <a:r>
              <a:rPr lang="en-US" sz="2800" dirty="0" err="1">
                <a:latin typeface="+mj-lt"/>
              </a:rPr>
              <a:t>Dom</a:t>
            </a:r>
            <a:r>
              <a:rPr lang="en-US" sz="2800" baseline="-25000" dirty="0" err="1">
                <a:latin typeface="+mj-lt"/>
              </a:rPr>
              <a:t>t</a:t>
            </a:r>
            <a:r>
              <a:rPr lang="en-US" sz="2800" baseline="-250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813" y="2989520"/>
            <a:ext cx="44719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7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relational database schema</a:t>
            </a:r>
            <a:r>
              <a:rPr lang="en-US" dirty="0"/>
              <a:t> is a set of relational schemata, one for each relation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u="sng" dirty="0"/>
              <a:t>relational database instance</a:t>
            </a:r>
            <a:r>
              <a:rPr lang="en-US" dirty="0"/>
              <a:t> is a set of relational instances, one for each 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relational database instances 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Relation DB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Part of the Model: Querying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data-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just 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8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Virtues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independence (logical too), Declarative</a:t>
            </a:r>
          </a:p>
          <a:p>
            <a:endParaRPr lang="en-US" dirty="0"/>
          </a:p>
          <a:p>
            <a:r>
              <a:rPr lang="en-US" dirty="0"/>
              <a:t>Simple, elegant clean: Everything is a relation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23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Declarative query (from user)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Translate to relational algebra expression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Find logically equivalent- but </a:t>
            </a:r>
            <a:r>
              <a:rPr lang="en-US" sz="2400" i="1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Execute each operator of the optimized plan!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4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Assignment 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Hints and Grading</a:t>
            </a: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optimizable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/>
              <a:t>basic </a:t>
            </a:r>
            <a:r>
              <a:rPr lang="en-US" sz="2400" u="sng" dirty="0"/>
              <a:t>operators: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>
                <a:sym typeface="Symbol" pitchFamily="-111" charset="2"/>
              </a:rPr>
              <a:t>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Union: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Algebra (RA)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2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mind: RA operates on sets!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RDBMSs use </a:t>
            </a:r>
            <a:r>
              <a:rPr lang="en-US" i="1" dirty="0" err="1"/>
              <a:t>multisets</a:t>
            </a:r>
            <a:r>
              <a:rPr lang="en-US" dirty="0"/>
              <a:t>, however in relational algebra formalism we will consider </a:t>
            </a:r>
            <a:r>
              <a:rPr lang="en-US" b="1" u="sng" dirty="0"/>
              <a:t>sets!</a:t>
            </a:r>
          </a:p>
          <a:p>
            <a:endParaRPr lang="en-US" b="1" u="sng" dirty="0"/>
          </a:p>
          <a:p>
            <a:r>
              <a:rPr lang="en-US" dirty="0"/>
              <a:t>Also: we will consider the </a:t>
            </a:r>
            <a:r>
              <a:rPr lang="en-US" b="1" i="1" dirty="0"/>
              <a:t>named perspective</a:t>
            </a:r>
            <a:r>
              <a:rPr lang="en-US" dirty="0"/>
              <a:t>, where every attribute must have a </a:t>
            </a:r>
            <a:r>
              <a:rPr lang="en-US" u="sng" dirty="0"/>
              <a:t>unique name</a:t>
            </a:r>
            <a:endParaRPr lang="en-US" dirty="0"/>
          </a:p>
          <a:p>
            <a:pPr lvl="1"/>
            <a:r>
              <a:rPr lang="en-US" dirty="0">
                <a:sym typeface="Wingdings"/>
              </a:rPr>
              <a:t></a:t>
            </a:r>
            <a:r>
              <a:rPr lang="en-US" dirty="0"/>
              <a:t>attribute order does not matter…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0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/>
              <a:t>Notation: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/>
              <a:t>The 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5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50502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4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/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/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7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that RA Operators are Compositional!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represent this query in RA?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𝑔𝑝𝑎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&gt;3.5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</a:t>
            </a:r>
            <a:r>
              <a:rPr lang="en-US" sz="2800">
                <a:latin typeface="+mj-lt"/>
              </a:rPr>
              <a:t>these logically equivalent</a:t>
            </a:r>
            <a:r>
              <a:rPr lang="en-US" sz="2800" dirty="0">
                <a:latin typeface="+mj-lt"/>
              </a:rPr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2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/>
              <a:t>Rare in 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/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/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6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 Relational Model &amp; Relational Algebra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Relational Algebra Pt.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/>
              <a:t>A ‘special’ operator- neither basic nor derived</a:t>
            </a:r>
          </a:p>
          <a:p>
            <a:r>
              <a:rPr lang="en-US" dirty="0"/>
              <a:t>Notation: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/>
          </a:p>
          <a:p>
            <a:r>
              <a:rPr lang="en-US" b="1" dirty="0"/>
              <a:t>Note: this is shorthand for the proper form (since names, not order matters!):</a:t>
            </a:r>
          </a:p>
          <a:p>
            <a:pPr lvl="1"/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A1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/>
              <a:t>B1,…,</a:t>
            </a:r>
            <a:r>
              <a:rPr lang="en-US" baseline="-25000" dirty="0" err="1"/>
              <a:t>An</a:t>
            </a:r>
            <a:r>
              <a:rPr lang="en-US" baseline="-25000" dirty="0" err="1">
                <a:sym typeface="Wingdings"/>
              </a:rPr>
              <a:t>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We care about this operator </a:t>
            </a:r>
            <a:r>
              <a:rPr lang="en-US" sz="2800" i="1" dirty="0">
                <a:latin typeface="+mj-lt"/>
              </a:rPr>
              <a:t>because</a:t>
            </a:r>
            <a:r>
              <a:rPr lang="en-US" sz="2800" dirty="0">
                <a:latin typeface="+mj-lt"/>
              </a:rPr>
              <a:t> we are working in a </a:t>
            </a:r>
            <a:r>
              <a:rPr lang="en-US" sz="2800" i="1" dirty="0">
                <a:latin typeface="+mj-lt"/>
              </a:rPr>
              <a:t>named perspective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/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Meaning: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renames the shared attributes in one of the relations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the shared attributes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  <a:blipFill rotWithShape="0">
                <a:blip r:embed="rId2"/>
                <a:stretch>
                  <a:fillRect l="-1328" t="-12062" r="-1124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7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/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/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 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 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1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schemas R(A, B, C, D), S(A, C, E), what is the schema of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288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Converting SQL Query -&gt; RA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5408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 of RA Plans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/>
              </a:p>
              <a:p>
                <a:pPr lvl="2"/>
                <a:endParaRPr lang="en-US" sz="3200" dirty="0"/>
              </a:p>
              <a:p>
                <a:pPr lvl="1"/>
                <a:r>
                  <a:rPr lang="en-US" sz="2800" dirty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49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Union (</a:t>
            </a:r>
            <a:r>
              <a:rPr lang="en-US" dirty="0">
                <a:sym typeface="Symbol" pitchFamily="-111" charset="2"/>
              </a:rPr>
              <a:t>)</a:t>
            </a:r>
            <a:r>
              <a:rPr lang="en-US" dirty="0"/>
              <a:t> and 2. Difference (–)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06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Intersection (</a:t>
            </a:r>
            <a:r>
              <a:rPr lang="en-US" dirty="0">
                <a:sym typeface="Symbol" pitchFamily="-111" charset="2"/>
              </a:rPr>
              <a:t>)</a:t>
            </a:r>
            <a:r>
              <a:rPr lang="en-US" dirty="0"/>
              <a:t>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join!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1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/>
              <a:t>RA Expressions Can Get Complex!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53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Relational Model &amp; Relational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948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 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6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8668"/>
            <a:ext cx="2743200" cy="365125"/>
          </a:xfrm>
        </p:spPr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Levels of abstraction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86" y="1690688"/>
            <a:ext cx="8965614" cy="45704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2879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8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The Relational model 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29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Model: Schemata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/>
              <a:t>Relational Schema: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/>
              <a:t>String, float, </a:t>
            </a:r>
            <a:r>
              <a:rPr lang="en-US" sz="2800" i="1" dirty="0" err="1"/>
              <a:t>int</a:t>
            </a:r>
            <a:r>
              <a:rPr lang="en-US" sz="2800" i="1" dirty="0"/>
              <a:t>, etc. </a:t>
            </a:r>
            <a:r>
              <a:rPr lang="en-US" sz="2800" dirty="0"/>
              <a:t>are the </a:t>
            </a:r>
            <a:r>
              <a:rPr lang="en-US" sz="2800" b="1" u="sng" dirty="0"/>
              <a:t>domains</a:t>
            </a:r>
            <a:r>
              <a:rPr lang="en-US" sz="2800" dirty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Relation name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31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Model: Data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Student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An </a:t>
            </a:r>
            <a:r>
              <a:rPr lang="en-US" sz="2800" b="1" u="sng" dirty="0">
                <a:latin typeface="+mj-lt"/>
              </a:rPr>
              <a:t>attribute</a:t>
            </a:r>
            <a:r>
              <a:rPr lang="en-US" sz="2800" dirty="0">
                <a:latin typeface="+mj-lt"/>
              </a:rPr>
              <a:t> (or </a:t>
            </a:r>
            <a:r>
              <a:rPr lang="en-US" sz="2800" b="1" u="sng" dirty="0">
                <a:latin typeface="+mj-lt"/>
              </a:rPr>
              <a:t>column</a:t>
            </a:r>
            <a:r>
              <a:rPr lang="en-US" sz="2800" dirty="0">
                <a:latin typeface="+mj-lt"/>
              </a:rPr>
              <a:t>) is a typed data entry present in each tuple in the relation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number of attributes is the </a:t>
            </a:r>
            <a:r>
              <a:rPr lang="en-US" sz="2400" b="1" u="sng" dirty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of the relation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8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1987</Words>
  <Application>Microsoft Office PowerPoint</Application>
  <PresentationFormat>Widescreen</PresentationFormat>
  <Paragraphs>544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Unicode MS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Wingdings</vt:lpstr>
      <vt:lpstr>Office Theme</vt:lpstr>
      <vt:lpstr>  Data Management for  Data Science</vt:lpstr>
      <vt:lpstr>Announcements</vt:lpstr>
      <vt:lpstr>Today’s Lecture</vt:lpstr>
      <vt:lpstr>1. The Relational Model &amp; Relational Algebra</vt:lpstr>
      <vt:lpstr>What you will learn about in this section</vt:lpstr>
      <vt:lpstr>Levels of abstraction</vt:lpstr>
      <vt:lpstr>Motivation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Example: Converting SQL Query -&gt; RA</vt:lpstr>
      <vt:lpstr>Logical Equivalence of RA Plans</vt:lpstr>
      <vt:lpstr>1. Union () and 2. Difference (–)</vt:lpstr>
      <vt:lpstr>What about Intersection () ?</vt:lpstr>
      <vt:lpstr>RA Expressions Can Get Complex!</vt:lpstr>
      <vt:lpstr>RA has Limitations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432</cp:revision>
  <cp:lastPrinted>2019-01-22T23:38:09Z</cp:lastPrinted>
  <dcterms:created xsi:type="dcterms:W3CDTF">2015-09-11T05:09:33Z</dcterms:created>
  <dcterms:modified xsi:type="dcterms:W3CDTF">2025-04-03T10:27:35Z</dcterms:modified>
</cp:coreProperties>
</file>