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7"/>
  </p:notesMasterIdLst>
  <p:sldIdLst>
    <p:sldId id="257" r:id="rId2"/>
    <p:sldId id="331" r:id="rId3"/>
    <p:sldId id="332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5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8" r:id="rId29"/>
    <p:sldId id="359" r:id="rId30"/>
    <p:sldId id="360" r:id="rId31"/>
    <p:sldId id="361" r:id="rId32"/>
    <p:sldId id="362" r:id="rId33"/>
    <p:sldId id="363" r:id="rId34"/>
    <p:sldId id="364" r:id="rId35"/>
    <p:sldId id="365" r:id="rId36"/>
    <p:sldId id="366" r:id="rId37"/>
    <p:sldId id="367" r:id="rId38"/>
    <p:sldId id="368" r:id="rId39"/>
    <p:sldId id="369" r:id="rId40"/>
    <p:sldId id="370" r:id="rId41"/>
    <p:sldId id="371" r:id="rId42"/>
    <p:sldId id="372" r:id="rId43"/>
    <p:sldId id="373" r:id="rId44"/>
    <p:sldId id="407" r:id="rId45"/>
    <p:sldId id="374" r:id="rId46"/>
    <p:sldId id="375" r:id="rId47"/>
    <p:sldId id="376" r:id="rId48"/>
    <p:sldId id="377" r:id="rId49"/>
    <p:sldId id="378" r:id="rId50"/>
    <p:sldId id="379" r:id="rId51"/>
    <p:sldId id="405" r:id="rId52"/>
    <p:sldId id="381" r:id="rId53"/>
    <p:sldId id="382" r:id="rId54"/>
    <p:sldId id="383" r:id="rId55"/>
    <p:sldId id="384" r:id="rId56"/>
    <p:sldId id="385" r:id="rId57"/>
    <p:sldId id="386" r:id="rId58"/>
    <p:sldId id="387" r:id="rId59"/>
    <p:sldId id="388" r:id="rId60"/>
    <p:sldId id="389" r:id="rId61"/>
    <p:sldId id="390" r:id="rId62"/>
    <p:sldId id="391" r:id="rId63"/>
    <p:sldId id="392" r:id="rId64"/>
    <p:sldId id="393" r:id="rId65"/>
    <p:sldId id="394" r:id="rId66"/>
    <p:sldId id="395" r:id="rId67"/>
    <p:sldId id="396" r:id="rId68"/>
    <p:sldId id="397" r:id="rId69"/>
    <p:sldId id="398" r:id="rId70"/>
    <p:sldId id="399" r:id="rId71"/>
    <p:sldId id="400" r:id="rId72"/>
    <p:sldId id="401" r:id="rId73"/>
    <p:sldId id="402" r:id="rId74"/>
    <p:sldId id="406" r:id="rId75"/>
    <p:sldId id="404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257"/>
            <p14:sldId id="331"/>
            <p14:sldId id="332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5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407"/>
            <p14:sldId id="374"/>
            <p14:sldId id="375"/>
            <p14:sldId id="376"/>
            <p14:sldId id="377"/>
            <p14:sldId id="378"/>
            <p14:sldId id="379"/>
            <p14:sldId id="405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6"/>
            <p14:sldId id="4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20"/>
    <p:restoredTop sz="91328"/>
  </p:normalViewPr>
  <p:slideViewPr>
    <p:cSldViewPr snapToGrid="0" snapToObjects="1">
      <p:cViewPr varScale="1">
        <p:scale>
          <a:sx n="104" d="100"/>
          <a:sy n="104" d="100"/>
        </p:scale>
        <p:origin x="121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F1DBE1-F881-447A-BD83-525E419A7BDF}" type="slidenum">
              <a:rPr lang="en-US"/>
              <a:pPr/>
              <a:t>13</a:t>
            </a:fld>
            <a:endParaRPr 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92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537920-C064-4783-BA27-1563C3CA487C}" type="slidenum">
              <a:rPr lang="en-US"/>
              <a:pPr/>
              <a:t>14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07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80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97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75BABC-8AE4-4864-9D16-4FBEEC793F13}" type="slidenum">
              <a:rPr lang="en-US"/>
              <a:pPr/>
              <a:t>20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C14D81-D799-4CF1-80FC-FA801A29DB3A}" type="slidenum">
              <a:rPr lang="en-US"/>
              <a:pPr/>
              <a:t>21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18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C14D81-D799-4CF1-80FC-FA801A29DB3A}" type="slidenum">
              <a:rPr lang="en-US"/>
              <a:pPr/>
              <a:t>22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18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94A279-2CFC-42E7-B264-814B65AE43D4}" type="slidenum">
              <a:rPr lang="en-US"/>
              <a:pPr/>
              <a:t>23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85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D3D508-DEE3-4B48-8B21-E612AFF5B608}" type="slidenum">
              <a:rPr lang="en-US"/>
              <a:pPr/>
              <a:t>25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037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B94508-F7E1-47A8-A3D4-38299D702657}" type="slidenum">
              <a:rPr lang="en-US"/>
              <a:pPr/>
              <a:t>26</a:t>
            </a:fld>
            <a:endParaRPr lang="en-US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3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29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45F0F2-A68C-4D6C-83C7-25655A43559B}" type="slidenum">
              <a:rPr lang="en-US"/>
              <a:pPr/>
              <a:t>27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949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586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463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0D7EEC-0E4C-4CB8-99FF-E1DCDDDFF694}" type="slidenum">
              <a:rPr lang="en-US"/>
              <a:pPr/>
              <a:t>33</a:t>
            </a:fld>
            <a:endParaRPr lang="en-US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59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34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20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35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550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83057-5BFD-4E3C-AAB5-9166BAE2A395}" type="slidenum">
              <a:rPr lang="en-US"/>
              <a:pPr/>
              <a:t>36</a:t>
            </a:fld>
            <a:endParaRPr 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94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C6E57F-65A4-4DD4-8906-AF6578A64FB2}" type="slidenum">
              <a:rPr lang="en-US"/>
              <a:pPr/>
              <a:t>37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970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8B04EB-C411-4BE9-9006-6E38C7683AC5}" type="slidenum">
              <a:rPr lang="en-US"/>
              <a:pPr/>
              <a:t>38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3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8B04EB-C411-4BE9-9006-6E38C7683AC5}" type="slidenum">
              <a:rPr lang="en-US"/>
              <a:pPr/>
              <a:t>39</a:t>
            </a:fld>
            <a:endParaRPr 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97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7C051A-E1BE-4115-B362-29E8152F7B81}" type="slidenum">
              <a:rPr lang="en-US"/>
              <a:pPr/>
              <a:t>5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993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277D02-60D4-44C0-9B82-A856D999DC77}" type="slidenum">
              <a:rPr lang="en-US"/>
              <a:pPr/>
              <a:t>40</a:t>
            </a:fld>
            <a:endParaRPr lang="en-US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247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7C051A-E1BE-4115-B362-29E8152F7B81}" type="slidenum">
              <a:rPr lang="en-US"/>
              <a:pPr/>
              <a:t>46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48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47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575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48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522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49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213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C454F-492C-4C0C-A74B-2C04BB4152E4}" type="slidenum">
              <a:rPr lang="en-US"/>
              <a:pPr/>
              <a:t>50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454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7C051A-E1BE-4115-B362-29E8152F7B81}" type="slidenum">
              <a:rPr lang="en-US"/>
              <a:pPr/>
              <a:t>51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825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9D0B4B-A99C-4EA3-BB61-D5CE1032B3EB}" type="slidenum">
              <a:rPr lang="en-US"/>
              <a:pPr/>
              <a:t>66</a:t>
            </a:fld>
            <a:endParaRPr lang="en-U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488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BF1F8-ED5A-425B-853D-68E023615F06}" type="slidenum">
              <a:rPr lang="en-US"/>
              <a:pPr/>
              <a:t>67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332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BF1F8-ED5A-425B-853D-68E023615F06}" type="slidenum">
              <a:rPr lang="en-US"/>
              <a:pPr/>
              <a:t>68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02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BAFAC4-A9B6-4548-84A8-8CA362D91D62}" type="slidenum">
              <a:rPr lang="en-US"/>
              <a:pPr/>
              <a:t>7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3792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6A1E7-D163-48F1-B323-726834F1BCA6}" type="slidenum">
              <a:rPr lang="en-US"/>
              <a:pPr/>
              <a:t>69</a:t>
            </a:fld>
            <a:endParaRPr 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077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E6A1E7-D163-48F1-B323-726834F1BCA6}" type="slidenum">
              <a:rPr lang="en-US"/>
              <a:pPr/>
              <a:t>70</a:t>
            </a:fld>
            <a:endParaRPr 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690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0D662C-68B4-41D2-B634-ACFA1283DC81}" type="slidenum">
              <a:rPr lang="en-US"/>
              <a:pPr/>
              <a:t>71</a:t>
            </a:fld>
            <a:endParaRPr lang="en-US"/>
          </a:p>
        </p:txBody>
      </p:sp>
      <p:sp>
        <p:nvSpPr>
          <p:cNvPr id="2447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432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E48071-1762-407E-992A-3F778AEF61A8}" type="slidenum">
              <a:rPr lang="en-US"/>
              <a:pPr/>
              <a:t>72</a:t>
            </a:fld>
            <a:endParaRPr lang="en-U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670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0F093F-2565-4BC4-88E5-437546BE3F98}" type="slidenum">
              <a:rPr lang="en-US"/>
              <a:pPr/>
              <a:t>73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0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12AF0-E292-4706-98CF-7E02414A8168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0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8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7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9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93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10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89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11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88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FC90D-F5FD-4EC8-9A20-FA926EA35948}" type="slidenum">
              <a:rPr lang="en-US"/>
              <a:pPr/>
              <a:t>12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7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1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6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2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3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4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3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60.png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23026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b="1" dirty="0"/>
              <a:t>Data Management for </a:t>
            </a:r>
            <a:br>
              <a:rPr lang="en-US" b="1" dirty="0"/>
            </a:br>
            <a:r>
              <a:rPr lang="en-US" b="1" dirty="0"/>
              <a:t>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0270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Lecture 4: SQL for Data Science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Prof. </a:t>
            </a:r>
            <a:r>
              <a:rPr lang="en-US" dirty="0" err="1"/>
              <a:t>Asoc</a:t>
            </a:r>
            <a:r>
              <a:rPr lang="en-US" dirty="0"/>
              <a:t>. Endri </a:t>
            </a:r>
            <a:r>
              <a:rPr lang="en-US" dirty="0" err="1"/>
              <a:t>Raço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10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/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7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5983941" y="2501154"/>
            <a:ext cx="1761565" cy="264907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73874" y="2108779"/>
            <a:ext cx="3279926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An </a:t>
            </a:r>
            <a:r>
              <a:rPr lang="en-US" sz="2400" b="1" u="sng" dirty="0">
                <a:latin typeface="+mj-lt"/>
              </a:rPr>
              <a:t>attribute</a:t>
            </a:r>
            <a:r>
              <a:rPr lang="en-US" sz="2400" dirty="0">
                <a:latin typeface="+mj-lt"/>
              </a:rPr>
              <a:t> (or </a:t>
            </a:r>
            <a:r>
              <a:rPr lang="en-US" sz="2400" b="1" u="sng" dirty="0">
                <a:latin typeface="+mj-lt"/>
              </a:rPr>
              <a:t>column</a:t>
            </a:r>
            <a:r>
              <a:rPr lang="en-US" sz="2400" dirty="0">
                <a:latin typeface="+mj-lt"/>
              </a:rPr>
              <a:t>) is a typed data entry present in each tuple in the relation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73874" y="4673314"/>
            <a:ext cx="327992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i="1" dirty="0"/>
              <a:t>Attributes must have an </a:t>
            </a:r>
            <a:r>
              <a:rPr lang="en-US" b="1" i="1" u="sng" dirty="0"/>
              <a:t>atomic</a:t>
            </a:r>
            <a:r>
              <a:rPr lang="en-US" i="1" dirty="0"/>
              <a:t> type in standard SQL, i.e. not a list, set, etc. </a:t>
            </a:r>
            <a:endParaRPr lang="en-US" b="1" i="1" u="sng" dirty="0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690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11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/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7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895599" y="4464424"/>
            <a:ext cx="4849907" cy="65890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135470" y="4464424"/>
            <a:ext cx="31242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A </a:t>
            </a:r>
            <a:r>
              <a:rPr lang="en-US" sz="2400" b="1" u="sng" dirty="0">
                <a:latin typeface="+mj-lt"/>
              </a:rPr>
              <a:t>tuple</a:t>
            </a:r>
            <a:r>
              <a:rPr lang="en-US" sz="2400" dirty="0">
                <a:latin typeface="+mj-lt"/>
              </a:rPr>
              <a:t> or </a:t>
            </a:r>
            <a:r>
              <a:rPr lang="en-US" sz="2400" b="1" u="sng" dirty="0">
                <a:latin typeface="+mj-lt"/>
              </a:rPr>
              <a:t>row</a:t>
            </a:r>
            <a:r>
              <a:rPr lang="en-US" sz="2400" dirty="0">
                <a:latin typeface="+mj-lt"/>
              </a:rPr>
              <a:t> is a single entry in the table having the attributes specified by the schema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1259" y="5664752"/>
            <a:ext cx="379642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i="1" dirty="0"/>
              <a:t>Also referred to sometimes as a </a:t>
            </a:r>
            <a:r>
              <a:rPr lang="en-US" b="1" i="1" u="sng" dirty="0"/>
              <a:t>record</a:t>
            </a:r>
            <a:endParaRPr lang="en-US" i="1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048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12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/>
          </p:nvPr>
        </p:nvGraphicFramePr>
        <p:xfrm>
          <a:off x="2724184" y="234978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7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652466" y="185221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6" name="Right Brace 5"/>
          <p:cNvSpPr/>
          <p:nvPr/>
        </p:nvSpPr>
        <p:spPr>
          <a:xfrm>
            <a:off x="7553143" y="2274461"/>
            <a:ext cx="363893" cy="25869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54020" y="3106272"/>
            <a:ext cx="238086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The number of tuples is the </a:t>
            </a:r>
            <a:r>
              <a:rPr lang="en-US" b="1" u="sng" dirty="0">
                <a:latin typeface="+mj-lt"/>
              </a:rPr>
              <a:t>cardinality</a:t>
            </a:r>
            <a:r>
              <a:rPr lang="en-US" dirty="0">
                <a:latin typeface="+mj-lt"/>
              </a:rPr>
              <a:t> of the relation</a:t>
            </a:r>
          </a:p>
        </p:txBody>
      </p:sp>
      <p:sp>
        <p:nvSpPr>
          <p:cNvPr id="15" name="Right Brace 14"/>
          <p:cNvSpPr/>
          <p:nvPr/>
        </p:nvSpPr>
        <p:spPr>
          <a:xfrm rot="5400000">
            <a:off x="4842805" y="2828511"/>
            <a:ext cx="363893" cy="47445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870181" y="5541585"/>
            <a:ext cx="238086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The number of attributes is the </a:t>
            </a:r>
            <a:r>
              <a:rPr lang="en-US" b="1" u="sng" dirty="0">
                <a:latin typeface="+mj-lt"/>
              </a:rPr>
              <a:t>arity</a:t>
            </a:r>
            <a:r>
              <a:rPr lang="en-US" b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of the relation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9367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1292A-D71F-4960-A670-1AD11466BC0F}" type="slidenum">
              <a:rPr lang="en-US"/>
              <a:pPr/>
              <a:t>13</a:t>
            </a:fld>
            <a:endParaRPr 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Types in SQL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Atomic types: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Characters: CHAR(20), VARCHAR(50)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Numbers: INT, BIGINT, SMALLINT, FLOAT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Others: MONEY, DATETIME, …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Every attribute must have an atomic type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Hence tables are flat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470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DBD6C-6555-47FC-BB60-D2EFC8517D67}" type="slidenum">
              <a:rPr lang="en-US"/>
              <a:pPr/>
              <a:t>14</a:t>
            </a:fld>
            <a:endParaRPr 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Schemas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30373"/>
            <a:ext cx="105156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b="1" dirty="0"/>
              <a:t>schema</a:t>
            </a:r>
            <a:r>
              <a:rPr lang="en-US" dirty="0"/>
              <a:t> of a table is the table name, its attributes, and their types: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b="1" dirty="0"/>
              <a:t>key</a:t>
            </a:r>
            <a:r>
              <a:rPr lang="en-US" dirty="0"/>
              <a:t> is an attribute whose values are unique; we underline a key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1207618" y="3119696"/>
            <a:ext cx="9279991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4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4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Price: </a:t>
            </a:r>
            <a:r>
              <a:rPr lang="en-US" sz="24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Category: </a:t>
            </a:r>
            <a:r>
              <a:rPr lang="en-US" sz="24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Manufacturer: </a:t>
            </a:r>
            <a:r>
              <a:rPr lang="en-US" sz="24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207618" y="5181762"/>
            <a:ext cx="9279991" cy="7571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4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4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Price: </a:t>
            </a:r>
            <a:r>
              <a:rPr lang="en-US" sz="24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Category: </a:t>
            </a:r>
            <a:r>
              <a:rPr lang="en-US" sz="24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Manufacturer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4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634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6649"/>
            <a:ext cx="10515600" cy="4911351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key is an implicit constraint on which tuples can be in the relation</a:t>
            </a:r>
          </a:p>
          <a:p>
            <a:pPr lvl="1"/>
            <a:endParaRPr lang="en-US" dirty="0"/>
          </a:p>
          <a:p>
            <a:pPr lvl="1"/>
            <a:r>
              <a:rPr lang="en-US" sz="2800" dirty="0"/>
              <a:t>i.e. if two tuples agree on the values of the key, then they must be the same tuple!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8694" y="5373505"/>
            <a:ext cx="4975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Which would you select as a key?</a:t>
            </a:r>
          </a:p>
          <a:p>
            <a:r>
              <a:rPr lang="en-US" sz="2400" dirty="0"/>
              <a:t>2. Is a key always guaranteed to exist?</a:t>
            </a:r>
          </a:p>
          <a:p>
            <a:r>
              <a:rPr lang="en-US" sz="2400" dirty="0"/>
              <a:t>3. Can we have more than one key?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7880" y="1672031"/>
            <a:ext cx="792480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 </a:t>
            </a:r>
            <a:r>
              <a:rPr lang="en-US" sz="2800" b="1" u="sng" dirty="0">
                <a:latin typeface="+mj-lt"/>
              </a:rPr>
              <a:t>key</a:t>
            </a:r>
            <a:r>
              <a:rPr lang="en-US" sz="2800" dirty="0">
                <a:latin typeface="+mj-lt"/>
              </a:rPr>
              <a:t> is a </a:t>
            </a:r>
            <a:r>
              <a:rPr lang="en-US" sz="2800" b="1" dirty="0">
                <a:latin typeface="+mj-lt"/>
              </a:rPr>
              <a:t>minimal subset of attributes</a:t>
            </a:r>
            <a:r>
              <a:rPr lang="en-US" sz="2800" dirty="0">
                <a:latin typeface="+mj-lt"/>
              </a:rPr>
              <a:t> that acts as a unique identifier for tuples in a relation</a:t>
            </a:r>
          </a:p>
        </p:txBody>
      </p:sp>
      <p:sp>
        <p:nvSpPr>
          <p:cNvPr id="13" name="Rectangle 35"/>
          <p:cNvSpPr>
            <a:spLocks noChangeArrowheads="1"/>
          </p:cNvSpPr>
          <p:nvPr/>
        </p:nvSpPr>
        <p:spPr bwMode="auto">
          <a:xfrm>
            <a:off x="4699280" y="4905927"/>
            <a:ext cx="7084826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sid:string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name:string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float)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84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NOT 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say “don’t know the value” we use 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NULL</a:t>
            </a:r>
          </a:p>
          <a:p>
            <a:pPr lvl="1"/>
            <a:r>
              <a:rPr lang="en-US" dirty="0"/>
              <a:t>NULL has (sometimes painful) semantics, more details later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905000" y="3820412"/>
          <a:ext cx="2895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sid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gpa</a:t>
                      </a:r>
                      <a:endParaRPr 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Jim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09882" y="4736847"/>
            <a:ext cx="488128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Say, Jim just enrolled in his first class.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57068" y="5943600"/>
            <a:ext cx="992454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In SQL, we may constrain a column to be NOT NULL, e.g., “name” in this table</a:t>
            </a:r>
          </a:p>
        </p:txBody>
      </p:sp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1905000" y="3053649"/>
            <a:ext cx="7084826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sid:string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name:string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float)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362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actually specify arbitrary assertions</a:t>
            </a:r>
          </a:p>
          <a:p>
            <a:pPr lvl="1"/>
            <a:r>
              <a:rPr lang="en-US" dirty="0"/>
              <a:t>E.g. “</a:t>
            </a:r>
            <a:r>
              <a:rPr lang="en-US" i="1" dirty="0"/>
              <a:t>There cannot be 25 people in the DB class”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In practice, we don’t specify many such constraints. Why?</a:t>
            </a:r>
          </a:p>
          <a:p>
            <a:pPr lvl="1"/>
            <a:r>
              <a:rPr lang="en-US" sz="3200" u="sng" dirty="0"/>
              <a:t>Performance!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34353" y="5357793"/>
            <a:ext cx="9323294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Whenever we do something ugly (or avoid doing something convenient) it’s for the sake of performance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894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744"/>
            <a:ext cx="10515600" cy="2852737"/>
          </a:xfrm>
        </p:spPr>
        <p:txBody>
          <a:bodyPr>
            <a:normAutofit/>
          </a:bodyPr>
          <a:lstStyle/>
          <a:p>
            <a:r>
              <a:rPr lang="en-US" dirty="0"/>
              <a:t>Go over Activity 2-1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2151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Single-table 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219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Finish Relational Algebra (slides in previous lecture)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Introduction to SQL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Single-table queries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Multi-table queries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Advanced 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3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C526F-8790-44EF-9560-02FEAC2B4870}" type="slidenum">
              <a:rPr lang="en-US"/>
              <a:pPr/>
              <a:t>20</a:t>
            </a:fld>
            <a:endParaRPr 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Query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896218" y="1572308"/>
            <a:ext cx="918424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en-US" dirty="0"/>
          </a:p>
          <a:p>
            <a:pPr marL="457200" indent="-457200" eaLnBrk="0" hangingPunct="0">
              <a:buFont typeface="Arial" charset="0"/>
              <a:buChar char="•"/>
            </a:pPr>
            <a:r>
              <a:rPr lang="en-US" sz="2800" dirty="0"/>
              <a:t>Basic form (there are many many more bells and whistles)</a:t>
            </a:r>
          </a:p>
          <a:p>
            <a:pPr eaLnBrk="0" hangingPunct="0"/>
            <a:endParaRPr lang="en-US" sz="2800" dirty="0"/>
          </a:p>
          <a:p>
            <a:pPr eaLnBrk="0" hangingPunct="0"/>
            <a:endParaRPr lang="en-US" dirty="0"/>
          </a:p>
          <a:p>
            <a:pPr eaLnBrk="0" hangingPunct="0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37063" y="4928421"/>
            <a:ext cx="434340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Call this a </a:t>
            </a:r>
            <a:r>
              <a:rPr lang="en-US" sz="2800" b="1" u="sng" dirty="0">
                <a:latin typeface="+mj-lt"/>
              </a:rPr>
              <a:t>SFW</a:t>
            </a:r>
            <a:r>
              <a:rPr lang="en-US" sz="2800" dirty="0">
                <a:latin typeface="+mj-lt"/>
              </a:rPr>
              <a:t> query.</a:t>
            </a:r>
          </a:p>
        </p:txBody>
      </p: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2149926" y="2957303"/>
            <a:ext cx="6676828" cy="13849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&lt;attributes&gt;</a:t>
            </a:r>
            <a:br>
              <a:rPr lang="en-US" sz="2800" dirty="0">
                <a:latin typeface="Menlo" charset="0"/>
                <a:ea typeface="Menlo" charset="0"/>
                <a:cs typeface="Menlo" charset="0"/>
              </a:rPr>
            </a:b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&lt;one or more relations&gt;</a:t>
            </a:r>
            <a:br>
              <a:rPr lang="en-US" sz="2800" dirty="0">
                <a:latin typeface="Menlo" charset="0"/>
                <a:ea typeface="Menlo" charset="0"/>
                <a:cs typeface="Menlo" charset="0"/>
              </a:rPr>
            </a:b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&lt;conditions&gt;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5766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101B-DADB-43FB-B06F-64B9832C7E47}" type="slidenum">
              <a:rPr lang="en-US"/>
              <a:pPr/>
              <a:t>21</a:t>
            </a:fld>
            <a:endParaRPr 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SQL Query: Selection</a:t>
            </a:r>
          </a:p>
        </p:txBody>
      </p:sp>
      <p:graphicFrame>
        <p:nvGraphicFramePr>
          <p:cNvPr id="144387" name="Group 3"/>
          <p:cNvGraphicFramePr>
            <a:graphicFrameLocks noGrp="1"/>
          </p:cNvGraphicFramePr>
          <p:nvPr>
            <p:extLst/>
          </p:nvPr>
        </p:nvGraphicFramePr>
        <p:xfrm>
          <a:off x="4433598" y="1685315"/>
          <a:ext cx="6234404" cy="1828800"/>
        </p:xfrm>
        <a:graphic>
          <a:graphicData uri="http://schemas.openxmlformats.org/drawingml/2006/table">
            <a:tbl>
              <a:tblPr/>
              <a:tblGrid>
                <a:gridCol w="1675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1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29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4421" name="AutoShape 37"/>
          <p:cNvSpPr>
            <a:spLocks noChangeArrowheads="1"/>
          </p:cNvSpPr>
          <p:nvPr/>
        </p:nvSpPr>
        <p:spPr bwMode="auto">
          <a:xfrm>
            <a:off x="7246000" y="3769659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4454" name="Group 70"/>
          <p:cNvGraphicFramePr>
            <a:graphicFrameLocks noGrp="1"/>
          </p:cNvGraphicFramePr>
          <p:nvPr>
            <p:extLst/>
          </p:nvPr>
        </p:nvGraphicFramePr>
        <p:xfrm>
          <a:off x="4433600" y="5410198"/>
          <a:ext cx="6234403" cy="1097280"/>
        </p:xfrm>
        <a:graphic>
          <a:graphicData uri="http://schemas.openxmlformats.org/drawingml/2006/table">
            <a:tbl>
              <a:tblPr/>
              <a:tblGrid>
                <a:gridCol w="1668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8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8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891398" y="3954324"/>
            <a:ext cx="433965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*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Product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Category = ‘Gadgets’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0152" y="2130897"/>
            <a:ext cx="3407648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+mj-lt"/>
              </a:rPr>
              <a:t>Selection</a:t>
            </a:r>
            <a:r>
              <a:rPr lang="en-US" sz="2400" dirty="0">
                <a:latin typeface="+mj-lt"/>
              </a:rPr>
              <a:t> is the operation of filtering a relation’s tuples on some condition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983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1101B-DADB-43FB-B06F-64B9832C7E47}" type="slidenum">
              <a:rPr lang="en-US"/>
              <a:pPr/>
              <a:t>22</a:t>
            </a:fld>
            <a:endParaRPr 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SQL Query: Projection</a:t>
            </a:r>
          </a:p>
        </p:txBody>
      </p:sp>
      <p:graphicFrame>
        <p:nvGraphicFramePr>
          <p:cNvPr id="144387" name="Group 3"/>
          <p:cNvGraphicFramePr>
            <a:graphicFrameLocks noGrp="1"/>
          </p:cNvGraphicFramePr>
          <p:nvPr>
            <p:extLst/>
          </p:nvPr>
        </p:nvGraphicFramePr>
        <p:xfrm>
          <a:off x="4433598" y="1685315"/>
          <a:ext cx="6234404" cy="1828800"/>
        </p:xfrm>
        <a:graphic>
          <a:graphicData uri="http://schemas.openxmlformats.org/drawingml/2006/table">
            <a:tbl>
              <a:tblPr/>
              <a:tblGrid>
                <a:gridCol w="1675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1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29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9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4421" name="AutoShape 37"/>
          <p:cNvSpPr>
            <a:spLocks noChangeArrowheads="1"/>
          </p:cNvSpPr>
          <p:nvPr/>
        </p:nvSpPr>
        <p:spPr bwMode="auto">
          <a:xfrm>
            <a:off x="7246000" y="3769659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44454" name="Group 70"/>
          <p:cNvGraphicFramePr>
            <a:graphicFrameLocks noGrp="1"/>
          </p:cNvGraphicFramePr>
          <p:nvPr>
            <p:extLst/>
          </p:nvPr>
        </p:nvGraphicFramePr>
        <p:xfrm>
          <a:off x="5212704" y="5410198"/>
          <a:ext cx="4676191" cy="1097280"/>
        </p:xfrm>
        <a:graphic>
          <a:graphicData uri="http://schemas.openxmlformats.org/drawingml/2006/table">
            <a:tbl>
              <a:tblPr/>
              <a:tblGrid>
                <a:gridCol w="1668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8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1350316" y="3954324"/>
            <a:ext cx="5262979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Price, Manufacturer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Product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Category = ‘Gadgets’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0152" y="1853010"/>
            <a:ext cx="3407648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+mj-lt"/>
              </a:rPr>
              <a:t>Projection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is the operation of producing an output table with tuples that have a subset of their prior attributes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693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12F50-448E-45B0-9025-39BA41339210}" type="slidenum">
              <a:rPr lang="en-US"/>
              <a:pPr/>
              <a:t>23</a:t>
            </a:fld>
            <a:endParaRPr 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Notation</a:t>
            </a:r>
          </a:p>
        </p:txBody>
      </p:sp>
      <p:sp>
        <p:nvSpPr>
          <p:cNvPr id="14" name="AutoShape 37"/>
          <p:cNvSpPr>
            <a:spLocks noChangeArrowheads="1"/>
          </p:cNvSpPr>
          <p:nvPr/>
        </p:nvSpPr>
        <p:spPr bwMode="auto">
          <a:xfrm>
            <a:off x="6733884" y="3171143"/>
            <a:ext cx="609600" cy="138499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838200" y="3355808"/>
            <a:ext cx="5262979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Price, Manufacturer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Product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Category = ‘Gadgets’</a:t>
            </a: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3556783" y="2314478"/>
            <a:ext cx="6963802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Manfacturer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4286529" y="4748645"/>
            <a:ext cx="5504309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Answer(PName, Price</a:t>
            </a: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Manfacturer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04717" y="2323710"/>
            <a:ext cx="186140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>
                <a:latin typeface="+mj-lt"/>
              </a:rPr>
              <a:t>Input schema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04717" y="4790762"/>
            <a:ext cx="208903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Output schema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235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E785-290F-4CF6-ADF0-EB2AD60461E4}" type="slidenum">
              <a:rPr lang="en-US"/>
              <a:pPr/>
              <a:t>24</a:t>
            </a:fld>
            <a:endParaRPr lang="en-US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Details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SQL </a:t>
            </a:r>
            <a:r>
              <a:rPr lang="en-US" b="1" dirty="0"/>
              <a:t>commands</a:t>
            </a:r>
            <a:r>
              <a:rPr lang="en-US" dirty="0"/>
              <a:t> are case insensitive: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Same: SELECT,  Select,  select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Same: Product,   product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/>
          </a:p>
          <a:p>
            <a:r>
              <a:rPr lang="en-US" b="1" dirty="0"/>
              <a:t>Values</a:t>
            </a:r>
            <a:r>
              <a:rPr lang="en-US" dirty="0"/>
              <a:t> are </a:t>
            </a:r>
            <a:r>
              <a:rPr lang="en-US" b="1" dirty="0"/>
              <a:t>not:</a:t>
            </a:r>
          </a:p>
          <a:p>
            <a:pPr lvl="1">
              <a:lnSpc>
                <a:spcPct val="90000"/>
              </a:lnSpc>
            </a:pPr>
            <a:r>
              <a:rPr lang="en-US" u="sng" dirty="0"/>
              <a:t>Different:</a:t>
            </a:r>
            <a:r>
              <a:rPr lang="en-US" dirty="0"/>
              <a:t> ‘Seattle’,  ‘</a:t>
            </a:r>
            <a:r>
              <a:rPr lang="en-US" dirty="0" err="1"/>
              <a:t>seattle</a:t>
            </a:r>
            <a:r>
              <a:rPr lang="en-US" dirty="0"/>
              <a:t>’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Use single quotes for constants: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‘</a:t>
            </a:r>
            <a:r>
              <a:rPr lang="en-US" dirty="0" err="1"/>
              <a:t>abc</a:t>
            </a:r>
            <a:r>
              <a:rPr lang="en-US" dirty="0"/>
              <a:t>’  - yes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“</a:t>
            </a:r>
            <a:r>
              <a:rPr lang="en-US" dirty="0" err="1"/>
              <a:t>abc</a:t>
            </a:r>
            <a:r>
              <a:rPr lang="en-US" dirty="0"/>
              <a:t>” - no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297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01483-E1F0-436D-B0C4-8D219A5AD8F2}" type="slidenum">
              <a:rPr lang="en-US"/>
              <a:pPr/>
              <a:t>25</a:t>
            </a:fld>
            <a:endParaRPr 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LIKE: Simple String Pattern Matching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10" y="3711071"/>
            <a:ext cx="6318380" cy="2286000"/>
          </a:xfrm>
        </p:spPr>
        <p:txBody>
          <a:bodyPr/>
          <a:lstStyle/>
          <a:p>
            <a:pPr marL="609600" indent="-609600"/>
            <a:r>
              <a:rPr lang="en-US" dirty="0"/>
              <a:t>s </a:t>
            </a:r>
            <a:r>
              <a:rPr lang="en-US" b="1" dirty="0"/>
              <a:t>LIKE</a:t>
            </a:r>
            <a:r>
              <a:rPr lang="en-US" dirty="0"/>
              <a:t> p:  pattern matching on strings</a:t>
            </a:r>
          </a:p>
          <a:p>
            <a:pPr marL="609600" indent="-609600"/>
            <a:r>
              <a:rPr lang="en-US" dirty="0"/>
              <a:t>p may contain two special symbols:</a:t>
            </a:r>
          </a:p>
          <a:p>
            <a:pPr marL="990600" lvl="1" indent="-533400"/>
            <a:r>
              <a:rPr lang="en-US" dirty="0"/>
              <a:t>%  = any sequence of characters</a:t>
            </a:r>
          </a:p>
          <a:p>
            <a:pPr marL="990600" lvl="1" indent="-533400"/>
            <a:r>
              <a:rPr lang="en-US" dirty="0"/>
              <a:t>_   = any single character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3470989" y="2103438"/>
            <a:ext cx="5250022" cy="10895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>
                <a:latin typeface="Menlo" charset="0"/>
                <a:ea typeface="Menlo" charset="0"/>
                <a:cs typeface="Menlo" charset="0"/>
              </a:rPr>
              <a:t> *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>
                <a:latin typeface="Menlo" charset="0"/>
                <a:ea typeface="Menlo" charset="0"/>
                <a:cs typeface="Menlo" charset="0"/>
              </a:rPr>
              <a:t>   Products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>
                <a:latin typeface="Menlo" charset="0"/>
                <a:ea typeface="Menlo" charset="0"/>
                <a:cs typeface="Menlo" charset="0"/>
              </a:rPr>
              <a:t>  PName </a:t>
            </a:r>
            <a:r>
              <a:rPr lang="en-US" sz="2400" b="1" dirty="0">
                <a:latin typeface="Menlo" charset="0"/>
                <a:ea typeface="Menlo" charset="0"/>
                <a:cs typeface="Menlo" charset="0"/>
              </a:rPr>
              <a:t>LIKE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‘%gizmo%’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1275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4034-38E0-4772-80C3-35B6F682A55E}" type="slidenum">
              <a:rPr lang="en-US"/>
              <a:pPr/>
              <a:t>26</a:t>
            </a:fld>
            <a:endParaRPr 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DISTINCT: Eliminating Duplicates</a:t>
            </a:r>
          </a:p>
        </p:txBody>
      </p:sp>
      <p:sp>
        <p:nvSpPr>
          <p:cNvPr id="150531" name="Rectangle 3"/>
          <p:cNvSpPr>
            <a:spLocks noChangeArrowheads="1"/>
          </p:cNvSpPr>
          <p:nvPr/>
        </p:nvSpPr>
        <p:spPr bwMode="auto">
          <a:xfrm>
            <a:off x="1438472" y="2133601"/>
            <a:ext cx="4631797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Category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Product</a:t>
            </a: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3133834" y="3600071"/>
            <a:ext cx="990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Versus</a:t>
            </a:r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2374214" y="4697209"/>
            <a:ext cx="2964123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Category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Product</a:t>
            </a:r>
          </a:p>
        </p:txBody>
      </p:sp>
      <p:graphicFrame>
        <p:nvGraphicFramePr>
          <p:cNvPr id="150567" name="Group 39"/>
          <p:cNvGraphicFramePr>
            <a:graphicFrameLocks noGrp="1"/>
          </p:cNvGraphicFramePr>
          <p:nvPr>
            <p:extLst/>
          </p:nvPr>
        </p:nvGraphicFramePr>
        <p:xfrm>
          <a:off x="7772400" y="4163808"/>
          <a:ext cx="1981200" cy="22860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0582" name="Group 54"/>
          <p:cNvGraphicFramePr>
            <a:graphicFrameLocks noGrp="1"/>
          </p:cNvGraphicFramePr>
          <p:nvPr/>
        </p:nvGraphicFramePr>
        <p:xfrm>
          <a:off x="7772400" y="1905000"/>
          <a:ext cx="1981200" cy="18288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0583" name="AutoShape 55"/>
          <p:cNvSpPr>
            <a:spLocks noChangeArrowheads="1"/>
          </p:cNvSpPr>
          <p:nvPr/>
        </p:nvSpPr>
        <p:spPr bwMode="auto">
          <a:xfrm>
            <a:off x="6657005" y="2343280"/>
            <a:ext cx="544287" cy="411637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4" name="AutoShape 55"/>
          <p:cNvSpPr>
            <a:spLocks noChangeArrowheads="1"/>
          </p:cNvSpPr>
          <p:nvPr/>
        </p:nvSpPr>
        <p:spPr bwMode="auto">
          <a:xfrm>
            <a:off x="6653508" y="4906888"/>
            <a:ext cx="544287" cy="411637"/>
          </a:xfrm>
          <a:prstGeom prst="right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7040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2D97-CCAA-4512-B572-D64BCF59CDE8}" type="slidenum">
              <a:rPr lang="en-US"/>
              <a:pPr/>
              <a:t>27</a:t>
            </a:fld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BY: Sorting the Results</a:t>
            </a: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2283840" y="2249201"/>
            <a:ext cx="7622600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Price, Manufacturer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Product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Category=‘gizmo’ AND Price &gt; 50</a:t>
            </a:r>
          </a:p>
          <a:p>
            <a:pPr eaLnBrk="0" hangingPunct="0"/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ORDER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Price,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46581" y="4458133"/>
            <a:ext cx="2690342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alibri (Light Headings)"/>
              </a:rPr>
              <a:t>Ties are broken by the second attribute on the ORDER BY list, etc.</a:t>
            </a:r>
          </a:p>
          <a:p>
            <a:endParaRPr lang="en-US" sz="20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80795" y="4458133"/>
            <a:ext cx="2690342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>
                <a:latin typeface="+mj-lt"/>
              </a:rPr>
              <a:t>Ordering is ascending, unless you specify the DESC keyword.</a:t>
            </a:r>
          </a:p>
          <a:p>
            <a:endParaRPr lang="en-US" sz="20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17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744"/>
            <a:ext cx="10515600" cy="2852737"/>
          </a:xfrm>
        </p:spPr>
        <p:txBody>
          <a:bodyPr>
            <a:normAutofit/>
          </a:bodyPr>
          <a:lstStyle/>
          <a:p>
            <a:r>
              <a:rPr lang="en-US" dirty="0"/>
              <a:t>Go over Activity 2-2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6994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Multi-table 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29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4543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 to 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7948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constraints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65298" y="4260685"/>
            <a:ext cx="253089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/>
            <a:r>
              <a:rPr lang="en-US" dirty="0" err="1">
                <a:latin typeface="+mj-lt"/>
              </a:rPr>
              <a:t>student_id</a:t>
            </a:r>
            <a:r>
              <a:rPr lang="en-US" dirty="0">
                <a:latin typeface="+mj-lt"/>
              </a:rPr>
              <a:t> alone is not a key- what is?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743201" y="4765322"/>
          <a:ext cx="202940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4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72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sid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/>
                        <a:t>n</a:t>
                      </a:r>
                      <a:r>
                        <a:rPr lang="en-US" sz="1800" b="1" dirty="0"/>
                        <a:t>ame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gpa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096">
                <a:tc>
                  <a:txBody>
                    <a:bodyPr/>
                    <a:lstStyle/>
                    <a:p>
                      <a:r>
                        <a:rPr lang="en-US" sz="1800" dirty="0"/>
                        <a:t>101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Bob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3.2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096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3.8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088767" y="4765323"/>
          <a:ext cx="3000148" cy="1111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4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00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/>
                        <a:t>student_id</a:t>
                      </a:r>
                      <a:endParaRPr lang="en-US" sz="18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cid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grade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434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564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434">
                <a:tc>
                  <a:txBody>
                    <a:bodyPr/>
                    <a:lstStyle/>
                    <a:p>
                      <a:r>
                        <a:rPr lang="en-US" sz="1800" dirty="0"/>
                        <a:t>123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537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A+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67001" y="4395990"/>
            <a:ext cx="102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Students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01678" y="4395990"/>
            <a:ext cx="97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Enrolled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72920" y="6149632"/>
            <a:ext cx="943169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We say that </a:t>
            </a:r>
            <a:r>
              <a:rPr lang="en-US" sz="2800" dirty="0" err="1">
                <a:latin typeface="+mj-lt"/>
              </a:rPr>
              <a:t>student_id</a:t>
            </a:r>
            <a:r>
              <a:rPr lang="en-US" sz="2800" dirty="0">
                <a:latin typeface="+mj-lt"/>
              </a:rPr>
              <a:t> is a </a:t>
            </a:r>
            <a:r>
              <a:rPr lang="en-US" sz="2800" b="1" u="sng" dirty="0">
                <a:latin typeface="+mj-lt"/>
              </a:rPr>
              <a:t>foreign key</a:t>
            </a:r>
            <a:r>
              <a:rPr lang="en-US" sz="2800" dirty="0">
                <a:latin typeface="+mj-lt"/>
              </a:rPr>
              <a:t> that refers to Students</a:t>
            </a: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 flipV="1">
            <a:off x="4772609" y="5321086"/>
            <a:ext cx="1316158" cy="3671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72609" y="5688193"/>
            <a:ext cx="13161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2055830" y="2083217"/>
            <a:ext cx="886548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string,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name: </a:t>
            </a:r>
            <a:r>
              <a:rPr lang="en-US" sz="20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Enrolled(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grade: </a:t>
            </a:r>
            <a:r>
              <a:rPr lang="en-US" sz="20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838200" y="1604865"/>
            <a:ext cx="8427098" cy="4399001"/>
          </a:xfrm>
        </p:spPr>
        <p:txBody>
          <a:bodyPr>
            <a:normAutofit/>
          </a:bodyPr>
          <a:lstStyle/>
          <a:p>
            <a:r>
              <a:rPr lang="en-US" dirty="0"/>
              <a:t>Suppose we have the following schema: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And we want to impose the following constraint:</a:t>
            </a:r>
          </a:p>
          <a:p>
            <a:pPr lvl="1"/>
            <a:r>
              <a:rPr lang="en-US" u="sng" dirty="0"/>
              <a:t>‘Only bona fide students may enroll in courses’</a:t>
            </a:r>
            <a:r>
              <a:rPr lang="en-US" dirty="0"/>
              <a:t> i.e. a student must appear in the Students table to enroll in a class</a:t>
            </a:r>
            <a:endParaRPr lang="en-US" u="sng" dirty="0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353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  <p:bldP spid="13" grpId="0"/>
      <p:bldP spid="14" grpId="0" animBg="1"/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Foreign Keys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451138" y="2077617"/>
            <a:ext cx="10219464" cy="36009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name: </a:t>
            </a:r>
            <a:r>
              <a:rPr lang="en-US" sz="20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Enrolled(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grade: </a:t>
            </a:r>
            <a:r>
              <a:rPr lang="en-US" sz="20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 eaLnBrk="0" hangingPunct="0"/>
            <a:endParaRPr lang="en-US" sz="20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CREATE TABLE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Enrolled(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CHAR(20)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 CHAR(20)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grade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CHAR(10)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PRIMARY KEY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),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FOREIGN KEY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 </a:t>
            </a:r>
            <a:r>
              <a:rPr lang="en-US" sz="24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REFERENCES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400">
                <a:latin typeface="Menlo" charset="0"/>
                <a:ea typeface="Menlo" charset="0"/>
                <a:cs typeface="Menlo" charset="0"/>
              </a:rPr>
              <a:t>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6610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Foreign Keys and update operations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02714" y="4813041"/>
            <a:ext cx="363009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+mj-lt"/>
              </a:rPr>
              <a:t>DBA chooses (syntax in the book)</a:t>
            </a:r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auto">
          <a:xfrm>
            <a:off x="1853756" y="1690688"/>
            <a:ext cx="886548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Students(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en-US" sz="20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string,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name: </a:t>
            </a:r>
            <a:r>
              <a:rPr lang="en-US" sz="20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gpa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float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Enrolled(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student_id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string, 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: </a:t>
            </a:r>
            <a:r>
              <a:rPr lang="en-US" sz="20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grade: </a:t>
            </a:r>
            <a:r>
              <a:rPr lang="en-US" sz="2000" i="1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838200" y="3116425"/>
            <a:ext cx="10515600" cy="4572098"/>
          </a:xfrm>
        </p:spPr>
        <p:txBody>
          <a:bodyPr>
            <a:normAutofit/>
          </a:bodyPr>
          <a:lstStyle/>
          <a:p>
            <a:r>
              <a:rPr lang="en-US" dirty="0"/>
              <a:t>What if we insert a tuple into Enrolled, but no corresponding student?</a:t>
            </a:r>
          </a:p>
          <a:p>
            <a:pPr lvl="1"/>
            <a:r>
              <a:rPr lang="en-US" dirty="0"/>
              <a:t>INSERT is rejected (foreign keys are </a:t>
            </a:r>
            <a:r>
              <a:rPr lang="en-US" u="sng" dirty="0"/>
              <a:t>constraints</a:t>
            </a:r>
            <a:r>
              <a:rPr lang="en-US" dirty="0"/>
              <a:t>)!</a:t>
            </a:r>
          </a:p>
          <a:p>
            <a:endParaRPr lang="en-US" dirty="0"/>
          </a:p>
          <a:p>
            <a:r>
              <a:rPr lang="en-US" dirty="0"/>
              <a:t>What if we delete a student?</a:t>
            </a:r>
          </a:p>
          <a:p>
            <a:pPr marL="800100" lvl="1" indent="-342900">
              <a:buAutoNum type="arabicPeriod"/>
            </a:pPr>
            <a:r>
              <a:rPr lang="en-US" dirty="0"/>
              <a:t>Disallow the delete</a:t>
            </a:r>
          </a:p>
          <a:p>
            <a:pPr marL="800100" lvl="1" indent="-342900">
              <a:buAutoNum type="arabicPeriod"/>
            </a:pPr>
            <a:r>
              <a:rPr lang="en-US" dirty="0"/>
              <a:t>Remove all of the courses for that student</a:t>
            </a:r>
          </a:p>
          <a:p>
            <a:pPr marL="800100" lvl="1" indent="-342900">
              <a:buAutoNum type="arabicPeriod"/>
            </a:pPr>
            <a:r>
              <a:rPr lang="en-US" i="1" dirty="0"/>
              <a:t>SQL allows a third via NULL (not yet covered)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882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02CB-ED81-4078-B374-A703DF7518F6}" type="slidenum">
              <a:rPr lang="en-US"/>
              <a:pPr/>
              <a:t>33</a:t>
            </a:fld>
            <a:endParaRPr lang="en-US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Keys and Foreign Keys</a:t>
            </a:r>
          </a:p>
        </p:txBody>
      </p:sp>
      <p:graphicFrame>
        <p:nvGraphicFramePr>
          <p:cNvPr id="153702" name="Group 102"/>
          <p:cNvGraphicFramePr>
            <a:graphicFrameLocks noGrp="1"/>
          </p:cNvGraphicFramePr>
          <p:nvPr>
            <p:extLst/>
          </p:nvPr>
        </p:nvGraphicFramePr>
        <p:xfrm>
          <a:off x="1828800" y="4495800"/>
          <a:ext cx="6400799" cy="1860550"/>
        </p:xfrm>
        <a:graphic>
          <a:graphicData uri="http://schemas.openxmlformats.org/drawingml/2006/table">
            <a:tbl>
              <a:tblPr/>
              <a:tblGrid>
                <a:gridCol w="1702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2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3636" name="Text Box 36"/>
          <p:cNvSpPr txBox="1">
            <a:spLocks noChangeArrowheads="1"/>
          </p:cNvSpPr>
          <p:nvPr/>
        </p:nvSpPr>
        <p:spPr bwMode="auto">
          <a:xfrm>
            <a:off x="1828800" y="3962401"/>
            <a:ext cx="1164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53662" name="Text Box 62"/>
          <p:cNvSpPr txBox="1">
            <a:spLocks noChangeArrowheads="1"/>
          </p:cNvSpPr>
          <p:nvPr/>
        </p:nvSpPr>
        <p:spPr bwMode="auto">
          <a:xfrm>
            <a:off x="1905001" y="1594052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153706" name="Group 106"/>
          <p:cNvGraphicFramePr>
            <a:graphicFrameLocks noGrp="1"/>
          </p:cNvGraphicFramePr>
          <p:nvPr>
            <p:extLst/>
          </p:nvPr>
        </p:nvGraphicFramePr>
        <p:xfrm>
          <a:off x="1828800" y="2124277"/>
          <a:ext cx="3909527" cy="1463040"/>
        </p:xfrm>
        <a:graphic>
          <a:graphicData uri="http://schemas.openxmlformats.org/drawingml/2006/table">
            <a:tbl>
              <a:tblPr/>
              <a:tblGrid>
                <a:gridCol w="1437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StockPrice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9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128588" y="1975628"/>
            <a:ext cx="243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+mj-lt"/>
              </a:rPr>
              <a:t>What is a foreign key vs. a key here?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74556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34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4953000" y="2571750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1781888" y="2861524"/>
            <a:ext cx="7191375" cy="896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i="1" dirty="0"/>
              <a:t>Ex: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/>
              <a:t>Find all products under $200 manufactured in Japan;</a:t>
            </a:r>
            <a:br>
              <a:rPr lang="en-US" sz="2400" dirty="0"/>
            </a:br>
            <a:r>
              <a:rPr lang="en-US" sz="2400" dirty="0"/>
              <a:t>return their names and prices. 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3130806" y="4006756"/>
            <a:ext cx="4493538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Product,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sz="2000" dirty="0" err="1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AND Country=‘Japan’</a:t>
            </a:r>
            <a:b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AND Price &lt;= 200</a:t>
            </a: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1699797" y="1678109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StockPrice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429036" y="2372589"/>
            <a:ext cx="261703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i="1" dirty="0"/>
              <a:t>Note: we will often omit attribute types in schema definitions for brevity, but assume attributes are always atomic types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434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35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Joins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4953000" y="2571750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2500312" y="2861524"/>
            <a:ext cx="7191375" cy="896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i="1" dirty="0"/>
              <a:t>Ex: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/>
              <a:t>Find all products under $200 manufactured in Japan;</a:t>
            </a:r>
            <a:br>
              <a:rPr lang="en-US" sz="2400" dirty="0"/>
            </a:br>
            <a:r>
              <a:rPr lang="en-US" sz="2400" dirty="0"/>
              <a:t>return their names and prices. 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1914832" y="4006756"/>
            <a:ext cx="4493538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Product,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sz="2000" dirty="0" err="1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AND Country=‘Japan’</a:t>
            </a:r>
            <a:b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AND Price &lt;= 200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929812" y="4634421"/>
            <a:ext cx="3340359" cy="331352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13254" y="4037534"/>
            <a:ext cx="3796947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A </a:t>
            </a:r>
            <a:r>
              <a:rPr lang="en-US" sz="2400" b="1" u="sng" dirty="0">
                <a:latin typeface="+mj-lt"/>
              </a:rPr>
              <a:t>join</a:t>
            </a:r>
            <a:r>
              <a:rPr lang="en-US" sz="2400" dirty="0">
                <a:latin typeface="+mj-lt"/>
              </a:rPr>
              <a:t> between tables returns all unique combinations of their tuples </a:t>
            </a:r>
            <a:r>
              <a:rPr lang="en-US" sz="2400" b="1" dirty="0">
                <a:latin typeface="+mj-lt"/>
              </a:rPr>
              <a:t>which meet some specified join condition</a:t>
            </a:r>
            <a:endParaRPr lang="en-US" sz="2400" dirty="0">
              <a:latin typeface="+mj-lt"/>
            </a:endParaRPr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2418221" y="1678109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StockPrice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43878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5251-FD48-4EFD-BC81-08BA09D58607}" type="slidenum">
              <a:rPr lang="en-US"/>
              <a:pPr/>
              <a:t>36</a:t>
            </a:fld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Joins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4953000" y="2571750"/>
            <a:ext cx="2375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578245" y="3003672"/>
            <a:ext cx="7191375" cy="488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400" dirty="0"/>
              <a:t>Several equivalent ways to write a basic join in SQL: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671551" y="3826323"/>
            <a:ext cx="3937771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Product, Company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dirty="0" err="1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AND Country=‘Japan’</a:t>
            </a:r>
            <a:b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AND Price &lt;= 200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4952999" y="3822144"/>
            <a:ext cx="6794241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Product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JOIN  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Company 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ON 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dirty="0" err="1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      AND Country=‘Japan’</a:t>
            </a:r>
            <a:b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Price &lt;= 200</a:t>
            </a:r>
          </a:p>
        </p:txBody>
      </p:sp>
      <p:sp>
        <p:nvSpPr>
          <p:cNvPr id="14" name="Rectangle 35"/>
          <p:cNvSpPr>
            <a:spLocks noChangeArrowheads="1"/>
          </p:cNvSpPr>
          <p:nvPr/>
        </p:nvSpPr>
        <p:spPr bwMode="auto">
          <a:xfrm>
            <a:off x="2418221" y="1678109"/>
            <a:ext cx="735555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Price, Category, Manufacturer)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StockPrice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Country)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30793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6484-5FE9-4B9D-AD26-033FE1A8F5C0}" type="slidenum">
              <a:rPr lang="en-US"/>
              <a:pPr/>
              <a:t>37</a:t>
            </a:fld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229600" cy="1143000"/>
          </a:xfrm>
        </p:spPr>
        <p:txBody>
          <a:bodyPr/>
          <a:lstStyle/>
          <a:p>
            <a:r>
              <a:rPr lang="en-US" dirty="0"/>
              <a:t>Joins</a:t>
            </a:r>
          </a:p>
        </p:txBody>
      </p:sp>
      <p:graphicFrame>
        <p:nvGraphicFramePr>
          <p:cNvPr id="156742" name="Group 70"/>
          <p:cNvGraphicFramePr>
            <a:graphicFrameLocks noGrp="1"/>
          </p:cNvGraphicFramePr>
          <p:nvPr>
            <p:extLst/>
          </p:nvPr>
        </p:nvGraphicFramePr>
        <p:xfrm>
          <a:off x="1524000" y="1708151"/>
          <a:ext cx="5029200" cy="2456793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8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Category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Gadgets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Photography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9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Household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6708" name="Text Box 36"/>
          <p:cNvSpPr txBox="1">
            <a:spLocks noChangeArrowheads="1"/>
          </p:cNvSpPr>
          <p:nvPr/>
        </p:nvSpPr>
        <p:spPr bwMode="auto">
          <a:xfrm>
            <a:off x="1524000" y="1244478"/>
            <a:ext cx="1164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156709" name="Text Box 37"/>
          <p:cNvSpPr txBox="1">
            <a:spLocks noChangeArrowheads="1"/>
          </p:cNvSpPr>
          <p:nvPr/>
        </p:nvSpPr>
        <p:spPr bwMode="auto">
          <a:xfrm>
            <a:off x="9347067" y="1489841"/>
            <a:ext cx="13644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Company</a:t>
            </a:r>
          </a:p>
        </p:txBody>
      </p:sp>
      <p:graphicFrame>
        <p:nvGraphicFramePr>
          <p:cNvPr id="156743" name="Group 71"/>
          <p:cNvGraphicFramePr>
            <a:graphicFrameLocks noGrp="1"/>
          </p:cNvGraphicFramePr>
          <p:nvPr>
            <p:extLst/>
          </p:nvPr>
        </p:nvGraphicFramePr>
        <p:xfrm>
          <a:off x="6858000" y="1936751"/>
          <a:ext cx="3810000" cy="1845129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8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Cname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Stock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Country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GWorks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USA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Japan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6785" name="Group 113"/>
          <p:cNvGraphicFramePr>
            <a:graphicFrameLocks noGrp="1"/>
          </p:cNvGraphicFramePr>
          <p:nvPr>
            <p:extLst/>
          </p:nvPr>
        </p:nvGraphicFramePr>
        <p:xfrm>
          <a:off x="6858000" y="5441950"/>
          <a:ext cx="3810000" cy="914400"/>
        </p:xfrm>
        <a:graphic>
          <a:graphicData uri="http://schemas.openxmlformats.org/drawingml/2006/table">
            <a:tbl>
              <a:tblPr/>
              <a:tblGrid>
                <a:gridCol w="217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6786" name="AutoShape 114"/>
          <p:cNvSpPr>
            <a:spLocks noChangeArrowheads="1"/>
          </p:cNvSpPr>
          <p:nvPr/>
        </p:nvSpPr>
        <p:spPr bwMode="auto">
          <a:xfrm>
            <a:off x="8559282" y="4146550"/>
            <a:ext cx="366960" cy="458629"/>
          </a:xfrm>
          <a:prstGeom prst="downArrow">
            <a:avLst>
              <a:gd name="adj1" fmla="val 50000"/>
              <a:gd name="adj2" fmla="val 5024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20" name="Elbow Connector 19"/>
          <p:cNvCxnSpPr/>
          <p:nvPr/>
        </p:nvCxnSpPr>
        <p:spPr>
          <a:xfrm rot="16200000" flipH="1">
            <a:off x="6515100" y="2279650"/>
            <a:ext cx="381000" cy="3048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553200" y="2622550"/>
            <a:ext cx="304800" cy="152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6553200" y="3155950"/>
            <a:ext cx="304800" cy="152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flipV="1">
            <a:off x="6553200" y="3536950"/>
            <a:ext cx="304800" cy="152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124200" y="2095018"/>
            <a:ext cx="838200" cy="1441932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525000" y="2774950"/>
            <a:ext cx="838200" cy="11430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1524000" y="4725134"/>
            <a:ext cx="4493538" cy="16312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Price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Product,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Manufacturer = </a:t>
            </a:r>
            <a:r>
              <a:rPr lang="en-US" sz="2000" dirty="0" err="1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CName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	 AND Country=‘Japan’</a:t>
            </a:r>
            <a:b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      AND Price &lt;= 200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487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86" grpId="0" animBg="1"/>
      <p:bldP spid="30" grpId="0" animBg="1"/>
      <p:bldP spid="3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FD01-A463-40E6-8EDF-34ACF87CFEE9}" type="slidenum">
              <a:rPr lang="en-US"/>
              <a:pPr/>
              <a:t>38</a:t>
            </a:fld>
            <a:endParaRPr lang="en-US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Variable Ambiguity in Multi-Table</a:t>
            </a:r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2680685" y="3959736"/>
            <a:ext cx="5109091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name, address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	    Person,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        </a:t>
            </a:r>
            <a:r>
              <a:rPr lang="en-US" sz="2000" dirty="0" err="1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worksfor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= name</a:t>
            </a:r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2590799" y="1900375"/>
            <a:ext cx="528886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Person(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worksfor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70641" y="3682737"/>
            <a:ext cx="3167779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Which “address” does this refer to</a:t>
            </a:r>
            <a:r>
              <a:rPr lang="en-US" sz="2400" b="1" dirty="0">
                <a:latin typeface="+mj-lt"/>
              </a:rPr>
              <a:t>?</a:t>
            </a:r>
          </a:p>
          <a:p>
            <a:endParaRPr lang="en-US" sz="2400" b="1" dirty="0">
              <a:latin typeface="+mj-lt"/>
            </a:endParaRPr>
          </a:p>
          <a:p>
            <a:r>
              <a:rPr lang="en-US" sz="2400" b="1" dirty="0">
                <a:latin typeface="+mj-lt"/>
              </a:rPr>
              <a:t>Which “</a:t>
            </a:r>
            <a:r>
              <a:rPr lang="en-US" sz="2400" b="1" dirty="0" err="1">
                <a:latin typeface="+mj-lt"/>
              </a:rPr>
              <a:t>name”s</a:t>
            </a:r>
            <a:r>
              <a:rPr lang="en-US" sz="2400" b="1" dirty="0">
                <a:latin typeface="+mj-lt"/>
              </a:rPr>
              <a:t>??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98543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BFD01-A463-40E6-8EDF-34ACF87CFEE9}" type="slidenum">
              <a:rPr lang="en-US"/>
              <a:pPr/>
              <a:t>39</a:t>
            </a:fld>
            <a:endParaRPr lang="en-US"/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2590799" y="1900375"/>
            <a:ext cx="528886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Person(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worksfor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address)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90799" y="3275513"/>
            <a:ext cx="741741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Person.name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Person.address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	    Person, Company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        </a:t>
            </a:r>
            <a:r>
              <a:rPr lang="en-US" sz="2000" dirty="0" err="1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Person.worksfor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Company.name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590799" y="4650651"/>
            <a:ext cx="5570756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p.address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	    Person p, Company c</a:t>
            </a:r>
            <a:br>
              <a:rPr lang="en-US" sz="2000" dirty="0"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         </a:t>
            </a:r>
            <a:r>
              <a:rPr lang="en-US" sz="2000" dirty="0" err="1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p.worksfor</a:t>
            </a:r>
            <a:r>
              <a:rPr lang="en-US" sz="2000" dirty="0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solidFill>
                  <a:schemeClr val="tx2"/>
                </a:solidFill>
                <a:latin typeface="Menlo" charset="0"/>
                <a:ea typeface="Menlo" charset="0"/>
                <a:cs typeface="Menlo" charset="0"/>
              </a:rPr>
              <a:t>c.name</a:t>
            </a:r>
            <a:endParaRPr lang="en-US" sz="2000" dirty="0">
              <a:solidFill>
                <a:schemeClr val="tx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" name="Left Brace 1"/>
          <p:cNvSpPr/>
          <p:nvPr/>
        </p:nvSpPr>
        <p:spPr>
          <a:xfrm>
            <a:off x="2146041" y="3116424"/>
            <a:ext cx="233265" cy="28085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3225" y="3853543"/>
            <a:ext cx="1772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Both equivalent ways to resolve </a:t>
            </a:r>
            <a:r>
              <a:rPr lang="en-US">
                <a:latin typeface="+mj-lt"/>
              </a:rPr>
              <a:t>variable ambiguity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Tuple Variable Ambiguity in Multi-Table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058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Motivation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855605"/>
            <a:ext cx="10295965" cy="3660775"/>
          </a:xfrm>
        </p:spPr>
        <p:txBody>
          <a:bodyPr>
            <a:normAutofit/>
          </a:bodyPr>
          <a:lstStyle/>
          <a:p>
            <a:pPr eaLnBrk="0" hangingPunct="0"/>
            <a:r>
              <a:rPr lang="en-US" dirty="0"/>
              <a:t>But why use SQL?</a:t>
            </a:r>
          </a:p>
          <a:p>
            <a:pPr eaLnBrk="0" hangingPunct="0"/>
            <a:endParaRPr lang="en-US" dirty="0"/>
          </a:p>
          <a:p>
            <a:pPr lvl="1" eaLnBrk="0" hangingPunct="0"/>
            <a:endParaRPr lang="en-US" dirty="0"/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27072" y="2466215"/>
            <a:ext cx="9924547" cy="7658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The </a:t>
            </a:r>
            <a:r>
              <a:rPr lang="en-US" sz="2400" u="sng" dirty="0">
                <a:solidFill>
                  <a:prstClr val="black"/>
                </a:solidFill>
              </a:rPr>
              <a:t>relational model of data</a:t>
            </a:r>
            <a:r>
              <a:rPr lang="en-US" sz="2400" dirty="0">
                <a:solidFill>
                  <a:prstClr val="black"/>
                </a:solidFill>
              </a:rPr>
              <a:t> is the most widely used model today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Main Concept: the </a:t>
            </a:r>
            <a:r>
              <a:rPr lang="en-US" sz="2000" i="1" dirty="0">
                <a:solidFill>
                  <a:prstClr val="black"/>
                </a:solidFill>
              </a:rPr>
              <a:t>relation</a:t>
            </a:r>
            <a:r>
              <a:rPr lang="en-US" sz="2000" dirty="0">
                <a:solidFill>
                  <a:prstClr val="black"/>
                </a:solidFill>
              </a:rPr>
              <a:t>- essentially, a table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28184" y="3482132"/>
            <a:ext cx="525170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+mj-lt"/>
              </a:rPr>
              <a:t>Logical data independence: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protection from changes in the </a:t>
            </a:r>
            <a:r>
              <a:rPr lang="en-US" sz="2800" i="1" dirty="0">
                <a:latin typeface="+mj-lt"/>
              </a:rPr>
              <a:t>logical structure of the data</a:t>
            </a:r>
            <a:endParaRPr lang="en-US" sz="2800" i="1" u="sng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3062" y="5278554"/>
            <a:ext cx="9826238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latin typeface="+mj-lt"/>
              </a:rPr>
              <a:t>SQL is a logical, declarative query language. We use SQL because we happen to use the relational model.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3164" y="3759130"/>
            <a:ext cx="520283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/>
              <a:t>Remember:</a:t>
            </a:r>
            <a:r>
              <a:rPr lang="en-US" sz="2400" dirty="0"/>
              <a:t> The reason for using the relational model is data independence!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178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279F-C85C-4384-9BE6-F588BE1D5F0F}" type="slidenum">
              <a:rPr lang="en-US"/>
              <a:pPr/>
              <a:t>40</a:t>
            </a:fld>
            <a:endParaRPr lang="en-US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Meaning (Semantics) of SQL Queries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947067"/>
            <a:ext cx="5878532" cy="923330"/>
          </a:xfrm>
          <a:solidFill>
            <a:schemeClr val="bg1"/>
          </a:solidFill>
          <a:ln cap="flat"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…,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.a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k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R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AS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R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AS 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2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…, R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AS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Conditions(x</a:t>
            </a:r>
            <a:r>
              <a:rPr lang="en-US" sz="20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,…,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x</a:t>
            </a:r>
            <a:r>
              <a:rPr lang="en-US" sz="2000" baseline="-25000" dirty="0" err="1">
                <a:latin typeface="Menlo" charset="0"/>
                <a:ea typeface="Menlo" charset="0"/>
                <a:cs typeface="Menlo" charset="0"/>
              </a:rPr>
              <a:t>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838200" y="3178864"/>
            <a:ext cx="8153400" cy="27515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Answer = {}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b="1" dirty="0"/>
              <a:t>for</a:t>
            </a:r>
            <a:r>
              <a:rPr lang="en-US" sz="2400" dirty="0"/>
              <a:t> x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R</a:t>
            </a:r>
            <a:r>
              <a:rPr lang="en-US" sz="2400" b="1" baseline="-25000" dirty="0"/>
              <a:t>1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</a:t>
            </a:r>
            <a:r>
              <a:rPr lang="en-US" sz="2400" b="1" dirty="0"/>
              <a:t>for</a:t>
            </a:r>
            <a:r>
              <a:rPr lang="en-US" sz="2400" dirty="0"/>
              <a:t> x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R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…..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</a:t>
            </a:r>
            <a:r>
              <a:rPr lang="en-US" sz="2400" b="1" dirty="0"/>
              <a:t>for</a:t>
            </a:r>
            <a:r>
              <a:rPr lang="en-US" sz="2400" dirty="0"/>
              <a:t>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 </a:t>
            </a:r>
            <a:r>
              <a:rPr lang="en-US" sz="2400" b="1" dirty="0"/>
              <a:t>in</a:t>
            </a:r>
            <a:r>
              <a:rPr lang="en-US" sz="2400" dirty="0"/>
              <a:t> </a:t>
            </a:r>
            <a:r>
              <a:rPr lang="en-US" sz="2400" dirty="0" err="1"/>
              <a:t>R</a:t>
            </a:r>
            <a:r>
              <a:rPr lang="en-US" sz="2400" baseline="-25000" dirty="0" err="1"/>
              <a:t>n</a:t>
            </a:r>
            <a:r>
              <a:rPr lang="en-US" sz="2400" dirty="0"/>
              <a:t> </a:t>
            </a:r>
            <a:r>
              <a:rPr lang="en-US" sz="2400" b="1" dirty="0"/>
              <a:t>do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       </a:t>
            </a:r>
            <a:r>
              <a:rPr lang="en-US" sz="2400" b="1" dirty="0"/>
              <a:t>if</a:t>
            </a:r>
            <a:r>
              <a:rPr lang="en-US" sz="2400" dirty="0"/>
              <a:t> Conditions(x</a:t>
            </a:r>
            <a:r>
              <a:rPr lang="en-US" sz="2400" baseline="-25000" dirty="0"/>
              <a:t>1</a:t>
            </a:r>
            <a:r>
              <a:rPr lang="en-US" sz="2400" dirty="0"/>
              <a:t>,…,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)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dirty="0"/>
              <a:t>                             </a:t>
            </a:r>
            <a:r>
              <a:rPr lang="en-US" sz="2400" b="1" dirty="0"/>
              <a:t>then</a:t>
            </a:r>
            <a:r>
              <a:rPr lang="en-US" sz="2400" dirty="0"/>
              <a:t> Answer = Answer </a:t>
            </a:r>
            <a:r>
              <a:rPr lang="en-US" sz="2400" dirty="0">
                <a:sym typeface="Symbol" charset="2"/>
              </a:rPr>
              <a:t></a:t>
            </a:r>
            <a:r>
              <a:rPr lang="en-US" sz="2400" dirty="0"/>
              <a:t> {(x</a:t>
            </a:r>
            <a:r>
              <a:rPr lang="en-US" sz="2400" baseline="-25000" dirty="0"/>
              <a:t>1</a:t>
            </a:r>
            <a:r>
              <a:rPr lang="en-US" sz="2400" dirty="0"/>
              <a:t>.a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1</a:t>
            </a:r>
            <a:r>
              <a:rPr lang="en-US" sz="2400" dirty="0"/>
              <a:t>.a</a:t>
            </a:r>
            <a:r>
              <a:rPr lang="en-US" sz="2400" baseline="-25000" dirty="0"/>
              <a:t>2</a:t>
            </a:r>
            <a:r>
              <a:rPr lang="en-US" sz="2400" dirty="0"/>
              <a:t>, …,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 err="1"/>
              <a:t>.a</a:t>
            </a:r>
            <a:r>
              <a:rPr lang="en-US" sz="2400" baseline="-25000" dirty="0" err="1"/>
              <a:t>k</a:t>
            </a:r>
            <a:r>
              <a:rPr lang="en-US" sz="2400" dirty="0"/>
              <a:t>)}</a:t>
            </a:r>
          </a:p>
          <a:p>
            <a:pPr marL="342900" indent="-342900" eaLnBrk="0" hangingPunct="0">
              <a:lnSpc>
                <a:spcPct val="90000"/>
              </a:lnSpc>
            </a:pPr>
            <a:r>
              <a:rPr lang="en-US" sz="2400" b="1" dirty="0"/>
              <a:t>return</a:t>
            </a:r>
            <a:r>
              <a:rPr lang="en-US" sz="2400" dirty="0"/>
              <a:t> Answer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72569" y="2057219"/>
            <a:ext cx="324161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Almost never the </a:t>
            </a:r>
            <a:r>
              <a:rPr lang="en-US" sz="2000" i="1" dirty="0">
                <a:latin typeface="+mj-lt"/>
              </a:rPr>
              <a:t>fastest</a:t>
            </a:r>
            <a:r>
              <a:rPr lang="en-US" sz="2000" dirty="0">
                <a:latin typeface="+mj-lt"/>
              </a:rPr>
              <a:t> way to compute it!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84979" y="6125517"/>
            <a:ext cx="387220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Note: </a:t>
            </a:r>
            <a:r>
              <a:rPr lang="en-US" sz="2400" dirty="0">
                <a:latin typeface="+mj-lt"/>
              </a:rPr>
              <a:t>this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is a </a:t>
            </a:r>
            <a:r>
              <a:rPr lang="en-US" sz="2400" i="1" dirty="0" err="1">
                <a:latin typeface="+mj-lt"/>
              </a:rPr>
              <a:t>multiset</a:t>
            </a:r>
            <a:r>
              <a:rPr lang="en-US" sz="2400" i="1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union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577232" y="5019357"/>
            <a:ext cx="609600" cy="649188"/>
          </a:xfrm>
          <a:prstGeom prst="ellipse">
            <a:avLst/>
          </a:prstGeom>
          <a:noFill/>
          <a:ln w="50800" cap="flat" cmpd="sng" algn="ctr">
            <a:solidFill>
              <a:srgbClr val="FF5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289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animBg="1" autoUpdateAnimBg="0"/>
      <p:bldP spid="7" grpId="0" animBg="1"/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SQL semantics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648901" y="1443866"/>
            <a:ext cx="289560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R.A = S.B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74813" y="2590773"/>
          <a:ext cx="609600" cy="1554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74813" y="4511013"/>
          <a:ext cx="990600" cy="20726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283532" y="2972853"/>
          <a:ext cx="1447800" cy="36271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Right Arrow 9"/>
          <p:cNvSpPr/>
          <p:nvPr/>
        </p:nvSpPr>
        <p:spPr bwMode="auto">
          <a:xfrm>
            <a:off x="2783744" y="4358167"/>
            <a:ext cx="956042" cy="496555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58489" y="3368013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Cross Product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8033661" y="4801870"/>
          <a:ext cx="1447800" cy="1554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Right Arrow 15"/>
          <p:cNvSpPr/>
          <p:nvPr/>
        </p:nvSpPr>
        <p:spPr bwMode="auto">
          <a:xfrm>
            <a:off x="7041414" y="1849845"/>
            <a:ext cx="1021646" cy="458859"/>
          </a:xfrm>
          <a:prstGeom prst="rightArrow">
            <a:avLst/>
          </a:prstGeom>
          <a:solidFill>
            <a:srgbClr val="C0C0C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559973" y="1460152"/>
          <a:ext cx="533400" cy="1554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>
            <a:off x="1889213" y="2436195"/>
            <a:ext cx="576944" cy="43405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 bwMode="auto">
          <a:xfrm rot="16200000">
            <a:off x="8508990" y="3591539"/>
            <a:ext cx="625778" cy="481649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93374" y="3416864"/>
            <a:ext cx="1562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Apply Projection</a:t>
            </a:r>
          </a:p>
        </p:txBody>
      </p:sp>
      <p:sp>
        <p:nvSpPr>
          <p:cNvPr id="23" name="Right Arrow 22"/>
          <p:cNvSpPr/>
          <p:nvPr/>
        </p:nvSpPr>
        <p:spPr bwMode="auto">
          <a:xfrm>
            <a:off x="6489229" y="5328730"/>
            <a:ext cx="956042" cy="496555"/>
          </a:xfrm>
          <a:prstGeom prst="rightArrow">
            <a:avLst/>
          </a:prstGeom>
          <a:solidFill>
            <a:srgbClr val="FF00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81068" y="3900801"/>
            <a:ext cx="1761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Apply Selections / Conditions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70103" y="1381851"/>
            <a:ext cx="156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latin typeface="+mj-lt"/>
              </a:rPr>
              <a:t>Output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687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6" grpId="0" animBg="1"/>
      <p:bldP spid="7" grpId="0" animBg="1"/>
      <p:bldP spid="20" grpId="0" animBg="1"/>
      <p:bldP spid="21" grpId="0"/>
      <p:bldP spid="23" grpId="0" animBg="1"/>
      <p:bldP spid="24" grpId="0"/>
      <p:bldP spid="2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the </a:t>
            </a:r>
            <a:r>
              <a:rPr lang="en-US" b="1" i="1" dirty="0"/>
              <a:t>semantics</a:t>
            </a:r>
            <a:r>
              <a:rPr lang="en-US" dirty="0"/>
              <a:t> of a join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808730" y="675025"/>
            <a:ext cx="2895600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R.A = S.B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75105" y="1888246"/>
            <a:ext cx="4478695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Recall: Cross product (A X B) is the set of all unique tuples in A,B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Ex: {</a:t>
            </a:r>
            <a:r>
              <a:rPr lang="en-US" dirty="0" err="1">
                <a:latin typeface="+mj-lt"/>
              </a:rPr>
              <a:t>a,b,c</a:t>
            </a:r>
            <a:r>
              <a:rPr lang="en-US" dirty="0">
                <a:latin typeface="+mj-lt"/>
              </a:rPr>
              <a:t>} X {1,2} </a:t>
            </a:r>
          </a:p>
          <a:p>
            <a:r>
              <a:rPr lang="en-US" dirty="0">
                <a:latin typeface="+mj-lt"/>
              </a:rPr>
              <a:t>	= {(a,1), (a,2), (b,1), (b,2), (c,1), (c,2)}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75105" y="3693743"/>
            <a:ext cx="150781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= Filtering!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75105" y="4793117"/>
            <a:ext cx="354189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= Returning only </a:t>
            </a:r>
            <a:r>
              <a:rPr lang="en-US" sz="2000" i="1" dirty="0">
                <a:latin typeface="+mj-lt"/>
              </a:rPr>
              <a:t>some</a:t>
            </a:r>
            <a:r>
              <a:rPr lang="en-US" sz="2000" dirty="0">
                <a:latin typeface="+mj-lt"/>
              </a:rPr>
              <a:t> attributes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21575" y="6013589"/>
            <a:ext cx="634885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Remembering this order is critical to understanding the output of certain queries (see later on…)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23731" y="1991625"/>
                <a:ext cx="6979298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800" dirty="0"/>
                  <a:t>Take </a:t>
                </a:r>
                <a:r>
                  <a:rPr lang="en-US" sz="2800" b="1" dirty="0"/>
                  <a:t>cross product</a:t>
                </a:r>
                <a:r>
                  <a:rPr lang="en-US" sz="2800" dirty="0"/>
                  <a:t>:</a:t>
                </a:r>
                <a:endParaRPr lang="en-US" sz="2800" b="0" i="1" dirty="0">
                  <a:latin typeface="Cambria Math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</m:oMath>
                  </m:oMathPara>
                </a14:m>
                <a:endParaRPr lang="en-US" sz="2000" b="0" dirty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800" b="0" dirty="0">
                    <a:ea typeface="Cambria Math" charset="0"/>
                    <a:cs typeface="Cambria Math" charset="0"/>
                  </a:rPr>
                  <a:t>Apply </a:t>
                </a:r>
                <a:r>
                  <a:rPr lang="en-US" sz="2800" b="1" dirty="0">
                    <a:ea typeface="Cambria Math" charset="0"/>
                    <a:cs typeface="Cambria Math" charset="0"/>
                  </a:rPr>
                  <a:t>selections / conditions</a:t>
                </a:r>
                <a:r>
                  <a:rPr lang="en-US" sz="2800" b="0" dirty="0">
                    <a:ea typeface="Cambria Math" charset="0"/>
                    <a:cs typeface="Cambria Math" charset="0"/>
                  </a:rPr>
                  <a:t>:</a:t>
                </a:r>
                <a:endParaRPr lang="en-US" sz="2800" b="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𝑟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==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sz="2000" b="0" dirty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sz="2800" b="0" dirty="0">
                  <a:ea typeface="Cambria Math" charset="0"/>
                  <a:cs typeface="Cambria Math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800" b="0" dirty="0">
                    <a:ea typeface="Cambria Math" charset="0"/>
                    <a:cs typeface="Cambria Math" charset="0"/>
                  </a:rPr>
                  <a:t>Apply </a:t>
                </a:r>
                <a:r>
                  <a:rPr lang="en-US" sz="2800" b="1" dirty="0">
                    <a:ea typeface="Cambria Math" charset="0"/>
                    <a:cs typeface="Cambria Math" charset="0"/>
                  </a:rPr>
                  <a:t>projections</a:t>
                </a:r>
                <a:r>
                  <a:rPr lang="en-US" sz="2800" b="0" dirty="0">
                    <a:ea typeface="Cambria Math" charset="0"/>
                    <a:cs typeface="Cambria Math" charset="0"/>
                  </a:rPr>
                  <a:t> to get final output:</a:t>
                </a:r>
                <a:endParaRPr lang="en-US" sz="2800" b="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=(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,)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𝑓𝑜𝑟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𝑌</m:t>
                      </m:r>
                    </m:oMath>
                  </m:oMathPara>
                </a14:m>
                <a:endParaRPr lang="en-US" sz="2000" b="0" dirty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31" y="1991625"/>
                <a:ext cx="6979298" cy="36009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00221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we say “semantics” not “execution order”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preceding slides show </a:t>
            </a:r>
            <a:r>
              <a:rPr lang="en-US" i="1" dirty="0"/>
              <a:t>what a join means</a:t>
            </a:r>
            <a:endParaRPr lang="en-US" dirty="0"/>
          </a:p>
          <a:p>
            <a:endParaRPr lang="en-US" dirty="0"/>
          </a:p>
          <a:p>
            <a:r>
              <a:rPr lang="en-US" dirty="0"/>
              <a:t>Not actually how the DBMS executes it under the covers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21596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744"/>
            <a:ext cx="10515600" cy="2852737"/>
          </a:xfrm>
        </p:spPr>
        <p:txBody>
          <a:bodyPr>
            <a:normAutofit/>
          </a:bodyPr>
          <a:lstStyle/>
          <a:p>
            <a:r>
              <a:rPr lang="en-US" dirty="0"/>
              <a:t>Go over Activity 2-3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77165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Advanced 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1707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44B9-D1EF-4D11-A3FF-47B6DD513258}" type="slidenum">
              <a:rPr lang="en-US"/>
              <a:pPr/>
              <a:t>46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3048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Set Operators and Nested Queries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8311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47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 OR R.A=T.A</a:t>
            </a: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1841362" y="5517826"/>
            <a:ext cx="302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Computes R </a:t>
            </a:r>
            <a:r>
              <a:rPr lang="en-US" sz="2400" dirty="0">
                <a:latin typeface="Symbol" charset="2"/>
              </a:rPr>
              <a:t>Ç</a:t>
            </a:r>
            <a:r>
              <a:rPr lang="en-US" sz="2400" dirty="0"/>
              <a:t> (S </a:t>
            </a:r>
            <a:r>
              <a:rPr lang="en-US" sz="2400" dirty="0">
                <a:latin typeface="Symbol" charset="2"/>
              </a:rPr>
              <a:t>È</a:t>
            </a:r>
            <a:r>
              <a:rPr lang="en-US" sz="2400" dirty="0"/>
              <a:t> T)</a:t>
            </a: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7629402" y="4729648"/>
            <a:ext cx="235924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/>
              <a:t>But what if S = </a:t>
            </a:r>
            <a:r>
              <a:rPr lang="en-US" sz="2400" dirty="0">
                <a:latin typeface="Symbol" charset="2"/>
              </a:rPr>
              <a:t>f</a:t>
            </a:r>
            <a:r>
              <a:rPr lang="en-US" sz="2400" dirty="0"/>
              <a:t>?</a:t>
            </a:r>
          </a:p>
        </p:txBody>
      </p:sp>
      <p:sp>
        <p:nvSpPr>
          <p:cNvPr id="14" name="Oval 13"/>
          <p:cNvSpPr/>
          <p:nvPr/>
        </p:nvSpPr>
        <p:spPr>
          <a:xfrm>
            <a:off x="4870312" y="3636168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US" baseline="-25000" dirty="0"/>
          </a:p>
        </p:txBody>
      </p:sp>
      <p:sp>
        <p:nvSpPr>
          <p:cNvPr id="15" name="Oval 14"/>
          <p:cNvSpPr/>
          <p:nvPr/>
        </p:nvSpPr>
        <p:spPr>
          <a:xfrm>
            <a:off x="5794238" y="3636168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US" baseline="-25000" dirty="0"/>
          </a:p>
        </p:txBody>
      </p:sp>
      <p:sp>
        <p:nvSpPr>
          <p:cNvPr id="17" name="Oval 16"/>
          <p:cNvSpPr/>
          <p:nvPr/>
        </p:nvSpPr>
        <p:spPr>
          <a:xfrm>
            <a:off x="5332275" y="4382617"/>
            <a:ext cx="1381688" cy="13816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en-US" baseline="-25000" dirty="0"/>
          </a:p>
        </p:txBody>
      </p:sp>
      <p:cxnSp>
        <p:nvCxnSpPr>
          <p:cNvPr id="4" name="Straight Arrow Connector 3"/>
          <p:cNvCxnSpPr>
            <a:stCxn id="124935" idx="0"/>
          </p:cNvCxnSpPr>
          <p:nvPr/>
        </p:nvCxnSpPr>
        <p:spPr>
          <a:xfrm flipV="1">
            <a:off x="3355837" y="5017856"/>
            <a:ext cx="1967951" cy="4999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629402" y="5517826"/>
            <a:ext cx="28586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Go back to the semantics!</a:t>
            </a:r>
          </a:p>
        </p:txBody>
      </p:sp>
      <p:sp>
        <p:nvSpPr>
          <p:cNvPr id="3" name="Freeform 2"/>
          <p:cNvSpPr/>
          <p:nvPr/>
        </p:nvSpPr>
        <p:spPr>
          <a:xfrm>
            <a:off x="5333847" y="4385342"/>
            <a:ext cx="1373561" cy="637476"/>
          </a:xfrm>
          <a:custGeom>
            <a:avLst/>
            <a:gdLst>
              <a:gd name="connsiteX0" fmla="*/ 3008 w 1373561"/>
              <a:gd name="connsiteY0" fmla="*/ 589795 h 637476"/>
              <a:gd name="connsiteX1" fmla="*/ 230955 w 1373561"/>
              <a:gd name="connsiteY1" fmla="*/ 166456 h 637476"/>
              <a:gd name="connsiteX2" fmla="*/ 719413 w 1373561"/>
              <a:gd name="connsiteY2" fmla="*/ 15 h 637476"/>
              <a:gd name="connsiteX3" fmla="*/ 1146361 w 1373561"/>
              <a:gd name="connsiteY3" fmla="*/ 173692 h 637476"/>
              <a:gd name="connsiteX4" fmla="*/ 1367072 w 1373561"/>
              <a:gd name="connsiteY4" fmla="*/ 535521 h 637476"/>
              <a:gd name="connsiteX5" fmla="*/ 1294708 w 1373561"/>
              <a:gd name="connsiteY5" fmla="*/ 611505 h 637476"/>
              <a:gd name="connsiteX6" fmla="*/ 1088470 w 1373561"/>
              <a:gd name="connsiteY6" fmla="*/ 636833 h 637476"/>
              <a:gd name="connsiteX7" fmla="*/ 932887 w 1373561"/>
              <a:gd name="connsiteY7" fmla="*/ 589795 h 637476"/>
              <a:gd name="connsiteX8" fmla="*/ 726649 w 1373561"/>
              <a:gd name="connsiteY8" fmla="*/ 484865 h 637476"/>
              <a:gd name="connsiteX9" fmla="*/ 690467 w 1373561"/>
              <a:gd name="connsiteY9" fmla="*/ 445064 h 637476"/>
              <a:gd name="connsiteX10" fmla="*/ 679613 w 1373561"/>
              <a:gd name="connsiteY10" fmla="*/ 445064 h 637476"/>
              <a:gd name="connsiteX11" fmla="*/ 661522 w 1373561"/>
              <a:gd name="connsiteY11" fmla="*/ 463155 h 637476"/>
              <a:gd name="connsiteX12" fmla="*/ 520412 w 1373561"/>
              <a:gd name="connsiteY12" fmla="*/ 564467 h 637476"/>
              <a:gd name="connsiteX13" fmla="*/ 317792 w 1373561"/>
              <a:gd name="connsiteY13" fmla="*/ 622359 h 637476"/>
              <a:gd name="connsiteX14" fmla="*/ 115172 w 1373561"/>
              <a:gd name="connsiteY14" fmla="*/ 622359 h 637476"/>
              <a:gd name="connsiteX15" fmla="*/ 3008 w 1373561"/>
              <a:gd name="connsiteY15" fmla="*/ 589795 h 637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73561" h="637476">
                <a:moveTo>
                  <a:pt x="3008" y="589795"/>
                </a:moveTo>
                <a:cubicBezTo>
                  <a:pt x="22305" y="513811"/>
                  <a:pt x="111554" y="264753"/>
                  <a:pt x="230955" y="166456"/>
                </a:cubicBezTo>
                <a:cubicBezTo>
                  <a:pt x="350356" y="68159"/>
                  <a:pt x="566845" y="-1191"/>
                  <a:pt x="719413" y="15"/>
                </a:cubicBezTo>
                <a:cubicBezTo>
                  <a:pt x="871981" y="1221"/>
                  <a:pt x="1038418" y="84441"/>
                  <a:pt x="1146361" y="173692"/>
                </a:cubicBezTo>
                <a:cubicBezTo>
                  <a:pt x="1254304" y="262943"/>
                  <a:pt x="1342348" y="462552"/>
                  <a:pt x="1367072" y="535521"/>
                </a:cubicBezTo>
                <a:cubicBezTo>
                  <a:pt x="1391797" y="608490"/>
                  <a:pt x="1341142" y="594620"/>
                  <a:pt x="1294708" y="611505"/>
                </a:cubicBezTo>
                <a:cubicBezTo>
                  <a:pt x="1248274" y="628390"/>
                  <a:pt x="1148773" y="640451"/>
                  <a:pt x="1088470" y="636833"/>
                </a:cubicBezTo>
                <a:cubicBezTo>
                  <a:pt x="1028167" y="633215"/>
                  <a:pt x="993190" y="615123"/>
                  <a:pt x="932887" y="589795"/>
                </a:cubicBezTo>
                <a:cubicBezTo>
                  <a:pt x="872584" y="564467"/>
                  <a:pt x="767052" y="508987"/>
                  <a:pt x="726649" y="484865"/>
                </a:cubicBezTo>
                <a:cubicBezTo>
                  <a:pt x="686246" y="460743"/>
                  <a:pt x="698306" y="451697"/>
                  <a:pt x="690467" y="445064"/>
                </a:cubicBezTo>
                <a:cubicBezTo>
                  <a:pt x="682628" y="438431"/>
                  <a:pt x="684437" y="442049"/>
                  <a:pt x="679613" y="445064"/>
                </a:cubicBezTo>
                <a:cubicBezTo>
                  <a:pt x="674789" y="448079"/>
                  <a:pt x="688056" y="443254"/>
                  <a:pt x="661522" y="463155"/>
                </a:cubicBezTo>
                <a:cubicBezTo>
                  <a:pt x="634989" y="483055"/>
                  <a:pt x="577700" y="537933"/>
                  <a:pt x="520412" y="564467"/>
                </a:cubicBezTo>
                <a:cubicBezTo>
                  <a:pt x="463124" y="591001"/>
                  <a:pt x="385332" y="612710"/>
                  <a:pt x="317792" y="622359"/>
                </a:cubicBezTo>
                <a:cubicBezTo>
                  <a:pt x="250252" y="632008"/>
                  <a:pt x="168842" y="627183"/>
                  <a:pt x="115172" y="622359"/>
                </a:cubicBezTo>
                <a:cubicBezTo>
                  <a:pt x="61502" y="617535"/>
                  <a:pt x="-16289" y="665779"/>
                  <a:pt x="3008" y="58979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60000"/>
            </a:schemeClr>
          </a:solidFill>
          <a:ln>
            <a:solidFill>
              <a:srgbClr val="ED7D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4434571" y="3204003"/>
            <a:ext cx="31721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What does </a:t>
            </a:r>
            <a:r>
              <a:rPr lang="en-US" sz="2400">
                <a:latin typeface="+mj-lt"/>
              </a:rPr>
              <a:t>it compute?</a:t>
            </a:r>
            <a:endParaRPr lang="en-US" sz="240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83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6" grpId="0" animBg="1"/>
      <p:bldP spid="1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48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06432" y="1935869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 OR R.A=T.A</a:t>
            </a: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Unintuitive Query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838200" y="3381379"/>
            <a:ext cx="10782300" cy="20796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Recall the semantics</a:t>
            </a:r>
            <a:r>
              <a:rPr lang="en-US" b="1" dirty="0"/>
              <a:t>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Take </a:t>
            </a:r>
            <a:r>
              <a:rPr lang="en-US" sz="2000" u="sng" dirty="0"/>
              <a:t>cross-product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Apply </a:t>
            </a:r>
            <a:r>
              <a:rPr lang="en-US" sz="2000" u="sng" dirty="0"/>
              <a:t>selections</a:t>
            </a:r>
            <a:r>
              <a:rPr lang="en-US" sz="2000" dirty="0"/>
              <a:t> / </a:t>
            </a:r>
            <a:r>
              <a:rPr lang="en-US" sz="2000" u="sng" dirty="0"/>
              <a:t>conditions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Apply </a:t>
            </a:r>
            <a:r>
              <a:rPr lang="en-US" sz="2000" u="sng" dirty="0"/>
              <a:t>projection</a:t>
            </a:r>
            <a:endParaRPr lang="en-US" u="sng" dirty="0"/>
          </a:p>
          <a:p>
            <a:r>
              <a:rPr lang="en-US" dirty="0"/>
              <a:t>If S = {}, then the cross product of R, S, T = {}, and the query result = {}!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81779" y="5758715"/>
            <a:ext cx="768268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Must consider semantics here.  </a:t>
            </a:r>
          </a:p>
          <a:p>
            <a:pPr algn="ctr"/>
            <a:r>
              <a:rPr lang="en-US" sz="2400" dirty="0">
                <a:latin typeface="+mj-lt"/>
              </a:rPr>
              <a:t>Are there more explicit way to do set operations like this?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14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49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760732" y="1883335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 OR R.A=T.A</a:t>
            </a: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look like in Python?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838200" y="3381379"/>
            <a:ext cx="5408364" cy="31956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Semantics:</a:t>
            </a: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Take </a:t>
            </a:r>
            <a:r>
              <a:rPr lang="en-US" u="sng" dirty="0"/>
              <a:t>cross-product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Apply </a:t>
            </a:r>
            <a:r>
              <a:rPr lang="en-US" u="sng" dirty="0"/>
              <a:t>selections</a:t>
            </a:r>
            <a:r>
              <a:rPr lang="en-US" dirty="0"/>
              <a:t> / </a:t>
            </a:r>
            <a:r>
              <a:rPr lang="en-US" u="sng" dirty="0"/>
              <a:t>conditions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Apply </a:t>
            </a:r>
            <a:r>
              <a:rPr lang="en-US" u="sng" dirty="0"/>
              <a:t>projection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23119" y="3608020"/>
            <a:ext cx="559738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i="1" dirty="0">
                <a:latin typeface="+mj-lt"/>
              </a:rPr>
              <a:t>Joins / cross-products</a:t>
            </a:r>
            <a:r>
              <a:rPr lang="en-US" sz="2400" dirty="0">
                <a:latin typeface="+mj-lt"/>
              </a:rPr>
              <a:t> are just </a:t>
            </a:r>
            <a:r>
              <a:rPr lang="en-US" sz="2400" b="1" dirty="0">
                <a:latin typeface="+mj-lt"/>
              </a:rPr>
              <a:t>nested for loops</a:t>
            </a:r>
            <a:r>
              <a:rPr lang="en-US" sz="2400" dirty="0">
                <a:latin typeface="+mj-lt"/>
              </a:rPr>
              <a:t> (in simplest implementation)!</a:t>
            </a:r>
            <a:endParaRPr lang="en-US" sz="2400" i="1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23119" y="4982316"/>
            <a:ext cx="258748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i="1">
                <a:latin typeface="+mj-lt"/>
              </a:rPr>
              <a:t>If-then statements!</a:t>
            </a:r>
            <a:endParaRPr lang="en-US" sz="2400" i="1" dirty="0"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447783" y="1023698"/>
            <a:ext cx="4172717" cy="2128137"/>
            <a:chOff x="3003209" y="3636168"/>
            <a:chExt cx="4172717" cy="2128137"/>
          </a:xfrm>
        </p:grpSpPr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3003209" y="5034039"/>
              <a:ext cx="157607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/>
                <a:t>R </a:t>
              </a:r>
              <a:r>
                <a:rPr lang="en-US" sz="2400" dirty="0">
                  <a:latin typeface="Symbol" charset="2"/>
                </a:rPr>
                <a:t>Ç</a:t>
              </a:r>
              <a:r>
                <a:rPr lang="en-US" sz="2400" dirty="0"/>
                <a:t> (S </a:t>
              </a:r>
              <a:r>
                <a:rPr lang="en-US" sz="2400" dirty="0">
                  <a:latin typeface="Symbol" charset="2"/>
                </a:rPr>
                <a:t>È</a:t>
              </a:r>
              <a:r>
                <a:rPr lang="en-US" sz="2400" dirty="0"/>
                <a:t> T)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4870312" y="3636168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endParaRPr lang="en-US" baseline="-250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5794238" y="3636168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en-US" baseline="-250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5332275" y="4382617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US" baseline="-250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579281" y="5017856"/>
              <a:ext cx="744507" cy="2061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5333847" y="4385342"/>
              <a:ext cx="1373561" cy="637476"/>
            </a:xfrm>
            <a:custGeom>
              <a:avLst/>
              <a:gdLst>
                <a:gd name="connsiteX0" fmla="*/ 3008 w 1373561"/>
                <a:gd name="connsiteY0" fmla="*/ 589795 h 637476"/>
                <a:gd name="connsiteX1" fmla="*/ 230955 w 1373561"/>
                <a:gd name="connsiteY1" fmla="*/ 166456 h 637476"/>
                <a:gd name="connsiteX2" fmla="*/ 719413 w 1373561"/>
                <a:gd name="connsiteY2" fmla="*/ 15 h 637476"/>
                <a:gd name="connsiteX3" fmla="*/ 1146361 w 1373561"/>
                <a:gd name="connsiteY3" fmla="*/ 173692 h 637476"/>
                <a:gd name="connsiteX4" fmla="*/ 1367072 w 1373561"/>
                <a:gd name="connsiteY4" fmla="*/ 535521 h 637476"/>
                <a:gd name="connsiteX5" fmla="*/ 1294708 w 1373561"/>
                <a:gd name="connsiteY5" fmla="*/ 611505 h 637476"/>
                <a:gd name="connsiteX6" fmla="*/ 1088470 w 1373561"/>
                <a:gd name="connsiteY6" fmla="*/ 636833 h 637476"/>
                <a:gd name="connsiteX7" fmla="*/ 932887 w 1373561"/>
                <a:gd name="connsiteY7" fmla="*/ 589795 h 637476"/>
                <a:gd name="connsiteX8" fmla="*/ 726649 w 1373561"/>
                <a:gd name="connsiteY8" fmla="*/ 484865 h 637476"/>
                <a:gd name="connsiteX9" fmla="*/ 690467 w 1373561"/>
                <a:gd name="connsiteY9" fmla="*/ 445064 h 637476"/>
                <a:gd name="connsiteX10" fmla="*/ 679613 w 1373561"/>
                <a:gd name="connsiteY10" fmla="*/ 445064 h 637476"/>
                <a:gd name="connsiteX11" fmla="*/ 661522 w 1373561"/>
                <a:gd name="connsiteY11" fmla="*/ 463155 h 637476"/>
                <a:gd name="connsiteX12" fmla="*/ 520412 w 1373561"/>
                <a:gd name="connsiteY12" fmla="*/ 564467 h 637476"/>
                <a:gd name="connsiteX13" fmla="*/ 317792 w 1373561"/>
                <a:gd name="connsiteY13" fmla="*/ 622359 h 637476"/>
                <a:gd name="connsiteX14" fmla="*/ 115172 w 1373561"/>
                <a:gd name="connsiteY14" fmla="*/ 622359 h 637476"/>
                <a:gd name="connsiteX15" fmla="*/ 3008 w 1373561"/>
                <a:gd name="connsiteY15" fmla="*/ 589795 h 637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73561" h="637476">
                  <a:moveTo>
                    <a:pt x="3008" y="589795"/>
                  </a:moveTo>
                  <a:cubicBezTo>
                    <a:pt x="22305" y="513811"/>
                    <a:pt x="111554" y="264753"/>
                    <a:pt x="230955" y="166456"/>
                  </a:cubicBezTo>
                  <a:cubicBezTo>
                    <a:pt x="350356" y="68159"/>
                    <a:pt x="566845" y="-1191"/>
                    <a:pt x="719413" y="15"/>
                  </a:cubicBezTo>
                  <a:cubicBezTo>
                    <a:pt x="871981" y="1221"/>
                    <a:pt x="1038418" y="84441"/>
                    <a:pt x="1146361" y="173692"/>
                  </a:cubicBezTo>
                  <a:cubicBezTo>
                    <a:pt x="1254304" y="262943"/>
                    <a:pt x="1342348" y="462552"/>
                    <a:pt x="1367072" y="535521"/>
                  </a:cubicBezTo>
                  <a:cubicBezTo>
                    <a:pt x="1391797" y="608490"/>
                    <a:pt x="1341142" y="594620"/>
                    <a:pt x="1294708" y="611505"/>
                  </a:cubicBezTo>
                  <a:cubicBezTo>
                    <a:pt x="1248274" y="628390"/>
                    <a:pt x="1148773" y="640451"/>
                    <a:pt x="1088470" y="636833"/>
                  </a:cubicBezTo>
                  <a:cubicBezTo>
                    <a:pt x="1028167" y="633215"/>
                    <a:pt x="993190" y="615123"/>
                    <a:pt x="932887" y="589795"/>
                  </a:cubicBezTo>
                  <a:cubicBezTo>
                    <a:pt x="872584" y="564467"/>
                    <a:pt x="767052" y="508987"/>
                    <a:pt x="726649" y="484865"/>
                  </a:cubicBezTo>
                  <a:cubicBezTo>
                    <a:pt x="686246" y="460743"/>
                    <a:pt x="698306" y="451697"/>
                    <a:pt x="690467" y="445064"/>
                  </a:cubicBezTo>
                  <a:cubicBezTo>
                    <a:pt x="682628" y="438431"/>
                    <a:pt x="684437" y="442049"/>
                    <a:pt x="679613" y="445064"/>
                  </a:cubicBezTo>
                  <a:cubicBezTo>
                    <a:pt x="674789" y="448079"/>
                    <a:pt x="688056" y="443254"/>
                    <a:pt x="661522" y="463155"/>
                  </a:cubicBezTo>
                  <a:cubicBezTo>
                    <a:pt x="634989" y="483055"/>
                    <a:pt x="577700" y="537933"/>
                    <a:pt x="520412" y="564467"/>
                  </a:cubicBezTo>
                  <a:cubicBezTo>
                    <a:pt x="463124" y="591001"/>
                    <a:pt x="385332" y="612710"/>
                    <a:pt x="317792" y="622359"/>
                  </a:cubicBezTo>
                  <a:cubicBezTo>
                    <a:pt x="250252" y="632008"/>
                    <a:pt x="168842" y="627183"/>
                    <a:pt x="115172" y="622359"/>
                  </a:cubicBezTo>
                  <a:cubicBezTo>
                    <a:pt x="61502" y="617535"/>
                    <a:pt x="-16289" y="665779"/>
                    <a:pt x="3008" y="58979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60000"/>
              </a:schemeClr>
            </a:solidFill>
            <a:ln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20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44B9-D1EF-4D11-A3FF-47B6DD513258}" type="slidenum">
              <a:rPr lang="en-US"/>
              <a:pPr/>
              <a:t>5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30480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Basic SQL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78701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70F99-EC99-4BD2-8CAB-F39AB38ADAE8}" type="slidenum">
              <a:rPr lang="en-US"/>
              <a:pPr/>
              <a:t>50</a:t>
            </a:fld>
            <a:endParaRPr 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760732" y="1883335"/>
            <a:ext cx="483337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 OR R.A=T.A</a:t>
            </a: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look like in Python?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47783" y="1023698"/>
            <a:ext cx="4172717" cy="2128137"/>
            <a:chOff x="3003209" y="3636168"/>
            <a:chExt cx="4172717" cy="2128137"/>
          </a:xfrm>
        </p:grpSpPr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3003209" y="5034039"/>
              <a:ext cx="157607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/>
                <a:t>R </a:t>
              </a:r>
              <a:r>
                <a:rPr lang="en-US" sz="2400" dirty="0">
                  <a:latin typeface="Symbol" charset="2"/>
                </a:rPr>
                <a:t>Ç</a:t>
              </a:r>
              <a:r>
                <a:rPr lang="en-US" sz="2400" dirty="0"/>
                <a:t> (S </a:t>
              </a:r>
              <a:r>
                <a:rPr lang="en-US" sz="2400" dirty="0">
                  <a:latin typeface="Symbol" charset="2"/>
                </a:rPr>
                <a:t>È</a:t>
              </a:r>
              <a:r>
                <a:rPr lang="en-US" sz="2400" dirty="0"/>
                <a:t> T)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4870312" y="3636168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endParaRPr lang="en-US" baseline="-250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5794238" y="3636168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en-US" baseline="-250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5332275" y="4382617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endParaRPr lang="en-US" baseline="-250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579281" y="5017856"/>
              <a:ext cx="744507" cy="2061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5333847" y="4385342"/>
              <a:ext cx="1373561" cy="637476"/>
            </a:xfrm>
            <a:custGeom>
              <a:avLst/>
              <a:gdLst>
                <a:gd name="connsiteX0" fmla="*/ 3008 w 1373561"/>
                <a:gd name="connsiteY0" fmla="*/ 589795 h 637476"/>
                <a:gd name="connsiteX1" fmla="*/ 230955 w 1373561"/>
                <a:gd name="connsiteY1" fmla="*/ 166456 h 637476"/>
                <a:gd name="connsiteX2" fmla="*/ 719413 w 1373561"/>
                <a:gd name="connsiteY2" fmla="*/ 15 h 637476"/>
                <a:gd name="connsiteX3" fmla="*/ 1146361 w 1373561"/>
                <a:gd name="connsiteY3" fmla="*/ 173692 h 637476"/>
                <a:gd name="connsiteX4" fmla="*/ 1367072 w 1373561"/>
                <a:gd name="connsiteY4" fmla="*/ 535521 h 637476"/>
                <a:gd name="connsiteX5" fmla="*/ 1294708 w 1373561"/>
                <a:gd name="connsiteY5" fmla="*/ 611505 h 637476"/>
                <a:gd name="connsiteX6" fmla="*/ 1088470 w 1373561"/>
                <a:gd name="connsiteY6" fmla="*/ 636833 h 637476"/>
                <a:gd name="connsiteX7" fmla="*/ 932887 w 1373561"/>
                <a:gd name="connsiteY7" fmla="*/ 589795 h 637476"/>
                <a:gd name="connsiteX8" fmla="*/ 726649 w 1373561"/>
                <a:gd name="connsiteY8" fmla="*/ 484865 h 637476"/>
                <a:gd name="connsiteX9" fmla="*/ 690467 w 1373561"/>
                <a:gd name="connsiteY9" fmla="*/ 445064 h 637476"/>
                <a:gd name="connsiteX10" fmla="*/ 679613 w 1373561"/>
                <a:gd name="connsiteY10" fmla="*/ 445064 h 637476"/>
                <a:gd name="connsiteX11" fmla="*/ 661522 w 1373561"/>
                <a:gd name="connsiteY11" fmla="*/ 463155 h 637476"/>
                <a:gd name="connsiteX12" fmla="*/ 520412 w 1373561"/>
                <a:gd name="connsiteY12" fmla="*/ 564467 h 637476"/>
                <a:gd name="connsiteX13" fmla="*/ 317792 w 1373561"/>
                <a:gd name="connsiteY13" fmla="*/ 622359 h 637476"/>
                <a:gd name="connsiteX14" fmla="*/ 115172 w 1373561"/>
                <a:gd name="connsiteY14" fmla="*/ 622359 h 637476"/>
                <a:gd name="connsiteX15" fmla="*/ 3008 w 1373561"/>
                <a:gd name="connsiteY15" fmla="*/ 589795 h 637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73561" h="637476">
                  <a:moveTo>
                    <a:pt x="3008" y="589795"/>
                  </a:moveTo>
                  <a:cubicBezTo>
                    <a:pt x="22305" y="513811"/>
                    <a:pt x="111554" y="264753"/>
                    <a:pt x="230955" y="166456"/>
                  </a:cubicBezTo>
                  <a:cubicBezTo>
                    <a:pt x="350356" y="68159"/>
                    <a:pt x="566845" y="-1191"/>
                    <a:pt x="719413" y="15"/>
                  </a:cubicBezTo>
                  <a:cubicBezTo>
                    <a:pt x="871981" y="1221"/>
                    <a:pt x="1038418" y="84441"/>
                    <a:pt x="1146361" y="173692"/>
                  </a:cubicBezTo>
                  <a:cubicBezTo>
                    <a:pt x="1254304" y="262943"/>
                    <a:pt x="1342348" y="462552"/>
                    <a:pt x="1367072" y="535521"/>
                  </a:cubicBezTo>
                  <a:cubicBezTo>
                    <a:pt x="1391797" y="608490"/>
                    <a:pt x="1341142" y="594620"/>
                    <a:pt x="1294708" y="611505"/>
                  </a:cubicBezTo>
                  <a:cubicBezTo>
                    <a:pt x="1248274" y="628390"/>
                    <a:pt x="1148773" y="640451"/>
                    <a:pt x="1088470" y="636833"/>
                  </a:cubicBezTo>
                  <a:cubicBezTo>
                    <a:pt x="1028167" y="633215"/>
                    <a:pt x="993190" y="615123"/>
                    <a:pt x="932887" y="589795"/>
                  </a:cubicBezTo>
                  <a:cubicBezTo>
                    <a:pt x="872584" y="564467"/>
                    <a:pt x="767052" y="508987"/>
                    <a:pt x="726649" y="484865"/>
                  </a:cubicBezTo>
                  <a:cubicBezTo>
                    <a:pt x="686246" y="460743"/>
                    <a:pt x="698306" y="451697"/>
                    <a:pt x="690467" y="445064"/>
                  </a:cubicBezTo>
                  <a:cubicBezTo>
                    <a:pt x="682628" y="438431"/>
                    <a:pt x="684437" y="442049"/>
                    <a:pt x="679613" y="445064"/>
                  </a:cubicBezTo>
                  <a:cubicBezTo>
                    <a:pt x="674789" y="448079"/>
                    <a:pt x="688056" y="443254"/>
                    <a:pt x="661522" y="463155"/>
                  </a:cubicBezTo>
                  <a:cubicBezTo>
                    <a:pt x="634989" y="483055"/>
                    <a:pt x="577700" y="537933"/>
                    <a:pt x="520412" y="564467"/>
                  </a:cubicBezTo>
                  <a:cubicBezTo>
                    <a:pt x="463124" y="591001"/>
                    <a:pt x="385332" y="612710"/>
                    <a:pt x="317792" y="622359"/>
                  </a:cubicBezTo>
                  <a:cubicBezTo>
                    <a:pt x="250252" y="632008"/>
                    <a:pt x="168842" y="627183"/>
                    <a:pt x="115172" y="622359"/>
                  </a:cubicBezTo>
                  <a:cubicBezTo>
                    <a:pt x="61502" y="617535"/>
                    <a:pt x="-16289" y="665779"/>
                    <a:pt x="3008" y="589795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60000"/>
              </a:schemeClr>
            </a:solidFill>
            <a:ln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838200" y="3404459"/>
            <a:ext cx="10782300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output = {}</a:t>
            </a:r>
          </a:p>
          <a:p>
            <a:endParaRPr lang="en-US" sz="2000" dirty="0">
              <a:solidFill>
                <a:schemeClr val="bg1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for r in R:</a:t>
            </a:r>
          </a:p>
          <a:p>
            <a:r>
              <a:rPr lang="en-US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for s in S:</a:t>
            </a:r>
          </a:p>
          <a:p>
            <a:r>
              <a:rPr lang="en-US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  for t in T:</a:t>
            </a:r>
          </a:p>
          <a:p>
            <a:r>
              <a:rPr lang="en-US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     if r[‘A’] == s[‘A’] or r[‘A’] == t[‘A’]:</a:t>
            </a:r>
          </a:p>
          <a:p>
            <a:r>
              <a:rPr lang="en-US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            </a:t>
            </a:r>
            <a:r>
              <a:rPr lang="en-US" sz="2000" dirty="0" err="1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output.add</a:t>
            </a:r>
            <a:r>
              <a:rPr lang="en-US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(r[‘A’])</a:t>
            </a:r>
          </a:p>
          <a:p>
            <a:r>
              <a:rPr lang="en-US" sz="2000" dirty="0">
                <a:solidFill>
                  <a:schemeClr val="bg1"/>
                </a:solidFill>
                <a:latin typeface="Menlo" charset="0"/>
                <a:ea typeface="Menlo" charset="0"/>
                <a:cs typeface="Menlo" charset="0"/>
              </a:rPr>
              <a:t>return list(output)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83099" y="6279799"/>
            <a:ext cx="519821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/>
              <a:t>Can you </a:t>
            </a:r>
            <a:r>
              <a:rPr lang="en-US" sz="2400"/>
              <a:t>see now what happens if S = []?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02015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44B9-D1EF-4D11-A3FF-47B6DD513258}" type="slidenum">
              <a:rPr lang="en-US"/>
              <a:pPr/>
              <a:t>51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30480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Multiset operations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2598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</a:t>
            </a:r>
            <a:r>
              <a:rPr lang="en-US" dirty="0" err="1"/>
              <a:t>Multisets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52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222041" y="1966494"/>
          <a:ext cx="1045684" cy="45397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45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(1, 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(1, 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(1,</a:t>
                      </a:r>
                      <a:r>
                        <a:rPr lang="en-US" baseline="0" dirty="0"/>
                        <a:t> 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(2, 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(2, 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(2, 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(1, 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44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(1, 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7767504" y="2579731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5337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Tuple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𝑿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(1, 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(1, b)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(2, 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(1,</a:t>
                          </a:r>
                          <a:r>
                            <a:rPr lang="en-US" baseline="0" dirty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2676472"/>
                  </p:ext>
                </p:extLst>
              </p:nvPr>
            </p:nvGraphicFramePr>
            <p:xfrm>
              <a:off x="7767504" y="2579731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745" t="-7813" r="-392" b="-415625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Left-Right Arrow 7"/>
          <p:cNvSpPr/>
          <p:nvPr/>
        </p:nvSpPr>
        <p:spPr>
          <a:xfrm>
            <a:off x="4939229" y="3316076"/>
            <a:ext cx="1156771" cy="462709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71860" y="4040427"/>
            <a:ext cx="2291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Equivalent Representations of a </a:t>
            </a:r>
            <a:r>
              <a:rPr lang="en-US" sz="2400" b="1" u="sng" dirty="0" err="1">
                <a:latin typeface="+mj-lt"/>
              </a:rPr>
              <a:t>Multiset</a:t>
            </a:r>
            <a:endParaRPr lang="en-US" sz="2400" b="1" u="sng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67504" y="2103978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+mj-lt"/>
              </a:rPr>
              <a:t>Multiset</a:t>
            </a:r>
            <a:r>
              <a:rPr lang="en-US" sz="2000" b="1" dirty="0">
                <a:latin typeface="+mj-lt"/>
              </a:rPr>
              <a:t> 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31285" y="1566384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+mj-lt"/>
              </a:rPr>
              <a:t>Multiset</a:t>
            </a:r>
            <a:r>
              <a:rPr lang="en-US" sz="2000" b="1" dirty="0">
                <a:latin typeface="+mj-lt"/>
              </a:rPr>
              <a:t> 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88412" y="5404174"/>
            <a:ext cx="23013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i="1">
                <a:latin typeface="+mj-lt"/>
              </a:rPr>
              <a:t>Note: In </a:t>
            </a:r>
            <a:r>
              <a:rPr lang="en-US" sz="2400" i="1" dirty="0">
                <a:latin typeface="+mj-lt"/>
              </a:rPr>
              <a:t>a set all counts are {0,1}.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767504" y="676049"/>
                <a:ext cx="3557265" cy="120032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𝝀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en-US" sz="2400" i="1" dirty="0">
                    <a:latin typeface="+mj-lt"/>
                  </a:rPr>
                  <a:t>= “Count of tuple in X”</a:t>
                </a:r>
              </a:p>
              <a:p>
                <a:r>
                  <a:rPr lang="en-US" sz="2400" i="1" dirty="0">
                    <a:latin typeface="+mj-lt"/>
                  </a:rPr>
                  <a:t>(Items not listed have implicit count 0)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504" y="676049"/>
                <a:ext cx="3557265" cy="12003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533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 Set Operations to </a:t>
            </a:r>
            <a:r>
              <a:rPr lang="en-US" dirty="0" err="1"/>
              <a:t>Multiset</a:t>
            </a:r>
            <a:r>
              <a:rPr lang="en-US" dirty="0"/>
              <a:t>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53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5337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Tuple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𝑿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(1, 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(1, b)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(2, 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(1,</a:t>
                          </a:r>
                          <a:r>
                            <a:rPr lang="en-US" baseline="0" dirty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922027"/>
                  </p:ext>
                </p:extLst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500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760777" y="2017933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+mj-lt"/>
              </a:rPr>
              <a:t>Multiset</a:t>
            </a:r>
            <a:r>
              <a:rPr lang="en-US" sz="2000" b="1" dirty="0">
                <a:latin typeface="+mj-lt"/>
              </a:rPr>
              <a:t>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5337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Tuple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(1, 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(1, b)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(2, 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(1,</a:t>
                          </a:r>
                          <a:r>
                            <a:rPr lang="en-US" baseline="0" dirty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5382541"/>
                  </p:ext>
                </p:extLst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2109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TextBox 14"/>
          <p:cNvSpPr txBox="1"/>
          <p:nvPr/>
        </p:nvSpPr>
        <p:spPr>
          <a:xfrm>
            <a:off x="4718740" y="2017933"/>
            <a:ext cx="1219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+mj-lt"/>
              </a:rPr>
              <a:t>Multiset</a:t>
            </a:r>
            <a:r>
              <a:rPr lang="en-US" sz="2000" b="1" dirty="0">
                <a:latin typeface="+mj-lt"/>
              </a:rPr>
              <a:t>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5337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Tuple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𝒁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(1, 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(1, b)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(2, 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(1,</a:t>
                          </a:r>
                          <a:r>
                            <a:rPr lang="en-US" baseline="0" dirty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0553759"/>
                  </p:ext>
                </p:extLst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2109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7" name="TextBox 16"/>
          <p:cNvSpPr txBox="1"/>
          <p:nvPr/>
        </p:nvSpPr>
        <p:spPr>
          <a:xfrm>
            <a:off x="8754127" y="2017933"/>
            <a:ext cx="1217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+mj-lt"/>
              </a:rPr>
              <a:t>Multiset</a:t>
            </a:r>
            <a:r>
              <a:rPr lang="en-US" sz="2000" b="1" dirty="0">
                <a:latin typeface="+mj-lt"/>
              </a:rPr>
              <a:t> 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02830" y="3056289"/>
                <a:ext cx="628377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∩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830" y="3056289"/>
                <a:ext cx="628377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061981" y="5252887"/>
                <a:ext cx="40680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𝒁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𝒎𝒊𝒏</m:t>
                      </m:r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𝑿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𝒀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981" y="5252887"/>
                <a:ext cx="4068037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8821033" y="4982420"/>
            <a:ext cx="23013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For sets, this is </a:t>
            </a:r>
            <a:r>
              <a:rPr lang="en-US" sz="2400" b="1" dirty="0">
                <a:latin typeface="+mj-lt"/>
              </a:rPr>
              <a:t>intersection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9257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54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5337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Tuple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𝑿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(1, 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(1, b)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(2, 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(1,</a:t>
                          </a:r>
                          <a:r>
                            <a:rPr lang="en-US" baseline="0" dirty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171538"/>
                  </p:ext>
                </p:extLst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500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760777" y="2017933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+mj-lt"/>
              </a:rPr>
              <a:t>Multiset</a:t>
            </a:r>
            <a:r>
              <a:rPr lang="en-US" sz="2000" b="1" dirty="0">
                <a:latin typeface="+mj-lt"/>
              </a:rPr>
              <a:t>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5337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Tuple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(1, 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(1, b)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(2, 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(1,</a:t>
                          </a:r>
                          <a:r>
                            <a:rPr lang="en-US" baseline="0" dirty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5748022"/>
                  </p:ext>
                </p:extLst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2109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TextBox 14"/>
          <p:cNvSpPr txBox="1"/>
          <p:nvPr/>
        </p:nvSpPr>
        <p:spPr>
          <a:xfrm>
            <a:off x="4718740" y="2017933"/>
            <a:ext cx="1219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+mj-lt"/>
              </a:rPr>
              <a:t>Multiset</a:t>
            </a:r>
            <a:r>
              <a:rPr lang="en-US" sz="2000" b="1" dirty="0">
                <a:latin typeface="+mj-lt"/>
              </a:rPr>
              <a:t>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5337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Tuple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𝒁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(1, 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(1, b)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(2, 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(1,</a:t>
                          </a:r>
                          <a:r>
                            <a:rPr lang="en-US" baseline="0" dirty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8446178"/>
                  </p:ext>
                </p:extLst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2109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7" name="TextBox 16"/>
          <p:cNvSpPr txBox="1"/>
          <p:nvPr/>
        </p:nvSpPr>
        <p:spPr>
          <a:xfrm>
            <a:off x="8754127" y="2017933"/>
            <a:ext cx="1217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+mj-lt"/>
              </a:rPr>
              <a:t>Multiset</a:t>
            </a:r>
            <a:r>
              <a:rPr lang="en-US" sz="2000" b="1" dirty="0">
                <a:latin typeface="+mj-lt"/>
              </a:rPr>
              <a:t> 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77553" y="2810068"/>
                <a:ext cx="628377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</m:t>
                      </m:r>
                    </m:oMath>
                  </m:oMathPara>
                </a14:m>
                <a:endParaRPr lang="en-US" sz="5400" dirty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553" y="2810068"/>
                <a:ext cx="628377" cy="83099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029924" y="5297258"/>
                <a:ext cx="41321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𝒁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𝒎𝒂𝒙</m:t>
                      </m:r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𝑿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𝒀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924" y="5297258"/>
                <a:ext cx="4132157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8821033" y="4982420"/>
            <a:ext cx="230134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For sets, </a:t>
            </a:r>
          </a:p>
          <a:p>
            <a:pPr algn="ctr"/>
            <a:r>
              <a:rPr lang="en-US" sz="2400" dirty="0">
                <a:latin typeface="+mj-lt"/>
              </a:rPr>
              <a:t>this is </a:t>
            </a:r>
            <a:r>
              <a:rPr lang="en-US" sz="2400" b="1" dirty="0">
                <a:latin typeface="+mj-lt"/>
              </a:rPr>
              <a:t>union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Generalizing Set Operations to </a:t>
            </a:r>
            <a:r>
              <a:rPr lang="en-US" dirty="0" err="1"/>
              <a:t>Multiset</a:t>
            </a:r>
            <a:r>
              <a:rPr lang="en-US" dirty="0"/>
              <a:t> Operations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86498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Multiset</a:t>
            </a:r>
            <a:r>
              <a:rPr lang="en-US" dirty="0"/>
              <a:t> Operations in 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55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25407" y="59160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333529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Set Operators: INTERSECT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308704" y="2283268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744800" y="3582527"/>
            <a:ext cx="0" cy="8714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588059" y="3955228"/>
            <a:ext cx="2305614" cy="1381688"/>
            <a:chOff x="8905312" y="3952260"/>
            <a:chExt cx="2305614" cy="1381688"/>
          </a:xfrm>
        </p:grpSpPr>
        <p:sp>
          <p:nvSpPr>
            <p:cNvPr id="19" name="Oval 18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</a:t>
              </a:r>
              <a:r>
                <a:rPr lang="en-US" baseline="-25000" dirty="0"/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338549" y="3257677"/>
                <a:ext cx="36477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∩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549" y="3257677"/>
                <a:ext cx="3647793" cy="276999"/>
              </a:xfrm>
              <a:prstGeom prst="rect">
                <a:avLst/>
              </a:prstGeom>
              <a:blipFill rotWithShape="0">
                <a:blip r:embed="rId2"/>
                <a:stretch>
                  <a:fillRect t="-143478" r="-1839" b="-17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541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43025" y="2280300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UNION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522380" y="3952260"/>
            <a:ext cx="2305614" cy="1381688"/>
            <a:chOff x="8905312" y="3952260"/>
            <a:chExt cx="2305614" cy="1381688"/>
          </a:xfrm>
        </p:grpSpPr>
        <p:sp>
          <p:nvSpPr>
            <p:cNvPr id="21" name="Oval 20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</a:t>
              </a:r>
              <a:r>
                <a:rPr lang="en-US" baseline="-25000" dirty="0"/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272870" y="3512983"/>
                <a:ext cx="3646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</m:e>
                        <m:e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charset="0"/>
                            </a:rPr>
                            <m:t>=</m:t>
                          </m:r>
                          <m:r>
                            <a:rPr lang="en-US" i="1">
                              <a:latin typeface="Cambria Math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870" y="3512983"/>
                <a:ext cx="3646704" cy="276999"/>
              </a:xfrm>
              <a:prstGeom prst="rect">
                <a:avLst/>
              </a:prstGeom>
              <a:blipFill rotWithShape="0">
                <a:blip r:embed="rId2"/>
                <a:stretch>
                  <a:fillRect t="-143478" r="-1839" b="-17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8473196" y="4068964"/>
            <a:ext cx="266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Why aren’t there duplicates?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473196" y="5211964"/>
            <a:ext cx="304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What if we want duplicates?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866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/>
      <p:bldP spid="2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ALL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47799" y="2280300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UNION ALL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527154" y="3952260"/>
            <a:ext cx="2305614" cy="1381688"/>
            <a:chOff x="8905312" y="3952260"/>
            <a:chExt cx="2305614" cy="1381688"/>
          </a:xfrm>
        </p:grpSpPr>
        <p:sp>
          <p:nvSpPr>
            <p:cNvPr id="21" name="Oval 20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</a:t>
              </a:r>
              <a:r>
                <a:rPr lang="en-US" baseline="-25000" dirty="0"/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277644" y="3512983"/>
                <a:ext cx="3646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</m:e>
                        <m:e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charset="0"/>
                            </a:rPr>
                            <m:t>=</m:t>
                          </m:r>
                          <m:r>
                            <a:rPr lang="en-US" i="1">
                              <a:latin typeface="Cambria Math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∪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644" y="3512983"/>
                <a:ext cx="3646704" cy="276999"/>
              </a:xfrm>
              <a:prstGeom prst="rect">
                <a:avLst/>
              </a:prstGeom>
              <a:blipFill rotWithShape="0">
                <a:blip r:embed="rId2"/>
                <a:stretch>
                  <a:fillRect t="-143478" r="-1839" b="-17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8610600" y="4257056"/>
            <a:ext cx="2301342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+mj-lt"/>
              </a:rPr>
              <a:t>ALL indicates the Multiset disjoint union operation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1416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59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5337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Tuple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𝑿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(1, 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(1, b)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(2, 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(1,</a:t>
                          </a:r>
                          <a:r>
                            <a:rPr lang="en-US" baseline="0" dirty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171538"/>
                  </p:ext>
                </p:extLst>
              </p:nvPr>
            </p:nvGraphicFramePr>
            <p:xfrm>
              <a:off x="83820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2500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760777" y="2017933"/>
            <a:ext cx="1227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+mj-lt"/>
              </a:rPr>
              <a:t>Multiset</a:t>
            </a:r>
            <a:r>
              <a:rPr lang="en-US" sz="2000" b="1" dirty="0">
                <a:latin typeface="+mj-lt"/>
              </a:rPr>
              <a:t>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5337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Tuple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(1, 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(1, b)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(2, 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(1,</a:t>
                          </a:r>
                          <a:r>
                            <a:rPr lang="en-US" baseline="0" dirty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5748022"/>
                  </p:ext>
                </p:extLst>
              </p:nvPr>
            </p:nvGraphicFramePr>
            <p:xfrm>
              <a:off x="4796163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2109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TextBox 14"/>
          <p:cNvSpPr txBox="1"/>
          <p:nvPr/>
        </p:nvSpPr>
        <p:spPr>
          <a:xfrm>
            <a:off x="4718740" y="2017933"/>
            <a:ext cx="1219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+mj-lt"/>
              </a:rPr>
              <a:t>Multiset</a:t>
            </a:r>
            <a:r>
              <a:rPr lang="en-US" sz="2000" b="1" dirty="0">
                <a:latin typeface="+mj-lt"/>
              </a:rPr>
              <a:t>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5337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Tuple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𝝀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𝒁</m:t>
                                </m:r>
                                <m:r>
                                  <a:rPr lang="en-US" b="1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(1, a)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(1, b)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(2, 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(1,</a:t>
                          </a:r>
                          <a:r>
                            <a:rPr lang="en-US" baseline="0" dirty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2880248"/>
                  </p:ext>
                </p:extLst>
              </p:nvPr>
            </p:nvGraphicFramePr>
            <p:xfrm>
              <a:off x="8831550" y="2504088"/>
              <a:ext cx="2522250" cy="193540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968872"/>
                    <a:gridCol w="1553378"/>
                  </a:tblGrid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Tuple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2109" t="-7813" r="-391" b="-417188"/>
                          </a:stretch>
                        </a:blipFill>
                      </a:tcPr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a)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 b)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(2, c)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7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</a:t>
                          </a:r>
                          <a:r>
                            <a:rPr lang="en-US" baseline="0" dirty="0" smtClean="0"/>
                            <a:t> d)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7" name="TextBox 16"/>
          <p:cNvSpPr txBox="1"/>
          <p:nvPr/>
        </p:nvSpPr>
        <p:spPr>
          <a:xfrm>
            <a:off x="8754127" y="2017933"/>
            <a:ext cx="1217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+mj-lt"/>
              </a:rPr>
              <a:t>Multiset</a:t>
            </a:r>
            <a:r>
              <a:rPr lang="en-US" sz="2000" b="1" dirty="0">
                <a:latin typeface="+mj-lt"/>
              </a:rPr>
              <a:t> 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793" y="3056289"/>
                <a:ext cx="674865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335135" y="5297258"/>
                <a:ext cx="352173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𝒁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𝑿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 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𝒀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135" y="5297258"/>
                <a:ext cx="3521733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8821033" y="4982420"/>
            <a:ext cx="230134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For sets, </a:t>
            </a:r>
          </a:p>
          <a:p>
            <a:pPr algn="ctr"/>
            <a:r>
              <a:rPr lang="en-US" sz="2400" dirty="0">
                <a:latin typeface="+mj-lt"/>
              </a:rPr>
              <a:t>this is </a:t>
            </a:r>
            <a:r>
              <a:rPr lang="en-US" sz="2400" b="1" dirty="0">
                <a:latin typeface="+mj-lt"/>
              </a:rPr>
              <a:t>disjoint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latin typeface="+mj-lt"/>
              </a:rPr>
              <a:t>union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Generalizing Set Operations to </a:t>
            </a:r>
            <a:r>
              <a:rPr lang="en-US" dirty="0" err="1"/>
              <a:t>Multiset</a:t>
            </a:r>
            <a:r>
              <a:rPr lang="en-US" dirty="0"/>
              <a:t> Operations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6293" y="3146066"/>
            <a:ext cx="412513" cy="47439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37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295965" cy="3660775"/>
          </a:xfrm>
        </p:spPr>
        <p:txBody>
          <a:bodyPr>
            <a:normAutofit lnSpcReduction="10000"/>
          </a:bodyPr>
          <a:lstStyle/>
          <a:p>
            <a:pPr eaLnBrk="0" hangingPunct="0"/>
            <a:r>
              <a:rPr lang="en-US" dirty="0"/>
              <a:t>SQL is a standard language for querying and manipulating data</a:t>
            </a:r>
          </a:p>
          <a:p>
            <a:pPr eaLnBrk="0" hangingPunct="0"/>
            <a:endParaRPr lang="en-US" dirty="0"/>
          </a:p>
          <a:p>
            <a:pPr eaLnBrk="0" hangingPunct="0"/>
            <a:r>
              <a:rPr lang="en-US" dirty="0"/>
              <a:t>SQL is a </a:t>
            </a:r>
            <a:r>
              <a:rPr lang="en-US" b="1" dirty="0"/>
              <a:t>very high-level </a:t>
            </a:r>
            <a:r>
              <a:rPr lang="en-US" dirty="0"/>
              <a:t>programming language</a:t>
            </a:r>
          </a:p>
          <a:p>
            <a:pPr lvl="1" eaLnBrk="0" hangingPunct="0"/>
            <a:r>
              <a:rPr lang="en-US" dirty="0"/>
              <a:t>This works because it is optimized well!</a:t>
            </a:r>
          </a:p>
          <a:p>
            <a:pPr eaLnBrk="0" hangingPunct="0"/>
            <a:endParaRPr lang="en-US" dirty="0"/>
          </a:p>
          <a:p>
            <a:pPr eaLnBrk="0" hangingPunct="0"/>
            <a:r>
              <a:rPr lang="en-US" dirty="0"/>
              <a:t>Many standards out there: </a:t>
            </a:r>
          </a:p>
          <a:p>
            <a:pPr lvl="1" eaLnBrk="0" hangingPunct="0"/>
            <a:r>
              <a:rPr lang="en-US" dirty="0"/>
              <a:t>ANSI SQL,  SQL92 (a.k.a. SQL2),  SQL99 (a.k.a. SQL3), ….</a:t>
            </a:r>
          </a:p>
          <a:p>
            <a:pPr lvl="1" eaLnBrk="0" hangingPunct="0"/>
            <a:r>
              <a:rPr lang="en-US" dirty="0"/>
              <a:t>Vendors support various subsets</a:t>
            </a:r>
          </a:p>
          <a:p>
            <a:pPr lvl="1" eaLnBrk="0" hangingPunct="0"/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66047" y="5699909"/>
            <a:ext cx="8659906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latin typeface="+mj-lt"/>
              </a:rPr>
              <a:t>	</a:t>
            </a:r>
            <a:r>
              <a:rPr lang="en-US" sz="2800" dirty="0">
                <a:latin typeface="+mj-lt"/>
              </a:rPr>
              <a:t>Probably the world’s most successful </a:t>
            </a:r>
            <a:r>
              <a:rPr lang="en-US" sz="2800" b="1" dirty="0">
                <a:latin typeface="+mj-lt"/>
              </a:rPr>
              <a:t>parallel</a:t>
            </a:r>
            <a:r>
              <a:rPr lang="en-US" sz="2800" dirty="0">
                <a:latin typeface="+mj-lt"/>
              </a:rPr>
              <a:t> programming language (multicore?)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95447" y="2457637"/>
            <a:ext cx="357296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+mj-lt"/>
              </a:rPr>
              <a:t>SQL</a:t>
            </a:r>
            <a:r>
              <a:rPr lang="en-US" sz="2400" dirty="0">
                <a:latin typeface="+mj-lt"/>
              </a:rPr>
              <a:t> stands for</a:t>
            </a:r>
          </a:p>
          <a:p>
            <a:r>
              <a:rPr lang="en-US" sz="2400" b="1" u="sng" dirty="0">
                <a:latin typeface="+mj-lt"/>
              </a:rPr>
              <a:t>S</a:t>
            </a:r>
            <a:r>
              <a:rPr lang="en-US" sz="2400" dirty="0">
                <a:latin typeface="+mj-lt"/>
              </a:rPr>
              <a:t>tructured </a:t>
            </a:r>
            <a:r>
              <a:rPr lang="en-US" sz="2400" b="1" u="sng" dirty="0">
                <a:latin typeface="+mj-lt"/>
              </a:rPr>
              <a:t>Q</a:t>
            </a:r>
            <a:r>
              <a:rPr lang="en-US" sz="2400" dirty="0">
                <a:latin typeface="+mj-lt"/>
              </a:rPr>
              <a:t>uery </a:t>
            </a:r>
            <a:r>
              <a:rPr lang="en-US" sz="2400" b="1" u="sng" dirty="0">
                <a:latin typeface="+mj-lt"/>
              </a:rPr>
              <a:t>L</a:t>
            </a:r>
            <a:r>
              <a:rPr lang="en-US" sz="2400" dirty="0">
                <a:latin typeface="+mj-lt"/>
              </a:rPr>
              <a:t>anguage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424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59420" y="2280300"/>
            <a:ext cx="2940085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S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R.A=S.A</a:t>
            </a:r>
          </a:p>
          <a:p>
            <a:pPr eaLnBrk="0" hangingPunct="0"/>
            <a:r>
              <a:rPr lang="en-US" sz="24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EXCEPT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R, 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R.A=T.A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538775" y="3952260"/>
            <a:ext cx="2305614" cy="1381688"/>
            <a:chOff x="8905312" y="3952260"/>
            <a:chExt cx="2305614" cy="1381688"/>
          </a:xfrm>
        </p:grpSpPr>
        <p:sp>
          <p:nvSpPr>
            <p:cNvPr id="19" name="Oval 18"/>
            <p:cNvSpPr/>
            <p:nvPr/>
          </p:nvSpPr>
          <p:spPr>
            <a:xfrm>
              <a:off x="8905312" y="3952260"/>
              <a:ext cx="1381688" cy="13816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9829238" y="3952260"/>
              <a:ext cx="1381688" cy="13816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Q</a:t>
              </a:r>
              <a:r>
                <a:rPr lang="en-US" baseline="-25000" dirty="0">
                  <a:solidFill>
                    <a:schemeClr val="accent2"/>
                  </a:solidFill>
                </a:rPr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417705" y="3480628"/>
                <a:ext cx="34506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\{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|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𝑟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705" y="3480628"/>
                <a:ext cx="3450625" cy="276999"/>
              </a:xfrm>
              <a:prstGeom prst="rect">
                <a:avLst/>
              </a:prstGeom>
              <a:blipFill rotWithShape="0">
                <a:blip r:embed="rId2"/>
                <a:stretch>
                  <a:fillRect t="-146667" r="-1943" b="-18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7971706" y="4379841"/>
            <a:ext cx="282182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+mj-lt"/>
              </a:rPr>
              <a:t>What is the </a:t>
            </a:r>
            <a:r>
              <a:rPr lang="en-US" sz="2800" i="1" dirty="0" err="1">
                <a:latin typeface="+mj-lt"/>
              </a:rPr>
              <a:t>multiset</a:t>
            </a:r>
            <a:r>
              <a:rPr lang="en-US" sz="2800" i="1" dirty="0">
                <a:latin typeface="+mj-lt"/>
              </a:rPr>
              <a:t> version?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411439" y="5584805"/>
                <a:ext cx="3942361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𝒁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 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𝑿</m:t>
                          </m:r>
                        </m:e>
                      </m:d>
                      <m:r>
                        <a:rPr lang="en-US" sz="28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 </m:t>
                      </m:r>
                      <m:r>
                        <a:rPr lang="en-US" sz="2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𝝀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𝒀</m:t>
                          </m:r>
                        </m:e>
                      </m:d>
                    </m:oMath>
                  </m:oMathPara>
                </a14:m>
                <a:endParaRPr lang="en-US" sz="2800" b="1" dirty="0">
                  <a:ea typeface="Cambria Math" charset="0"/>
                  <a:cs typeface="Cambria Math" charset="0"/>
                </a:endParaRPr>
              </a:p>
              <a:p>
                <a:pPr algn="ctr"/>
                <a:r>
                  <a:rPr lang="en-US" sz="2800" dirty="0"/>
                  <a:t>For elements that are in X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439" y="5584805"/>
                <a:ext cx="3942361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2782" r="-2473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856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6" grpId="0" animBg="1"/>
      <p:bldP spid="16" grpId="1" animBg="1"/>
      <p:bldP spid="1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INTERSECT: Still some subtle problems…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76400" y="1589048"/>
            <a:ext cx="541686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6400" y="2592358"/>
            <a:ext cx="5416868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hq_city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Company,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maker = name 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AND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‘US’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hq_city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Company,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maker = name 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AND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‘China’</a:t>
            </a:r>
            <a:endParaRPr lang="en-US" sz="2000" i="1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71700" y="5714640"/>
            <a:ext cx="784860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What if two companies have HQ in US: BUT one has factory in China (but not US) and vice versa?  </a:t>
            </a:r>
            <a:r>
              <a:rPr lang="en-US" sz="2400" b="1" dirty="0">
                <a:latin typeface="+mj-lt"/>
              </a:rPr>
              <a:t>What goes wrong?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85100" y="2592358"/>
            <a:ext cx="3009900" cy="18158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+mj-lt"/>
              </a:rPr>
              <a:t>“Headquarters of companies which make gizmos in US </a:t>
            </a:r>
            <a:r>
              <a:rPr lang="en-US" sz="2800" b="1" i="1" dirty="0">
                <a:latin typeface="+mj-lt"/>
              </a:rPr>
              <a:t>AND</a:t>
            </a:r>
            <a:r>
              <a:rPr lang="en-US" sz="2800" i="1" dirty="0">
                <a:latin typeface="+mj-lt"/>
              </a:rPr>
              <a:t> China”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27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INTERSECT: Remember the semantics!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8985" y="1589048"/>
            <a:ext cx="397569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AS C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AS P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8986" y="2755572"/>
            <a:ext cx="3547430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endParaRPr lang="en-US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Company, Product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maker = name </a:t>
            </a: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  AND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=‘US’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endParaRPr lang="en-US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Company, Product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maker = name</a:t>
            </a: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=‘China’</a:t>
            </a:r>
            <a:endParaRPr lang="en-US" i="1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60396" y="1409035"/>
            <a:ext cx="483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Example:  C  JOIN  P on maker = name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960396" y="1870700"/>
          <a:ext cx="675318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0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5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C.name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C.hq_city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P.pname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P.maker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P.factory_loc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Co.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Co.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U.S.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r>
                        <a:rPr lang="en-US" baseline="0" dirty="0"/>
                        <a:t>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370390" y="3078866"/>
            <a:ext cx="3738623" cy="868101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73389" y="4438069"/>
            <a:ext cx="3738623" cy="868101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871977" y="2210766"/>
            <a:ext cx="6934200" cy="416688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867799" y="2627454"/>
            <a:ext cx="6938378" cy="429202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81248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19" grpId="0" animBg="1"/>
      <p:bldP spid="2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INTERSECT: Remember the semantics!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8985" y="1589048"/>
            <a:ext cx="397569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AS C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 AS P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8986" y="2755572"/>
            <a:ext cx="3547430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endParaRPr lang="en-US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Company, Product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maker = name </a:t>
            </a: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  AND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=‘US’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endParaRPr lang="en-US" dirty="0">
              <a:solidFill>
                <a:schemeClr val="bg2">
                  <a:lumMod val="90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Company, Product</a:t>
            </a:r>
          </a:p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maker = name</a:t>
            </a:r>
          </a:p>
          <a:p>
            <a:r>
              <a:rPr lang="en-US" dirty="0">
                <a:latin typeface="Menlo" charset="0"/>
                <a:ea typeface="Menlo" charset="0"/>
                <a:cs typeface="Menlo" charset="0"/>
              </a:rPr>
              <a:t>AND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=‘China’</a:t>
            </a:r>
            <a:endParaRPr lang="en-US" i="1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60396" y="1409035"/>
            <a:ext cx="4995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Example:  C  JOIN  P on maker = name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960396" y="1870700"/>
          <a:ext cx="675318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0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5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C.name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C.hq_city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P.pname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P.maker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P.factory_loc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Co.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Co.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U.S.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r>
                        <a:rPr lang="en-US" baseline="0" dirty="0"/>
                        <a:t>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370390" y="3078866"/>
            <a:ext cx="3738623" cy="868101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73389" y="4438069"/>
            <a:ext cx="3738623" cy="868101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871977" y="2210766"/>
            <a:ext cx="6934200" cy="416688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867799" y="2627454"/>
            <a:ext cx="6938378" cy="429202"/>
          </a:xfrm>
          <a:prstGeom prst="roundRect">
            <a:avLst/>
          </a:prstGeom>
          <a:solidFill>
            <a:srgbClr val="C00000">
              <a:alpha val="3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249763" y="3661844"/>
            <a:ext cx="6174449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X Co has a factory in the US (but not China)</a:t>
            </a:r>
          </a:p>
          <a:p>
            <a:r>
              <a:rPr lang="en-US" sz="2400" dirty="0">
                <a:latin typeface="+mj-lt"/>
              </a:rPr>
              <a:t>Y Inc. has a factor in China (but not US)</a:t>
            </a:r>
          </a:p>
          <a:p>
            <a:endParaRPr lang="en-US" sz="2400" b="1" dirty="0">
              <a:latin typeface="+mj-lt"/>
            </a:endParaRPr>
          </a:p>
          <a:p>
            <a:r>
              <a:rPr lang="en-US" sz="2400" b="1" dirty="0">
                <a:latin typeface="+mj-lt"/>
              </a:rPr>
              <a:t>But Seattle is returned by the query!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50369" y="5647750"/>
            <a:ext cx="3727048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We did the INTERSECT on the </a:t>
            </a:r>
            <a:r>
              <a:rPr lang="en-US" sz="2800">
                <a:latin typeface="+mj-lt"/>
              </a:rPr>
              <a:t>wrong attributes!</a:t>
            </a:r>
            <a:endParaRPr lang="en-US" sz="2800" dirty="0"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44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Solution: </a:t>
            </a:r>
            <a:r>
              <a:rPr lang="en-US" b="1" dirty="0"/>
              <a:t>Nested Queries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62CE-480A-44CE-B867-ADB1FE527ED4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76400" y="1589048"/>
            <a:ext cx="541686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hq_city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maker, </a:t>
            </a:r>
            <a:r>
              <a:rPr lang="en-US" sz="2000" dirty="0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76400" y="2592358"/>
            <a:ext cx="6540500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hq_city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Company, Product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maker = name 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AND name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maker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	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Product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 	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‘US’)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AND name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maker</a:t>
            </a:r>
          </a:p>
          <a:p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  	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Product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 	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factory_loc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‘China’)</a:t>
            </a:r>
            <a:endParaRPr lang="en-US" sz="2000" i="1" dirty="0">
              <a:latin typeface="Menlo" charset="0"/>
              <a:ea typeface="Menlo" charset="0"/>
              <a:cs typeface="Menlo" charset="0"/>
            </a:endParaRPr>
          </a:p>
          <a:p>
            <a:endParaRPr lang="en-US" sz="2000" i="1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10600" y="1770546"/>
            <a:ext cx="3009900" cy="181588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+mj-lt"/>
              </a:rPr>
              <a:t>“Headquarters of companies which make gizmos in US </a:t>
            </a:r>
            <a:r>
              <a:rPr lang="en-US" sz="2800" b="1" i="1" dirty="0">
                <a:latin typeface="+mj-lt"/>
              </a:rPr>
              <a:t>AND</a:t>
            </a:r>
            <a:r>
              <a:rPr lang="en-US" sz="2800" i="1" dirty="0">
                <a:latin typeface="+mj-lt"/>
              </a:rPr>
              <a:t> China”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27311" y="3946967"/>
            <a:ext cx="2893189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Note: If we hadn’t used DISTINCT here, how many copies of each </a:t>
            </a:r>
            <a:r>
              <a:rPr lang="en-US" sz="2400" dirty="0" err="1">
                <a:latin typeface="+mj-lt"/>
              </a:rPr>
              <a:t>hq_city</a:t>
            </a:r>
            <a:r>
              <a:rPr lang="en-US" sz="2400" dirty="0">
                <a:latin typeface="+mj-lt"/>
              </a:rPr>
              <a:t> would have been returned?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02140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/>
      <p:bldP spid="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note on nested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do nested queries because SQL is </a:t>
            </a:r>
            <a:r>
              <a:rPr lang="en-US" b="1" i="1" dirty="0"/>
              <a:t>compositional: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Everything (inputs / outputs) is represented as </a:t>
            </a:r>
            <a:r>
              <a:rPr lang="en-US" dirty="0" err="1"/>
              <a:t>multisets</a:t>
            </a:r>
            <a:r>
              <a:rPr lang="en-US" dirty="0"/>
              <a:t>- the output of one query can thus be used as the input to another (nesting)!</a:t>
            </a:r>
          </a:p>
          <a:p>
            <a:pPr lvl="1"/>
            <a:endParaRPr lang="en-US" dirty="0"/>
          </a:p>
          <a:p>
            <a:r>
              <a:rPr lang="en-US" dirty="0"/>
              <a:t>This is </a:t>
            </a:r>
            <a:r>
              <a:rPr lang="en-US" u="sng" dirty="0"/>
              <a:t>extremely</a:t>
            </a:r>
            <a:r>
              <a:rPr lang="en-US" dirty="0"/>
              <a:t> powerful!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86567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5DB7-4617-4575-9446-CC3ED7D53B58}" type="slidenum">
              <a:rPr lang="en-US"/>
              <a:pPr/>
              <a:t>66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Nested queries: Sub-queries Returning Relations</a:t>
            </a:r>
          </a:p>
        </p:txBody>
      </p:sp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1281570" y="3436008"/>
            <a:ext cx="6756400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Company c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IN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(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Purchase p, Product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p.product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pr.name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   AND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p.buyer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‘Joe Blow‘)</a:t>
            </a:r>
          </a:p>
        </p:txBody>
      </p:sp>
      <p:sp>
        <p:nvSpPr>
          <p:cNvPr id="180228" name="Text Box 4"/>
          <p:cNvSpPr txBox="1">
            <a:spLocks noChangeArrowheads="1"/>
          </p:cNvSpPr>
          <p:nvPr/>
        </p:nvSpPr>
        <p:spPr bwMode="auto">
          <a:xfrm>
            <a:off x="8901570" y="3436008"/>
            <a:ext cx="2452230" cy="2380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“Cities where one   can find companies that manufacture products bought by Joe Blow”</a:t>
            </a: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1981201" y="1823413"/>
            <a:ext cx="4493538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Company(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city)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maker)</a:t>
            </a:r>
            <a:b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</a:t>
            </a:r>
            <a:r>
              <a:rPr lang="en-US" sz="20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id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product, buyer)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823413"/>
            <a:ext cx="1155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Another example: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980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animBg="1"/>
      <p:bldP spid="180228" grpId="0"/>
      <p:bldP spid="180230" grpId="0" animBg="1"/>
      <p:bldP spid="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05A5-3EC9-41E9-BEDA-F94199773880}" type="slidenum">
              <a:rPr lang="en-US"/>
              <a:pPr/>
              <a:t>67</a:t>
            </a:fld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Queries</a:t>
            </a:r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3400390" y="2684691"/>
            <a:ext cx="5391219" cy="26776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Company c, 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Product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Purchase p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AND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pr.name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p.product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AND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p.buyer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‘Joe Blow’</a:t>
            </a:r>
          </a:p>
        </p:txBody>
      </p:sp>
      <p:sp>
        <p:nvSpPr>
          <p:cNvPr id="181252" name="Text Box 4"/>
          <p:cNvSpPr txBox="1">
            <a:spLocks noChangeArrowheads="1"/>
          </p:cNvSpPr>
          <p:nvPr/>
        </p:nvSpPr>
        <p:spPr bwMode="auto">
          <a:xfrm>
            <a:off x="4227732" y="1690688"/>
            <a:ext cx="37365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latin typeface="+mj-lt"/>
              </a:rPr>
              <a:t>Is this query equivalent?</a:t>
            </a:r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4099298" y="5884287"/>
            <a:ext cx="3993401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3200" dirty="0">
                <a:latin typeface="+mj-lt"/>
              </a:rPr>
              <a:t>Beware of duplicates! </a:t>
            </a:r>
            <a:endParaRPr lang="en-US" dirty="0">
              <a:solidFill>
                <a:srgbClr val="FF5050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14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animBg="1"/>
      <p:bldP spid="181252" grpId="0"/>
      <p:bldP spid="181254" grpId="0" animBg="1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505A5-3EC9-41E9-BEDA-F94199773880}" type="slidenum">
              <a:rPr lang="en-US"/>
              <a:pPr/>
              <a:t>68</a:t>
            </a:fld>
            <a:endParaRPr lang="en-US" dirty="0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Queries</a:t>
            </a:r>
          </a:p>
        </p:txBody>
      </p:sp>
      <p:sp>
        <p:nvSpPr>
          <p:cNvPr id="181251" name="Text Box 3"/>
          <p:cNvSpPr txBox="1">
            <a:spLocks noChangeArrowheads="1"/>
          </p:cNvSpPr>
          <p:nvPr/>
        </p:nvSpPr>
        <p:spPr bwMode="auto">
          <a:xfrm>
            <a:off x="428590" y="2243574"/>
            <a:ext cx="4493538" cy="2246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Company c, 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Product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 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Purchase p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AND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p.product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AND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p.buyer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‘Joe Blow’</a:t>
            </a:r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3986770" y="5125220"/>
            <a:ext cx="4218464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3200" dirty="0">
                <a:latin typeface="+mj-lt"/>
              </a:rPr>
              <a:t>Now they are equivalent</a:t>
            </a:r>
            <a:endParaRPr lang="en-US" dirty="0">
              <a:solidFill>
                <a:srgbClr val="FF5050"/>
              </a:solidFill>
              <a:latin typeface="+mj-lt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5489609" y="2232097"/>
            <a:ext cx="6059030" cy="22467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c.city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Company c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IN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(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pr.maker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Purchase p, Product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p.product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pr.name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AND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p.buyer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‘Joe Blow‘)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957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4" grpId="0" animBg="1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D40D-2378-4F8B-8576-98768B62F35F}" type="slidenum">
              <a:rPr lang="en-US"/>
              <a:pPr/>
              <a:t>69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Subqueries</a:t>
            </a:r>
            <a:r>
              <a:rPr lang="en-US" dirty="0"/>
              <a:t> Returning Relations</a:t>
            </a:r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1531259" y="4197709"/>
            <a:ext cx="6506909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Product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price &gt; </a:t>
            </a:r>
            <a:r>
              <a:rPr lang="en-US" sz="2400" dirty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ALL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price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Product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maker = ‘Gizmo-Works’)</a:t>
            </a: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1531259" y="3482089"/>
            <a:ext cx="587853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price, category, maker)</a:t>
            </a: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838200" y="1596919"/>
            <a:ext cx="523457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/>
              <a:t>You can also use operations of the form:    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u="sng" dirty="0"/>
              <a:t>s &gt; ALL R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dirty="0"/>
              <a:t>s &lt; ANY R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dirty="0"/>
              <a:t>EXISTS R</a:t>
            </a:r>
          </a:p>
        </p:txBody>
      </p:sp>
      <p:sp>
        <p:nvSpPr>
          <p:cNvPr id="2" name="Rectangle 1"/>
          <p:cNvSpPr/>
          <p:nvPr/>
        </p:nvSpPr>
        <p:spPr>
          <a:xfrm>
            <a:off x="8633536" y="4232567"/>
            <a:ext cx="26973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Find products that are more expensive than all those produced by “Gizmo-Works”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8200" y="3482089"/>
            <a:ext cx="2697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Ex: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27803" y="1538419"/>
            <a:ext cx="4125997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ANY and ALL not supported by SQLite.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820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animBg="1"/>
      <p:bldP spid="183300" grpId="0" animBg="1"/>
      <p:bldP spid="2" grpId="0"/>
      <p:bldP spid="11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4547D-5CA1-48CC-BABC-156000CC738F}" type="slidenum">
              <a:rPr lang="en-US"/>
              <a:pPr/>
              <a:t>7</a:t>
            </a:fld>
            <a:endParaRPr lang="en-US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is a…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Definition Language (DDL)</a:t>
            </a:r>
          </a:p>
          <a:p>
            <a:pPr lvl="1"/>
            <a:r>
              <a:rPr lang="en-US" dirty="0"/>
              <a:t>Define relational </a:t>
            </a:r>
            <a:r>
              <a:rPr lang="en-US" i="1" dirty="0"/>
              <a:t>schemata</a:t>
            </a:r>
            <a:endParaRPr lang="en-US" dirty="0"/>
          </a:p>
          <a:p>
            <a:pPr lvl="1"/>
            <a:r>
              <a:rPr lang="en-US" dirty="0"/>
              <a:t>Create/alter/delete tables and their attributes</a:t>
            </a:r>
          </a:p>
          <a:p>
            <a:endParaRPr lang="en-US" dirty="0"/>
          </a:p>
          <a:p>
            <a:r>
              <a:rPr lang="en-US" dirty="0"/>
              <a:t>Data Manipulation Language (DML)</a:t>
            </a:r>
          </a:p>
          <a:p>
            <a:pPr lvl="1"/>
            <a:r>
              <a:rPr lang="en-US" dirty="0"/>
              <a:t>Insert/delete/modify tuples in tables</a:t>
            </a:r>
          </a:p>
          <a:p>
            <a:pPr lvl="1"/>
            <a:r>
              <a:rPr lang="en-US" dirty="0"/>
              <a:t>Query one or more tables – discussed next!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030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D40D-2378-4F8B-8576-98768B62F35F}" type="slidenum">
              <a:rPr lang="en-US"/>
              <a:pPr/>
              <a:t>70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Subqueries Returning Relations</a:t>
            </a:r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1180923" y="4132015"/>
            <a:ext cx="6032421" cy="25545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p1.name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Product p1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p1.maker = ‘Gizmo-Works’</a:t>
            </a:r>
          </a:p>
          <a:p>
            <a:pPr eaLnBrk="0" hangingPunct="0"/>
            <a:r>
              <a:rPr lang="en-US" sz="2000" dirty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AND</a:t>
            </a:r>
            <a:r>
              <a:rPr lang="en-US" sz="2000" dirty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 EXISTS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p2.name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Product p2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p2.maker &lt;&gt; ‘Gizmo-Works’</a:t>
            </a:r>
          </a:p>
          <a:p>
            <a:pPr eaLnBrk="0" hangingPunct="0"/>
            <a:r>
              <a:rPr lang="en-US" sz="2000" dirty="0">
                <a:latin typeface="Menlo" charset="0"/>
                <a:ea typeface="Menlo" charset="0"/>
                <a:cs typeface="Menlo" charset="0"/>
              </a:rPr>
              <a:t>	   AND p1.name = p2.name)</a:t>
            </a: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1180923" y="3416395"/>
            <a:ext cx="587853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price, category, maker)</a:t>
            </a: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838200" y="1596919"/>
            <a:ext cx="546797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/>
              <a:t>You can also use operations of the form:    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dirty="0"/>
              <a:t>s &gt; ALL R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dirty="0"/>
              <a:t>s &lt; ANY R</a:t>
            </a:r>
          </a:p>
          <a:p>
            <a:pPr marL="800100" lvl="1" indent="-342900" eaLnBrk="0" hangingPunct="0">
              <a:buFont typeface="Arial" charset="0"/>
              <a:buChar char="•"/>
            </a:pPr>
            <a:r>
              <a:rPr lang="en-US" sz="2400" u="sng" dirty="0"/>
              <a:t>EXISTS R</a:t>
            </a:r>
          </a:p>
        </p:txBody>
      </p:sp>
      <p:sp>
        <p:nvSpPr>
          <p:cNvPr id="2" name="Rectangle 1"/>
          <p:cNvSpPr/>
          <p:nvPr/>
        </p:nvSpPr>
        <p:spPr>
          <a:xfrm>
            <a:off x="8950737" y="3968931"/>
            <a:ext cx="26973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Find ‘copycat’ products, i.e. products made by competitors with the same names as products made by “Gizmo-Works”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7864" y="3416395"/>
            <a:ext cx="2697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Ex: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97280" y="5858392"/>
            <a:ext cx="137006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&lt;&gt; means !=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12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animBg="1"/>
      <p:bldP spid="183300" grpId="0" animBg="1"/>
      <p:bldP spid="2" grpId="0"/>
      <p:bldP spid="11" grpId="0"/>
      <p:bldP spid="1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E7F1-00A3-4FC2-89CA-DCEFAF8DBF03}" type="slidenum">
              <a:rPr lang="en-US"/>
              <a:pPr/>
              <a:t>71</a:t>
            </a:fld>
            <a:endParaRPr lang="en-US"/>
          </a:p>
        </p:txBody>
      </p:sp>
      <p:sp>
        <p:nvSpPr>
          <p:cNvPr id="2242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8200" y="671382"/>
            <a:ext cx="10515600" cy="1325563"/>
          </a:xfrm>
        </p:spPr>
        <p:txBody>
          <a:bodyPr/>
          <a:lstStyle/>
          <a:p>
            <a:r>
              <a:rPr lang="en-US" dirty="0"/>
              <a:t>Nested queries </a:t>
            </a:r>
            <a:r>
              <a:rPr lang="en-US"/>
              <a:t>as alternatives to INTERSECT </a:t>
            </a:r>
            <a:r>
              <a:rPr lang="en-US" dirty="0"/>
              <a:t>and EXCEPT</a:t>
            </a:r>
          </a:p>
        </p:txBody>
      </p:sp>
      <p:sp>
        <p:nvSpPr>
          <p:cNvPr id="224259" name="Rectangle 1027"/>
          <p:cNvSpPr>
            <a:spLocks noChangeArrowheads="1"/>
          </p:cNvSpPr>
          <p:nvPr/>
        </p:nvSpPr>
        <p:spPr bwMode="auto">
          <a:xfrm>
            <a:off x="838200" y="2594508"/>
            <a:ext cx="2416046" cy="13388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R.A, R.B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R)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INTERSECT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S.A, S.B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S)</a:t>
            </a:r>
          </a:p>
        </p:txBody>
      </p:sp>
      <p:sp>
        <p:nvSpPr>
          <p:cNvPr id="224260" name="Rectangle 1028"/>
          <p:cNvSpPr>
            <a:spLocks noChangeArrowheads="1"/>
          </p:cNvSpPr>
          <p:nvPr/>
        </p:nvSpPr>
        <p:spPr bwMode="auto">
          <a:xfrm>
            <a:off x="4343399" y="2594508"/>
            <a:ext cx="4786888" cy="15881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R.A, R.B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R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EXISTS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 	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*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	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S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R.A=S.A AND R.B=S.B)</a:t>
            </a:r>
          </a:p>
        </p:txBody>
      </p:sp>
      <p:sp>
        <p:nvSpPr>
          <p:cNvPr id="224261" name="AutoShape 1029"/>
          <p:cNvSpPr>
            <a:spLocks noChangeArrowheads="1"/>
          </p:cNvSpPr>
          <p:nvPr/>
        </p:nvSpPr>
        <p:spPr bwMode="auto">
          <a:xfrm>
            <a:off x="3609816" y="3163791"/>
            <a:ext cx="504984" cy="443010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24263" name="Rectangle 1031"/>
          <p:cNvSpPr>
            <a:spLocks noChangeArrowheads="1"/>
          </p:cNvSpPr>
          <p:nvPr/>
        </p:nvSpPr>
        <p:spPr bwMode="auto">
          <a:xfrm>
            <a:off x="4419599" y="4804308"/>
            <a:ext cx="4786888" cy="15881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R.A, R.B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R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NOT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EXISTS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*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S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latin typeface="Menlo" charset="0"/>
                <a:ea typeface="Menlo" charset="0"/>
                <a:cs typeface="Menlo" charset="0"/>
              </a:rPr>
              <a:t>       </a:t>
            </a: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R.A=S.A AND R.B=S.B)</a:t>
            </a:r>
          </a:p>
        </p:txBody>
      </p:sp>
      <p:sp>
        <p:nvSpPr>
          <p:cNvPr id="3" name="Rectangle 2"/>
          <p:cNvSpPr/>
          <p:nvPr/>
        </p:nvSpPr>
        <p:spPr>
          <a:xfrm>
            <a:off x="7227803" y="1538419"/>
            <a:ext cx="4125997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INTERSECT and EXCEPT not in some DBMSs!</a:t>
            </a:r>
          </a:p>
        </p:txBody>
      </p:sp>
      <p:sp>
        <p:nvSpPr>
          <p:cNvPr id="4" name="Rectangle 3"/>
          <p:cNvSpPr/>
          <p:nvPr/>
        </p:nvSpPr>
        <p:spPr>
          <a:xfrm>
            <a:off x="9664700" y="3688104"/>
            <a:ext cx="1955800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If R, S have no duplicates, then can write without sub-queries (HOW?)</a:t>
            </a:r>
          </a:p>
        </p:txBody>
      </p:sp>
      <p:sp>
        <p:nvSpPr>
          <p:cNvPr id="18" name="Rectangle 1027"/>
          <p:cNvSpPr>
            <a:spLocks noChangeArrowheads="1"/>
          </p:cNvSpPr>
          <p:nvPr/>
        </p:nvSpPr>
        <p:spPr bwMode="auto">
          <a:xfrm>
            <a:off x="838200" y="4804308"/>
            <a:ext cx="2416046" cy="13388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R.A, R.B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R)</a:t>
            </a:r>
            <a:br>
              <a:rPr lang="en-US" dirty="0">
                <a:latin typeface="Menlo" charset="0"/>
                <a:ea typeface="Menlo" charset="0"/>
                <a:cs typeface="Menlo" charset="0"/>
              </a:rPr>
            </a:br>
            <a:r>
              <a:rPr lang="en-US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EXCEPT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(SELECT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S.A, S.B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S)</a:t>
            </a:r>
          </a:p>
        </p:txBody>
      </p:sp>
      <p:sp>
        <p:nvSpPr>
          <p:cNvPr id="19" name="AutoShape 1029"/>
          <p:cNvSpPr>
            <a:spLocks noChangeArrowheads="1"/>
          </p:cNvSpPr>
          <p:nvPr/>
        </p:nvSpPr>
        <p:spPr bwMode="auto">
          <a:xfrm>
            <a:off x="3609816" y="5373591"/>
            <a:ext cx="504984" cy="443010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089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animBg="1"/>
      <p:bldP spid="224260" grpId="0" animBg="1" autoUpdateAnimBg="0"/>
      <p:bldP spid="224261" grpId="0" animBg="1"/>
      <p:bldP spid="224263" grpId="0" animBg="1" autoUpdateAnimBg="0"/>
      <p:bldP spid="3" grpId="0" animBg="1"/>
      <p:bldP spid="4" grpId="0" animBg="1"/>
      <p:bldP spid="18" grpId="0" animBg="1"/>
      <p:bldP spid="19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3310C-327C-4CB2-B85E-5B7845518CE8}" type="slidenum">
              <a:rPr lang="en-US"/>
              <a:pPr/>
              <a:t>72</a:t>
            </a:fld>
            <a:endParaRPr 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Correlated Queries</a:t>
            </a: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834172" y="2624882"/>
            <a:ext cx="6882834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title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Movie AS </a:t>
            </a:r>
            <a:r>
              <a:rPr lang="en-US" sz="2400" dirty="0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m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year &lt;&gt;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ANY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year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Movie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title =  </a:t>
            </a:r>
            <a:r>
              <a:rPr lang="en-US" sz="2400" dirty="0" err="1">
                <a:solidFill>
                  <a:srgbClr val="FF5050"/>
                </a:solidFill>
                <a:latin typeface="Menlo" charset="0"/>
                <a:ea typeface="Menlo" charset="0"/>
                <a:cs typeface="Menlo" charset="0"/>
              </a:rPr>
              <a:t>m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.title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</a:t>
            </a:r>
          </a:p>
        </p:txBody>
      </p:sp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838200" y="1716236"/>
            <a:ext cx="6878806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Movie(</a:t>
            </a:r>
            <a:r>
              <a:rPr lang="en-US" sz="24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title,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u="sng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year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director, length)</a:t>
            </a:r>
          </a:p>
        </p:txBody>
      </p:sp>
      <p:sp>
        <p:nvSpPr>
          <p:cNvPr id="185349" name="Text Box 5"/>
          <p:cNvSpPr txBox="1">
            <a:spLocks noChangeArrowheads="1"/>
          </p:cNvSpPr>
          <p:nvPr/>
        </p:nvSpPr>
        <p:spPr bwMode="auto">
          <a:xfrm>
            <a:off x="3038368" y="5380187"/>
            <a:ext cx="611526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000" i="1" dirty="0">
                <a:latin typeface="+mj-lt"/>
              </a:rPr>
              <a:t>Note also: this can still be expressed as single SFW query…</a:t>
            </a:r>
          </a:p>
        </p:txBody>
      </p:sp>
      <p:sp>
        <p:nvSpPr>
          <p:cNvPr id="2" name="Rectangle 1"/>
          <p:cNvSpPr/>
          <p:nvPr/>
        </p:nvSpPr>
        <p:spPr>
          <a:xfrm>
            <a:off x="8390587" y="2177901"/>
            <a:ext cx="27219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Find movies whose title appears more than once.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129713" y="3009045"/>
            <a:ext cx="1997788" cy="36918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098212" y="4135660"/>
            <a:ext cx="1146888" cy="36918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622212" y="4482478"/>
            <a:ext cx="1489788" cy="36918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90587" y="3865443"/>
            <a:ext cx="237044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Note the scoping of the variables!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825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animBg="1"/>
      <p:bldP spid="185349" grpId="0" animBg="1"/>
      <p:bldP spid="2" grpId="0"/>
      <p:bldP spid="14" grpId="0" animBg="1"/>
      <p:bldP spid="15" grpId="0" animBg="1"/>
      <p:bldP spid="16" grpId="0" animBg="1"/>
      <p:bldP spid="3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DBF21-8A9E-45B5-920E-882710C83F38}" type="slidenum">
              <a:rPr lang="en-US"/>
              <a:pPr/>
              <a:t>73</a:t>
            </a:fld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 Correlated Query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838200" y="2544279"/>
            <a:ext cx="6692858" cy="24191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x.name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x.maker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Product AS x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x.price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&gt;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ALL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(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	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y.price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 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Product AS y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  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x.maker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y.maker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pPr eaLnBrk="0" hangingPunct="0">
              <a:lnSpc>
                <a:spcPct val="90000"/>
              </a:lnSpc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	   AND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y.year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&lt; 1972)</a:t>
            </a:r>
          </a:p>
        </p:txBody>
      </p:sp>
      <p:sp>
        <p:nvSpPr>
          <p:cNvPr id="2" name="Rectangle 1"/>
          <p:cNvSpPr/>
          <p:nvPr/>
        </p:nvSpPr>
        <p:spPr>
          <a:xfrm>
            <a:off x="8267658" y="2544279"/>
            <a:ext cx="3200442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+mj-lt"/>
              </a:rPr>
              <a:t>Find products (and their manufacturers) that are more expensive than all products made by the same manufacturer before 1972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632929"/>
            <a:ext cx="68018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Product(name, price</a:t>
            </a: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category, maker, year)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18504" y="5790006"/>
            <a:ext cx="675499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Can be </a:t>
            </a:r>
            <a:r>
              <a:rPr lang="en-US" sz="2400">
                <a:latin typeface="+mj-lt"/>
              </a:rPr>
              <a:t>very powerful (also much harder to optimize)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856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2" grpId="0" animBg="1"/>
      <p:bldP spid="2" grpId="0"/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744"/>
            <a:ext cx="10515600" cy="2852737"/>
          </a:xfrm>
        </p:spPr>
        <p:txBody>
          <a:bodyPr>
            <a:normAutofit/>
          </a:bodyPr>
          <a:lstStyle/>
          <a:p>
            <a:r>
              <a:rPr lang="en-US" dirty="0"/>
              <a:t>Go over Activity 3-1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74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25587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SQL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provides a high-level declarative language for manipulating data (DML)</a:t>
            </a:r>
          </a:p>
          <a:p>
            <a:endParaRPr lang="en-US" dirty="0"/>
          </a:p>
          <a:p>
            <a:r>
              <a:rPr lang="en-US" dirty="0"/>
              <a:t>The workhorse is the SFW block</a:t>
            </a:r>
          </a:p>
          <a:p>
            <a:endParaRPr lang="en-US" dirty="0"/>
          </a:p>
          <a:p>
            <a:r>
              <a:rPr lang="en-US" dirty="0"/>
              <a:t>Set operators are powerful but have some subtleties</a:t>
            </a:r>
          </a:p>
          <a:p>
            <a:endParaRPr lang="en-US" dirty="0"/>
          </a:p>
          <a:p>
            <a:r>
              <a:rPr lang="en-US" dirty="0"/>
              <a:t>Powerful, nested queries also allowed.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9F4F-503A-4A35-BDFA-CB903A9A9F13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148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8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/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7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1690688"/>
            <a:ext cx="31242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A </a:t>
            </a:r>
            <a:r>
              <a:rPr lang="en-US" sz="2400" b="1" u="sng" dirty="0">
                <a:latin typeface="+mj-lt"/>
              </a:rPr>
              <a:t>relation</a:t>
            </a:r>
            <a:r>
              <a:rPr lang="en-US" sz="2400" dirty="0">
                <a:latin typeface="+mj-lt"/>
              </a:rPr>
              <a:t> or </a:t>
            </a:r>
            <a:r>
              <a:rPr lang="en-US" sz="2400" b="1" u="sng" dirty="0">
                <a:latin typeface="+mj-lt"/>
              </a:rPr>
              <a:t>table</a:t>
            </a:r>
            <a:r>
              <a:rPr lang="en-US" sz="2400" dirty="0">
                <a:latin typeface="+mj-lt"/>
              </a:rPr>
              <a:t> is a </a:t>
            </a:r>
            <a:r>
              <a:rPr lang="en-US" sz="2400" dirty="0" err="1">
                <a:latin typeface="+mj-lt"/>
              </a:rPr>
              <a:t>multiset</a:t>
            </a:r>
            <a:r>
              <a:rPr lang="en-US" sz="2400" dirty="0">
                <a:latin typeface="+mj-lt"/>
              </a:rPr>
              <a:t> of tuples having the attributes specified by the schema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0" y="3797140"/>
            <a:ext cx="3545030" cy="962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Let’s break this definition down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5878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CBCE-A4BA-4841-98AE-8E0EF7CDDA2A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in SQL</a:t>
            </a:r>
          </a:p>
        </p:txBody>
      </p:sp>
      <p:graphicFrame>
        <p:nvGraphicFramePr>
          <p:cNvPr id="141367" name="Group 55"/>
          <p:cNvGraphicFramePr>
            <a:graphicFrameLocks noGrp="1"/>
          </p:cNvGraphicFramePr>
          <p:nvPr>
            <p:extLst/>
          </p:nvPr>
        </p:nvGraphicFramePr>
        <p:xfrm>
          <a:off x="2980764" y="2606348"/>
          <a:ext cx="4672854" cy="2436298"/>
        </p:xfrm>
        <a:graphic>
          <a:graphicData uri="http://schemas.openxmlformats.org/drawingml/2006/table">
            <a:tbl>
              <a:tblPr/>
              <a:tblGrid>
                <a:gridCol w="1557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7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Manufacturer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Powergizmo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GizmoWorks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SingleTouch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$149.99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Canon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MultiTouch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$203.99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Hitachi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1368" name="Text Box 56"/>
          <p:cNvSpPr txBox="1">
            <a:spLocks noChangeArrowheads="1"/>
          </p:cNvSpPr>
          <p:nvPr/>
        </p:nvSpPr>
        <p:spPr bwMode="auto">
          <a:xfrm>
            <a:off x="2909046" y="2108779"/>
            <a:ext cx="11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Product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20100" y="1554781"/>
            <a:ext cx="312420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A </a:t>
            </a:r>
            <a:r>
              <a:rPr lang="en-US" sz="2400" b="1" u="sng" dirty="0" err="1">
                <a:latin typeface="+mj-lt"/>
              </a:rPr>
              <a:t>multiset</a:t>
            </a:r>
            <a:r>
              <a:rPr lang="en-US" sz="2400" dirty="0">
                <a:latin typeface="+mj-lt"/>
              </a:rPr>
              <a:t> is an unordered list (or: a set with multiple duplicate instances allowed)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913317" y="3494668"/>
            <a:ext cx="21377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List:            [1, 1, 2, 3]</a:t>
            </a:r>
          </a:p>
          <a:p>
            <a:r>
              <a:rPr lang="en-US" dirty="0"/>
              <a:t>Set:            {1, 2, 3}</a:t>
            </a:r>
          </a:p>
          <a:p>
            <a:r>
              <a:rPr lang="en-US" dirty="0" err="1"/>
              <a:t>Multiset</a:t>
            </a:r>
            <a:r>
              <a:rPr lang="en-US" dirty="0"/>
              <a:t>:   {1, 1, 2, 3}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92844" y="4922597"/>
            <a:ext cx="277870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/>
              <a:t>i.e. no </a:t>
            </a:r>
            <a:r>
              <a:rPr lang="en-US" i="1" dirty="0"/>
              <a:t>next()</a:t>
            </a:r>
            <a:r>
              <a:rPr lang="en-US" dirty="0"/>
              <a:t>, etc. methods!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891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4085</TotalTime>
  <Words>4981</Words>
  <Application>Microsoft Office PowerPoint</Application>
  <PresentationFormat>Widescreen</PresentationFormat>
  <Paragraphs>1155</Paragraphs>
  <Slides>75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4" baseType="lpstr">
      <vt:lpstr>Arial</vt:lpstr>
      <vt:lpstr>Calibri</vt:lpstr>
      <vt:lpstr>Calibri (Light Headings)</vt:lpstr>
      <vt:lpstr>Calibri Light</vt:lpstr>
      <vt:lpstr>Cambria Math</vt:lpstr>
      <vt:lpstr>Menlo</vt:lpstr>
      <vt:lpstr>Symbol</vt:lpstr>
      <vt:lpstr>Times New Roman</vt:lpstr>
      <vt:lpstr>Office Theme</vt:lpstr>
      <vt:lpstr>  Data Management for  Data Science</vt:lpstr>
      <vt:lpstr>Today’s Lecture</vt:lpstr>
      <vt:lpstr>1. Introduction to SQL</vt:lpstr>
      <vt:lpstr>SQL Motivation</vt:lpstr>
      <vt:lpstr>Basic SQL</vt:lpstr>
      <vt:lpstr>SQL Introduction</vt:lpstr>
      <vt:lpstr>SQL is a…</vt:lpstr>
      <vt:lpstr>Tables in SQL</vt:lpstr>
      <vt:lpstr>Tables in SQL</vt:lpstr>
      <vt:lpstr>Tables in SQL</vt:lpstr>
      <vt:lpstr>Tables in SQL</vt:lpstr>
      <vt:lpstr>Tables in SQL</vt:lpstr>
      <vt:lpstr>Data Types in SQL</vt:lpstr>
      <vt:lpstr>Table Schemas</vt:lpstr>
      <vt:lpstr>Key constraints</vt:lpstr>
      <vt:lpstr>NULL and NOT NULL</vt:lpstr>
      <vt:lpstr>General Constraints</vt:lpstr>
      <vt:lpstr>Go over Activity 2-1 </vt:lpstr>
      <vt:lpstr>2. Single-table queries</vt:lpstr>
      <vt:lpstr>SQL Query</vt:lpstr>
      <vt:lpstr>Simple SQL Query: Selection</vt:lpstr>
      <vt:lpstr>Simple SQL Query: Projection</vt:lpstr>
      <vt:lpstr>Notation</vt:lpstr>
      <vt:lpstr>A Few Details</vt:lpstr>
      <vt:lpstr>LIKE: Simple String Pattern Matching</vt:lpstr>
      <vt:lpstr>DISTINCT: Eliminating Duplicates</vt:lpstr>
      <vt:lpstr>ORDER BY: Sorting the Results</vt:lpstr>
      <vt:lpstr>Go over Activity 2-2 </vt:lpstr>
      <vt:lpstr>3. Multi-table queries</vt:lpstr>
      <vt:lpstr>Foreign Key constraints</vt:lpstr>
      <vt:lpstr>Declaring Foreign Keys</vt:lpstr>
      <vt:lpstr>Foreign Keys and update operations</vt:lpstr>
      <vt:lpstr>Keys and Foreign Keys</vt:lpstr>
      <vt:lpstr>Joins</vt:lpstr>
      <vt:lpstr>Joins</vt:lpstr>
      <vt:lpstr>Joins</vt:lpstr>
      <vt:lpstr>Joins</vt:lpstr>
      <vt:lpstr>Tuple Variable Ambiguity in Multi-Table</vt:lpstr>
      <vt:lpstr>Tuple Variable Ambiguity in Multi-Table</vt:lpstr>
      <vt:lpstr>Meaning (Semantics) of SQL Queries</vt:lpstr>
      <vt:lpstr>An example of SQL semantics</vt:lpstr>
      <vt:lpstr>Note the semantics of a join</vt:lpstr>
      <vt:lpstr>Note: we say “semantics” not “execution order”</vt:lpstr>
      <vt:lpstr>Go over Activity 2-3 </vt:lpstr>
      <vt:lpstr>4. Advanced SQL</vt:lpstr>
      <vt:lpstr>Set Operators and Nested Queries</vt:lpstr>
      <vt:lpstr>An Unintuitive Query</vt:lpstr>
      <vt:lpstr>An Unintuitive Query</vt:lpstr>
      <vt:lpstr>What does this look like in Python?</vt:lpstr>
      <vt:lpstr>What does this look like in Python?</vt:lpstr>
      <vt:lpstr>Multiset operations</vt:lpstr>
      <vt:lpstr>Recall Multisets</vt:lpstr>
      <vt:lpstr>Generalizing Set Operations to Multiset Operations</vt:lpstr>
      <vt:lpstr>Generalizing Set Operations to Multiset Operations</vt:lpstr>
      <vt:lpstr>Multiset Operations in SQL</vt:lpstr>
      <vt:lpstr>Explicit Set Operators: INTERSECT</vt:lpstr>
      <vt:lpstr>UNION</vt:lpstr>
      <vt:lpstr>UNION ALL</vt:lpstr>
      <vt:lpstr>Generalizing Set Operations to Multiset Operations</vt:lpstr>
      <vt:lpstr>EXCEPT</vt:lpstr>
      <vt:lpstr>INTERSECT: Still some subtle problems…</vt:lpstr>
      <vt:lpstr>INTERSECT: Remember the semantics!</vt:lpstr>
      <vt:lpstr>INTERSECT: Remember the semantics!</vt:lpstr>
      <vt:lpstr>One Solution: Nested Queries</vt:lpstr>
      <vt:lpstr>High-level note on nested queries</vt:lpstr>
      <vt:lpstr>Nested queries: Sub-queries Returning Relations</vt:lpstr>
      <vt:lpstr>Nested Queries</vt:lpstr>
      <vt:lpstr>Nested Queries</vt:lpstr>
      <vt:lpstr>Subqueries Returning Relations</vt:lpstr>
      <vt:lpstr>Subqueries Returning Relations</vt:lpstr>
      <vt:lpstr>Nested queries as alternatives to INTERSECT and EXCEPT</vt:lpstr>
      <vt:lpstr>Correlated Queries</vt:lpstr>
      <vt:lpstr>Complex Correlated Query</vt:lpstr>
      <vt:lpstr>Go over Activity 3-1 </vt:lpstr>
      <vt:lpstr>Basic SQL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ENDRI RACO</cp:lastModifiedBy>
  <cp:revision>513</cp:revision>
  <cp:lastPrinted>2019-01-22T23:38:09Z</cp:lastPrinted>
  <dcterms:created xsi:type="dcterms:W3CDTF">2015-09-11T05:09:33Z</dcterms:created>
  <dcterms:modified xsi:type="dcterms:W3CDTF">2025-04-03T10:29:43Z</dcterms:modified>
</cp:coreProperties>
</file>