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3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3" r:id="rId14"/>
    <p:sldId id="444" r:id="rId15"/>
    <p:sldId id="445" r:id="rId16"/>
    <p:sldId id="446" r:id="rId17"/>
    <p:sldId id="447" r:id="rId18"/>
    <p:sldId id="448" r:id="rId19"/>
    <p:sldId id="359" r:id="rId20"/>
    <p:sldId id="405" r:id="rId21"/>
    <p:sldId id="413" r:id="rId22"/>
    <p:sldId id="406" r:id="rId23"/>
    <p:sldId id="407" r:id="rId24"/>
    <p:sldId id="408" r:id="rId25"/>
    <p:sldId id="409" r:id="rId26"/>
    <p:sldId id="410" r:id="rId27"/>
    <p:sldId id="411" r:id="rId28"/>
    <p:sldId id="412" r:id="rId29"/>
    <p:sldId id="374" r:id="rId30"/>
    <p:sldId id="419" r:id="rId31"/>
    <p:sldId id="420" r:id="rId32"/>
    <p:sldId id="421" r:id="rId33"/>
    <p:sldId id="422" r:id="rId34"/>
    <p:sldId id="423" r:id="rId35"/>
    <p:sldId id="429" r:id="rId36"/>
    <p:sldId id="424" r:id="rId37"/>
    <p:sldId id="425" r:id="rId38"/>
    <p:sldId id="430" r:id="rId39"/>
    <p:sldId id="426" r:id="rId40"/>
    <p:sldId id="431" r:id="rId41"/>
    <p:sldId id="427" r:id="rId42"/>
    <p:sldId id="428" r:id="rId43"/>
    <p:sldId id="41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3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3"/>
            <p14:sldId id="444"/>
            <p14:sldId id="445"/>
            <p14:sldId id="446"/>
            <p14:sldId id="447"/>
            <p14:sldId id="448"/>
            <p14:sldId id="359"/>
            <p14:sldId id="405"/>
            <p14:sldId id="413"/>
            <p14:sldId id="406"/>
            <p14:sldId id="407"/>
            <p14:sldId id="408"/>
            <p14:sldId id="409"/>
            <p14:sldId id="410"/>
            <p14:sldId id="411"/>
            <p14:sldId id="412"/>
            <p14:sldId id="374"/>
            <p14:sldId id="419"/>
            <p14:sldId id="420"/>
            <p14:sldId id="421"/>
            <p14:sldId id="422"/>
            <p14:sldId id="423"/>
            <p14:sldId id="429"/>
            <p14:sldId id="424"/>
            <p14:sldId id="425"/>
            <p14:sldId id="430"/>
            <p14:sldId id="426"/>
            <p14:sldId id="431"/>
            <p14:sldId id="427"/>
            <p14:sldId id="428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91356"/>
  </p:normalViewPr>
  <p:slideViewPr>
    <p:cSldViewPr snapToGrid="0" snapToObjects="1">
      <p:cViewPr varScale="1">
        <p:scale>
          <a:sx n="104" d="100"/>
          <a:sy n="104" d="100"/>
        </p:scale>
        <p:origin x="12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11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21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12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6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732A3D-8256-43D1-9D37-64AE574CDA46}" type="slidenum">
              <a:rPr lang="en-US"/>
              <a:pPr/>
              <a:t>13</a:t>
            </a:fld>
            <a:endParaRPr lang="en-US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84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14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95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73612-B2B7-415B-BD0B-C3DDB45ED59C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7E0670-3023-4BB7-A747-16ED1710E089}" type="slidenum">
              <a:rPr lang="en-US"/>
              <a:pPr/>
              <a:t>16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91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AE8DC-4C15-40A1-B210-B3F44905FF19}" type="slidenum">
              <a:rPr lang="en-US"/>
              <a:pPr/>
              <a:t>17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7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9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32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9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0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C0E02B-ACB9-47AA-97EC-D40AD3B49C47}" type="slidenum">
              <a:rPr lang="en-US"/>
              <a:pPr/>
              <a:t>4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0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6EA1FD-D7DE-487C-A13B-48CB7B3FCB1B}" type="slidenum">
              <a:rPr lang="en-US"/>
              <a:pPr/>
              <a:t>5</a:t>
            </a:fld>
            <a:endParaRPr lang="en-US"/>
          </a:p>
        </p:txBody>
      </p:sp>
      <p:sp>
        <p:nvSpPr>
          <p:cNvPr id="23142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9AD5BE-2861-4996-A59C-547EA546E5CC}" type="slidenum">
              <a:rPr lang="en-US"/>
              <a:pPr/>
              <a:t>6</a:t>
            </a:fld>
            <a:endParaRPr lang="en-US"/>
          </a:p>
        </p:txBody>
      </p:sp>
      <p:sp>
        <p:nvSpPr>
          <p:cNvPr id="232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54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6C2B3F-2EE9-48CD-B642-AB6348E9EFC4}" type="slidenum">
              <a:rPr lang="en-US"/>
              <a:pPr/>
              <a:t>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06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CD93C-A1AB-4F9D-A73F-E272AA11FBB9}" type="slidenum">
              <a:rPr lang="en-US"/>
              <a:pPr/>
              <a:t>8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2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87893-6C22-4EAA-8362-768E961E3E74}" type="slidenum">
              <a:rPr lang="en-US"/>
              <a:pPr/>
              <a:t>9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14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AD065-7167-487D-84C4-7B47B901E43C}" type="slidenum">
              <a:rPr lang="en-US"/>
              <a:pPr/>
              <a:t>10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13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16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6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4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36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0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Lecture 7: Wrapping up RDBMS</a:t>
            </a:r>
          </a:p>
          <a:p>
            <a:endParaRPr lang="en-US" dirty="0"/>
          </a:p>
          <a:p>
            <a:r>
              <a:rPr lang="en-US" dirty="0" err="1"/>
              <a:t>Prof.Asoc.Endri</a:t>
            </a:r>
            <a:r>
              <a:rPr lang="en-US" dirty="0"/>
              <a:t>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10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r>
              <a:rPr lang="en-US" dirty="0"/>
              <a:t>1. Compute the </a:t>
            </a:r>
            <a:r>
              <a:rPr lang="en-US" dirty="0">
                <a:solidFill>
                  <a:schemeClr val="accent2"/>
                </a:solidFill>
              </a:rPr>
              <a:t>FROM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WHERE</a:t>
            </a:r>
            <a:r>
              <a:rPr lang="en-US" dirty="0"/>
              <a:t> clauses</a:t>
            </a:r>
            <a:endParaRPr lang="en-US" sz="3200" dirty="0"/>
          </a:p>
        </p:txBody>
      </p:sp>
      <p:graphicFrame>
        <p:nvGraphicFramePr>
          <p:cNvPr id="183354" name="Group 58"/>
          <p:cNvGraphicFramePr>
            <a:graphicFrameLocks noGrp="1"/>
          </p:cNvGraphicFramePr>
          <p:nvPr>
            <p:extLst/>
          </p:nvPr>
        </p:nvGraphicFramePr>
        <p:xfrm>
          <a:off x="3638550" y="3807618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2095500" y="4431386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1" y="1760656"/>
            <a:ext cx="732689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product, SUM(price*quantity)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 date 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product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95500" y="4062054"/>
            <a:ext cx="740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6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58"/>
          <p:cNvGraphicFramePr>
            <a:graphicFrameLocks noGrp="1"/>
          </p:cNvGraphicFramePr>
          <p:nvPr>
            <p:extLst/>
          </p:nvPr>
        </p:nvGraphicFramePr>
        <p:xfrm>
          <a:off x="24044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11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/>
          </a:bodyPr>
          <a:lstStyle/>
          <a:p>
            <a:pPr eaLnBrk="0" hangingPunct="0"/>
            <a:r>
              <a:rPr lang="en-US" dirty="0"/>
              <a:t>2. Group by the attributes in the </a:t>
            </a:r>
            <a:r>
              <a:rPr lang="en-US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4952050" y="4431385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2094051"/>
            <a:ext cx="728840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SELECT   product, SUM(price*quantity)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solidFill>
                <a:schemeClr val="bg1">
                  <a:lumMod val="85000"/>
                </a:schemeClr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Purchase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date &gt; ‘10/1/2005’</a:t>
            </a:r>
          </a:p>
          <a:p>
            <a:pPr eaLnBrk="0" hangingPunct="0"/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product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4709524" y="4073486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6096000" y="3939002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AEB7-BA22-4EB6-A91B-7EA529618DD9}" type="slidenum">
              <a:rPr lang="en-US"/>
              <a:pPr/>
              <a:t>12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6450" y="622300"/>
            <a:ext cx="10045700" cy="1143000"/>
          </a:xfrm>
        </p:spPr>
        <p:txBody>
          <a:bodyPr>
            <a:normAutofit fontScale="90000"/>
          </a:bodyPr>
          <a:lstStyle/>
          <a:p>
            <a:pPr eaLnBrk="0" hangingPunct="0"/>
            <a:r>
              <a:rPr lang="en-US" dirty="0"/>
              <a:t>3. Compute the </a:t>
            </a:r>
            <a:r>
              <a:rPr lang="en-US" dirty="0">
                <a:solidFill>
                  <a:schemeClr val="accent2"/>
                </a:solidFill>
              </a:rPr>
              <a:t>SELECT</a:t>
            </a:r>
            <a:r>
              <a:rPr lang="en-US" dirty="0"/>
              <a:t> clause: grouped attributes and aggregates</a:t>
            </a:r>
          </a:p>
        </p:txBody>
      </p:sp>
      <p:sp>
        <p:nvSpPr>
          <p:cNvPr id="5" name="AutoShape 79"/>
          <p:cNvSpPr>
            <a:spLocks noChangeArrowheads="1"/>
          </p:cNvSpPr>
          <p:nvPr/>
        </p:nvSpPr>
        <p:spPr bwMode="auto">
          <a:xfrm>
            <a:off x="6453610" y="4300000"/>
            <a:ext cx="905874" cy="733663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6450" y="1986284"/>
            <a:ext cx="7272281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dirty="0">
                <a:latin typeface="Menlo" charset="0"/>
                <a:ea typeface="Menlo" charset="0"/>
                <a:cs typeface="Menlo" charset="0"/>
              </a:rPr>
              <a:t>   product, SUM(price*quantity) AS </a:t>
            </a:r>
            <a:r>
              <a:rPr lang="en-US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FROM     Purchase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WHERE    date &gt; ‘10/1/2005’</a:t>
            </a:r>
          </a:p>
          <a:p>
            <a:pPr eaLnBrk="0" hangingPunct="0"/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Menlo" charset="0"/>
                <a:ea typeface="Menlo" charset="0"/>
                <a:cs typeface="Menlo" charset="0"/>
              </a:rPr>
              <a:t>GROUP BY product</a:t>
            </a:r>
          </a:p>
        </p:txBody>
      </p:sp>
      <p:graphicFrame>
        <p:nvGraphicFramePr>
          <p:cNvPr id="7" name="Group 74"/>
          <p:cNvGraphicFramePr>
            <a:graphicFrameLocks noGrp="1"/>
          </p:cNvGraphicFramePr>
          <p:nvPr>
            <p:extLst/>
          </p:nvPr>
        </p:nvGraphicFramePr>
        <p:xfrm>
          <a:off x="7771442" y="3776079"/>
          <a:ext cx="3429000" cy="180340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TotalSales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340981" y="3930668"/>
            <a:ext cx="1018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endParaRPr lang="en-US" dirty="0"/>
          </a:p>
        </p:txBody>
      </p:sp>
      <p:graphicFrame>
        <p:nvGraphicFramePr>
          <p:cNvPr id="12" name="Group 58"/>
          <p:cNvGraphicFramePr>
            <a:graphicFrameLocks noGrp="1"/>
          </p:cNvGraphicFramePr>
          <p:nvPr>
            <p:extLst/>
          </p:nvPr>
        </p:nvGraphicFramePr>
        <p:xfrm>
          <a:off x="806450" y="3776079"/>
          <a:ext cx="4381500" cy="19812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8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92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9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981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7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2735-C9B9-4325-BCC9-0EAC5E63928C}" type="slidenum">
              <a:rPr lang="en-US"/>
              <a:pPr/>
              <a:t>13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HAVING Clause</a:t>
            </a:r>
          </a:p>
        </p:txBody>
      </p:sp>
      <p:sp>
        <p:nvSpPr>
          <p:cNvPr id="186372" name="Text Box 4"/>
          <p:cNvSpPr txBox="1">
            <a:spLocks noChangeArrowheads="1"/>
          </p:cNvSpPr>
          <p:nvPr/>
        </p:nvSpPr>
        <p:spPr bwMode="auto">
          <a:xfrm>
            <a:off x="8305800" y="2360063"/>
            <a:ext cx="29337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>
                <a:latin typeface="+mj-lt"/>
              </a:rPr>
              <a:t>Same query as before, except that we consider only products that have more than</a:t>
            </a:r>
          </a:p>
          <a:p>
            <a:pPr eaLnBrk="0" hangingPunct="0"/>
            <a:r>
              <a:rPr lang="en-US" sz="2800" dirty="0">
                <a:latin typeface="+mj-lt"/>
              </a:rPr>
              <a:t>100 buyers</a:t>
            </a:r>
          </a:p>
        </p:txBody>
      </p:sp>
      <p:sp>
        <p:nvSpPr>
          <p:cNvPr id="186373" name="Text Box 5"/>
          <p:cNvSpPr txBox="1">
            <a:spLocks noChangeArrowheads="1"/>
          </p:cNvSpPr>
          <p:nvPr/>
        </p:nvSpPr>
        <p:spPr bwMode="auto">
          <a:xfrm>
            <a:off x="838200" y="4809119"/>
            <a:ext cx="657628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latin typeface="+mj-lt"/>
              </a:rPr>
              <a:t>HAVING clauses contains conditions on </a:t>
            </a:r>
            <a:r>
              <a:rPr lang="en-US" sz="2400" b="1" dirty="0">
                <a:latin typeface="+mj-lt"/>
              </a:rPr>
              <a:t>aggregates</a:t>
            </a:r>
          </a:p>
        </p:txBody>
      </p:sp>
      <p:sp>
        <p:nvSpPr>
          <p:cNvPr id="11" name="Text Box 1032"/>
          <p:cNvSpPr txBox="1">
            <a:spLocks noChangeArrowheads="1"/>
          </p:cNvSpPr>
          <p:nvPr/>
        </p:nvSpPr>
        <p:spPr bwMode="auto">
          <a:xfrm>
            <a:off x="838200" y="2381482"/>
            <a:ext cx="7064755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product, SUM(price*quantity)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date &gt; ‘10/1/2005’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product</a:t>
            </a:r>
          </a:p>
          <a:p>
            <a:pPr eaLnBrk="0" hangingPunct="0"/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SUM(quantity) &gt; 100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838200" y="5759429"/>
            <a:ext cx="710425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i="1" dirty="0">
                <a:latin typeface="+mj-lt"/>
              </a:rPr>
              <a:t>Whereas WHERE clauses condition on </a:t>
            </a:r>
            <a:r>
              <a:rPr lang="en-US" sz="2400" b="1" i="1" dirty="0">
                <a:latin typeface="+mj-lt"/>
              </a:rPr>
              <a:t>individual tuples…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2" grpId="0"/>
      <p:bldP spid="186373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14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4637361"/>
            <a:ext cx="10515600" cy="1228131"/>
          </a:xfrm>
        </p:spPr>
        <p:txBody>
          <a:bodyPr>
            <a:noAutofit/>
          </a:bodyPr>
          <a:lstStyle/>
          <a:p>
            <a:r>
              <a:rPr lang="en-US" sz="2400" dirty="0"/>
              <a:t>S = Can ONLY contain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sz="2400" dirty="0"/>
              <a:t> and/or aggregates over other attributes</a:t>
            </a:r>
          </a:p>
          <a:p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is any condition on the attributes in R</a:t>
            </a:r>
            <a:r>
              <a:rPr lang="en-US" sz="2400" baseline="-25000" dirty="0"/>
              <a:t>1</a:t>
            </a:r>
            <a:r>
              <a:rPr lang="en-US" sz="2400" dirty="0"/>
              <a:t>,…,R</a:t>
            </a:r>
            <a:r>
              <a:rPr lang="en-US" sz="2400" baseline="-25000" dirty="0"/>
              <a:t>n</a:t>
            </a:r>
          </a:p>
          <a:p>
            <a:r>
              <a:rPr lang="en-US" sz="2400" dirty="0"/>
              <a:t>C</a:t>
            </a:r>
            <a:r>
              <a:rPr lang="en-US" sz="2400" baseline="-25000" dirty="0"/>
              <a:t>2</a:t>
            </a:r>
            <a:r>
              <a:rPr lang="en-US" sz="2400" dirty="0"/>
              <a:t> = is any condition on the aggregate expressions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2002685"/>
            <a:ext cx="4279900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8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8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8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8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86817" y="4264842"/>
            <a:ext cx="89248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+mj-lt"/>
              </a:rPr>
              <a:t>Why?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060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6A94-9259-4A86-8439-1E49423A5C0C}" type="slidenum">
              <a:rPr lang="en-US"/>
              <a:pPr/>
              <a:t>15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64654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General form of Grouping and Aggregation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956050" y="1790217"/>
            <a:ext cx="427990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 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,…,R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 C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a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1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,…,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</a:t>
            </a:r>
            <a:r>
              <a:rPr lang="en-US" sz="2400" baseline="-25000" dirty="0" err="1">
                <a:latin typeface="Menlo" charset="0"/>
                <a:ea typeface="Menlo" charset="0"/>
                <a:cs typeface="Menlo" charset="0"/>
              </a:rPr>
              <a:t>k</a:t>
            </a:r>
            <a:endParaRPr lang="en-US" sz="2400" baseline="-25000" dirty="0">
              <a:latin typeface="Menlo" charset="0"/>
              <a:ea typeface="Menlo" charset="0"/>
              <a:cs typeface="Menlo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C</a:t>
            </a:r>
            <a:r>
              <a:rPr lang="en-US" sz="2400" baseline="-25000" dirty="0">
                <a:latin typeface="Menlo" charset="0"/>
                <a:ea typeface="Menlo" charset="0"/>
                <a:cs typeface="Menlo" charset="0"/>
              </a:rPr>
              <a:t>2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2133601" y="3809998"/>
            <a:ext cx="8240486" cy="260584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Arial"/>
              <a:buNone/>
            </a:pPr>
            <a:r>
              <a:rPr lang="en-US" sz="2400" dirty="0"/>
              <a:t>Evaluation steps: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Evaluate </a:t>
            </a:r>
            <a:r>
              <a:rPr lang="en-US" sz="2400" dirty="0">
                <a:solidFill>
                  <a:schemeClr val="accent2"/>
                </a:solidFill>
              </a:rPr>
              <a:t>FROM-WHERE</a:t>
            </a:r>
            <a:r>
              <a:rPr lang="en-US" sz="2400" dirty="0"/>
              <a:t>: apply condition C</a:t>
            </a:r>
            <a:r>
              <a:rPr lang="en-US" sz="2400" baseline="-25000" dirty="0"/>
              <a:t>1</a:t>
            </a:r>
            <a:r>
              <a:rPr lang="en-US" sz="2400" dirty="0"/>
              <a:t> on the  attributes in R</a:t>
            </a:r>
            <a:r>
              <a:rPr lang="en-US" sz="2400" baseline="-25000" dirty="0"/>
              <a:t>1</a:t>
            </a:r>
            <a:r>
              <a:rPr lang="en-US" sz="2400" dirty="0"/>
              <a:t>,…,R</a:t>
            </a:r>
            <a:r>
              <a:rPr lang="en-US" sz="2400" baseline="-25000" dirty="0"/>
              <a:t>n</a:t>
            </a:r>
            <a:endParaRPr lang="en-US" sz="2400" dirty="0">
              <a:solidFill>
                <a:srgbClr val="000000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GROUP BY </a:t>
            </a:r>
            <a:r>
              <a:rPr lang="en-US" sz="2400" dirty="0"/>
              <a:t>the attributes a</a:t>
            </a:r>
            <a:r>
              <a:rPr lang="en-US" sz="2400" baseline="-25000" dirty="0"/>
              <a:t>1</a:t>
            </a:r>
            <a:r>
              <a:rPr lang="en-US" sz="2400" dirty="0"/>
              <a:t>,…,</a:t>
            </a:r>
            <a:r>
              <a:rPr lang="en-US" sz="2400" dirty="0" err="1"/>
              <a:t>a</a:t>
            </a:r>
            <a:r>
              <a:rPr lang="en-US" sz="2400" baseline="-25000" dirty="0" err="1"/>
              <a:t>k</a:t>
            </a:r>
            <a:r>
              <a:rPr lang="en-US" baseline="-25000" dirty="0"/>
              <a:t> </a:t>
            </a:r>
            <a:endParaRPr lang="en-US" sz="2400" dirty="0"/>
          </a:p>
          <a:p>
            <a:pPr marL="609600" indent="-609600">
              <a:buFontTx/>
              <a:buAutoNum type="arabicPeriod"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Apply condition C</a:t>
            </a:r>
            <a:r>
              <a:rPr lang="en-US" sz="2400" baseline="-25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 to each group (may have aggregates)</a:t>
            </a:r>
          </a:p>
          <a:p>
            <a:pPr marL="609600" indent="-609600">
              <a:buFontTx/>
              <a:buAutoNum type="arabicPeriod"/>
            </a:pPr>
            <a:r>
              <a:rPr lang="en-US" sz="2400" dirty="0"/>
              <a:t> Compute aggregates in S and return the result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67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EFFA-C79D-4CA6-BC1B-EBA359CCE9EC}" type="slidenum">
              <a:rPr lang="en-US"/>
              <a:pPr/>
              <a:t>16</a:t>
            </a:fld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842614"/>
            <a:ext cx="7772400" cy="2209800"/>
          </a:xfrm>
        </p:spPr>
        <p:txBody>
          <a:bodyPr/>
          <a:lstStyle/>
          <a:p>
            <a:r>
              <a:rPr lang="en-US" dirty="0"/>
              <a:t>Find authors who wrote </a:t>
            </a:r>
            <a:r>
              <a:rPr lang="en-US" dirty="0">
                <a:latin typeface="Symbol" charset="2"/>
              </a:rPr>
              <a:t>³</a:t>
            </a:r>
            <a:r>
              <a:rPr lang="en-US" dirty="0"/>
              <a:t> 10 documents:</a:t>
            </a:r>
          </a:p>
          <a:p>
            <a:r>
              <a:rPr lang="en-US" dirty="0"/>
              <a:t>Attempt 1: with nested queries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838200" y="4048026"/>
            <a:ext cx="836639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Author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COUNT(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Wrote.url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Wrote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Wrote.login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838200" y="1668629"/>
            <a:ext cx="3717684" cy="904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Author(</a:t>
            </a:r>
            <a:r>
              <a:rPr lang="en-US" sz="2400" u="sng" err="1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login</a:t>
            </a:r>
            <a:r>
              <a:rPr lang="en-US" sz="240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, name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Wrote(login, url)</a:t>
            </a:r>
          </a:p>
        </p:txBody>
      </p:sp>
      <p:sp>
        <p:nvSpPr>
          <p:cNvPr id="2" name="Rectangle 1"/>
          <p:cNvSpPr/>
          <p:nvPr/>
        </p:nvSpPr>
        <p:spPr>
          <a:xfrm>
            <a:off x="9893300" y="4129084"/>
            <a:ext cx="10795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>
                <a:latin typeface="+mj-lt"/>
              </a:rPr>
              <a:t>This is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SQL by</a:t>
            </a:r>
            <a:br>
              <a:rPr lang="en-US">
                <a:latin typeface="+mj-lt"/>
              </a:rPr>
            </a:br>
            <a:r>
              <a:rPr lang="en-US">
                <a:latin typeface="+mj-lt"/>
              </a:rPr>
              <a:t>a novice</a:t>
            </a:r>
            <a:endParaRPr lang="en-US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09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164873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B6BD1-4CEC-473C-A992-0164528D1046}" type="slidenum">
              <a:rPr lang="en-US"/>
              <a:pPr/>
              <a:t>17</a:t>
            </a:fld>
            <a:endParaRPr lang="en-US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</a:t>
            </a:r>
            <a:r>
              <a:rPr lang="en-US" dirty="0" err="1"/>
              <a:t>v.s</a:t>
            </a:r>
            <a:r>
              <a:rPr lang="en-US" dirty="0"/>
              <a:t>. Nested Query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all authors who wrote at least 10 documents:</a:t>
            </a:r>
          </a:p>
          <a:p>
            <a:r>
              <a:rPr lang="en-US" dirty="0"/>
              <a:t>Attempt 2: SQL style (with GROUP BY)</a:t>
            </a:r>
          </a:p>
        </p:txBody>
      </p:sp>
      <p:sp>
        <p:nvSpPr>
          <p:cNvPr id="195588" name="Text Box 4"/>
          <p:cNvSpPr txBox="1">
            <a:spLocks noChangeArrowheads="1"/>
          </p:cNvSpPr>
          <p:nvPr/>
        </p:nvSpPr>
        <p:spPr bwMode="auto">
          <a:xfrm>
            <a:off x="838200" y="3161320"/>
            <a:ext cx="6692858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Author, Wrote</a:t>
            </a: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Author.login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Wrote.login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Author.name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HAVING  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COUNT(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Wrote.url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) &gt; 10</a:t>
            </a:r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784788" y="5509071"/>
            <a:ext cx="6746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No need for </a:t>
            </a:r>
            <a:r>
              <a:rPr lang="en-US" sz="2400" dirty="0">
                <a:solidFill>
                  <a:schemeClr val="accent2"/>
                </a:solidFill>
              </a:rPr>
              <a:t>DISTINCT</a:t>
            </a:r>
            <a:r>
              <a:rPr lang="en-US" sz="2400" dirty="0"/>
              <a:t>: automatically from </a:t>
            </a:r>
            <a:r>
              <a:rPr lang="en-US" sz="2400" dirty="0">
                <a:solidFill>
                  <a:schemeClr val="accent2"/>
                </a:solidFill>
              </a:rPr>
              <a:t>GROUP BY</a:t>
            </a:r>
          </a:p>
        </p:txBody>
      </p:sp>
      <p:sp>
        <p:nvSpPr>
          <p:cNvPr id="2" name="Rectangle 1"/>
          <p:cNvSpPr/>
          <p:nvPr/>
        </p:nvSpPr>
        <p:spPr>
          <a:xfrm>
            <a:off x="8674079" y="3190036"/>
            <a:ext cx="153670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This is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SQL  by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expert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398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 vs. Nested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way is more efficient?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Attempt #1- </a:t>
            </a:r>
            <a:r>
              <a:rPr lang="en-US" i="1" dirty="0"/>
              <a:t>With nested: </a:t>
            </a:r>
            <a:r>
              <a:rPr lang="en-US" dirty="0"/>
              <a:t>How many times do we do a SFW query over all of the Wrote relations?</a:t>
            </a:r>
          </a:p>
          <a:p>
            <a:endParaRPr lang="en-US" dirty="0"/>
          </a:p>
          <a:p>
            <a:r>
              <a:rPr lang="en-US" dirty="0"/>
              <a:t>Attempt #2- </a:t>
            </a:r>
            <a:r>
              <a:rPr lang="en-US" i="1" dirty="0"/>
              <a:t>With group-by</a:t>
            </a:r>
            <a:r>
              <a:rPr lang="en-US" dirty="0"/>
              <a:t>: How about when written this way?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1275" y="5801380"/>
            <a:ext cx="6600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With GROUP BY can be </a:t>
            </a:r>
            <a:r>
              <a:rPr lang="en-US" sz="2800" b="1" u="sng" dirty="0">
                <a:latin typeface="+mj-lt"/>
              </a:rPr>
              <a:t>much</a:t>
            </a:r>
            <a:r>
              <a:rPr lang="en-US" sz="2800" dirty="0">
                <a:latin typeface="+mj-lt"/>
              </a:rPr>
              <a:t> more efficient!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040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Overview of an RDBMS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543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Finish SQL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Overview of an RDBMS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j-lt"/>
              </a:rPr>
              <a:t>Transactions and ACID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3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Architecture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60325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How does a SQL engine </a:t>
            </a:r>
            <a:r>
              <a:rPr lang="en-US"/>
              <a:t>work ?</a:t>
            </a:r>
            <a:endParaRPr lang="en-US" dirty="0"/>
          </a:p>
        </p:txBody>
      </p:sp>
      <p:sp>
        <p:nvSpPr>
          <p:cNvPr id="2" name="Right Arrow 1"/>
          <p:cNvSpPr/>
          <p:nvPr/>
        </p:nvSpPr>
        <p:spPr>
          <a:xfrm>
            <a:off x="2409825" y="3379274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838200" y="2938143"/>
            <a:ext cx="1428750" cy="136239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SQL Query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128963" y="2938141"/>
            <a:ext cx="2143125" cy="13623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+mj-lt"/>
              </a:rPr>
              <a:t>Relational Algebra (RA) Plan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414963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134101" y="2938143"/>
            <a:ext cx="2143125" cy="136239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+mj-lt"/>
              </a:rPr>
              <a:t>Optimized</a:t>
            </a:r>
            <a:r>
              <a:rPr lang="en-US" sz="2800" dirty="0">
                <a:latin typeface="+mj-lt"/>
              </a:rPr>
              <a:t> RA Plan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8420101" y="3379272"/>
            <a:ext cx="576263" cy="480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39239" y="2938141"/>
            <a:ext cx="2143125" cy="136239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latin typeface="+mj-lt"/>
              </a:rPr>
              <a:t>Execution</a:t>
            </a:r>
            <a:endParaRPr lang="en-US" sz="28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4809804"/>
            <a:ext cx="1819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Declarative query (from user)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28963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Translate to relational algebra expression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34101" y="4809802"/>
            <a:ext cx="2471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+mj-lt"/>
              </a:rPr>
              <a:t>Find logically equivalent- but </a:t>
            </a:r>
            <a:r>
              <a:rPr lang="en-US" sz="2400" i="1">
                <a:latin typeface="+mj-lt"/>
              </a:rPr>
              <a:t>more efficient- RA expression</a:t>
            </a:r>
            <a:endParaRPr lang="en-US" sz="2400" i="1" dirty="0">
              <a:latin typeface="+mj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39239" y="4809802"/>
            <a:ext cx="2471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Execute each operator of the optimized plan!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22" name="Rectangle 21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494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vs. Physical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3855" cy="4351338"/>
          </a:xfrm>
        </p:spPr>
        <p:txBody>
          <a:bodyPr/>
          <a:lstStyle/>
          <a:p>
            <a:r>
              <a:rPr lang="en-US" b="1" u="sng" dirty="0"/>
              <a:t>Logical optimization (</a:t>
            </a:r>
            <a:r>
              <a:rPr lang="en-US" b="1" u="sng" dirty="0">
                <a:solidFill>
                  <a:srgbClr val="FF0000"/>
                </a:solidFill>
              </a:rPr>
              <a:t>we will only see this one</a:t>
            </a:r>
            <a:r>
              <a:rPr lang="en-US" b="1" u="sng" dirty="0"/>
              <a:t>):</a:t>
            </a:r>
          </a:p>
          <a:p>
            <a:pPr lvl="1"/>
            <a:r>
              <a:rPr lang="en-US" sz="2800" dirty="0"/>
              <a:t>Find equivalent plans that are more efficient</a:t>
            </a:r>
          </a:p>
          <a:p>
            <a:pPr lvl="1"/>
            <a:r>
              <a:rPr lang="en-US" i="1" dirty="0"/>
              <a:t>Intuition: Minimize # of tuples at each step by changing the order of RA operators</a:t>
            </a:r>
          </a:p>
          <a:p>
            <a:pPr lvl="1"/>
            <a:endParaRPr lang="en-US" dirty="0"/>
          </a:p>
          <a:p>
            <a:r>
              <a:rPr lang="en-US" b="1" u="sng" dirty="0"/>
              <a:t>Physical optimization:</a:t>
            </a:r>
          </a:p>
          <a:p>
            <a:pPr lvl="1"/>
            <a:r>
              <a:rPr lang="en-US" sz="2800" dirty="0"/>
              <a:t>Find algorithm with lowest IO cost to execute our plan</a:t>
            </a:r>
          </a:p>
          <a:p>
            <a:pPr lvl="1"/>
            <a:r>
              <a:rPr lang="en-US" i="1" dirty="0"/>
              <a:t>Intuition: Calculate based on physical parameters (buffer size, etc.) and estimates of data size (histograms)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9225539" y="3755794"/>
            <a:ext cx="2143125" cy="2026344"/>
            <a:chOff x="9225539" y="3755794"/>
            <a:chExt cx="2143125" cy="2026344"/>
          </a:xfrm>
        </p:grpSpPr>
        <p:sp>
          <p:nvSpPr>
            <p:cNvPr id="8" name="Right Arrow 7"/>
            <p:cNvSpPr/>
            <p:nvPr/>
          </p:nvSpPr>
          <p:spPr>
            <a:xfrm rot="5400000">
              <a:off x="10008969" y="3803860"/>
              <a:ext cx="576263" cy="48013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25539" y="4419743"/>
              <a:ext cx="2143125" cy="136239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latin typeface="+mj-lt"/>
                </a:rPr>
                <a:t>Execution</a:t>
              </a:r>
              <a:endParaRPr lang="en-US" sz="2800" dirty="0">
                <a:latin typeface="+mj-lt"/>
              </a:endParaRPr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9494086" y="584577"/>
            <a:ext cx="1606025" cy="297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SQL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468741" y="1292063"/>
            <a:ext cx="1656717" cy="5179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+mj-lt"/>
              </a:rPr>
              <a:t>Relational Algebra (RA) Plan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9210675" y="1878713"/>
            <a:ext cx="2143125" cy="1737991"/>
            <a:chOff x="9210675" y="1878713"/>
            <a:chExt cx="2143125" cy="1737991"/>
          </a:xfrm>
        </p:grpSpPr>
        <p:sp>
          <p:nvSpPr>
            <p:cNvPr id="7" name="Rounded Rectangle 6"/>
            <p:cNvSpPr/>
            <p:nvPr/>
          </p:nvSpPr>
          <p:spPr>
            <a:xfrm>
              <a:off x="9210675" y="2254309"/>
              <a:ext cx="2143125" cy="1362395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i="1" dirty="0">
                  <a:latin typeface="+mj-lt"/>
                </a:rPr>
                <a:t>Optimized</a:t>
              </a:r>
              <a:r>
                <a:rPr lang="en-US" sz="2800" dirty="0">
                  <a:latin typeface="+mj-lt"/>
                </a:rPr>
                <a:t> RA Plan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 rot="5400000">
              <a:off x="10166174" y="1892911"/>
              <a:ext cx="285154" cy="2567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2" name="Right Arrow 11"/>
          <p:cNvSpPr/>
          <p:nvPr/>
        </p:nvSpPr>
        <p:spPr>
          <a:xfrm rot="5400000">
            <a:off x="10154522" y="966591"/>
            <a:ext cx="285154" cy="2567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4" name="Group 13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953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Logical Equivalence of RA Plans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relations R(A,B) and S(B,C):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Here, projection &amp; selection commute: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 i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  <m:r>
                      <a:rPr lang="en-US" sz="32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sz="3200" b="0" i="1" smtClean="0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b="0" i="1" smtClean="0">
                        <a:latin typeface="Cambria Math" charset="0"/>
                      </a:rPr>
                      <m:t>(</m:t>
                    </m:r>
                    <m:r>
                      <a:rPr lang="en-US" sz="3200" b="0" i="1" smtClean="0">
                        <a:latin typeface="Cambria Math" charset="0"/>
                      </a:rPr>
                      <m:t>𝑅</m:t>
                    </m:r>
                    <m:r>
                      <a:rPr lang="en-US" sz="3200" b="0" i="1" smtClean="0">
                        <a:latin typeface="Cambria Math" charset="0"/>
                      </a:rPr>
                      <m:t>))</m:t>
                    </m:r>
                  </m:oMath>
                </a14:m>
                <a:endParaRPr lang="en-US" sz="3200" b="0" dirty="0"/>
              </a:p>
              <a:p>
                <a:pPr lvl="2"/>
                <a:endParaRPr lang="en-US" sz="3200" dirty="0"/>
              </a:p>
              <a:p>
                <a:pPr lvl="1"/>
                <a:r>
                  <a:rPr lang="en-US" sz="2800" dirty="0"/>
                  <a:t>What about here?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32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=5</m:t>
                            </m:r>
                          </m:sub>
                        </m:sSub>
                        <m:r>
                          <a:rPr lang="en-US" sz="3200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 ?=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20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Π</m:t>
                        </m:r>
                      </m:e>
                      <m:sub>
                        <m:r>
                          <a:rPr lang="en-US" sz="32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𝐵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latin typeface="Cambria Math" charset="0"/>
                          </a:rPr>
                          <m:t>𝐴</m:t>
                        </m:r>
                        <m:r>
                          <a:rPr lang="en-US" sz="3200" i="1">
                            <a:latin typeface="Cambria Math" charset="0"/>
                          </a:rPr>
                          <m:t>=5</m:t>
                        </m:r>
                      </m:sub>
                    </m:sSub>
                    <m:r>
                      <a:rPr lang="en-US" sz="3200" i="1">
                        <a:latin typeface="Cambria Math" charset="0"/>
                      </a:rPr>
                      <m:t>(</m:t>
                    </m:r>
                    <m:r>
                      <a:rPr lang="en-US" sz="3200" i="1">
                        <a:latin typeface="Cambria Math" charset="0"/>
                      </a:rPr>
                      <m:t>𝑅</m:t>
                    </m:r>
                    <m:r>
                      <a:rPr lang="en-US" sz="3200" i="1">
                        <a:latin typeface="Cambria Math" charset="0"/>
                      </a:rPr>
                      <m:t>))</m:t>
                    </m:r>
                  </m:oMath>
                </a14:m>
                <a:endParaRPr lang="en-US" sz="3200" dirty="0"/>
              </a:p>
              <a:p>
                <a:pPr lvl="2"/>
                <a:endParaRPr lang="en-US" sz="32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715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700382" y="1690688"/>
            <a:ext cx="3182707" cy="3751009"/>
            <a:chOff x="7700382" y="1690688"/>
            <a:chExt cx="3182707" cy="3751009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700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5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60" y="4933866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35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dirty="0" err="1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700" baseline="-25000" dirty="0" err="1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700" baseline="-25000" dirty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700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48349"/>
              <a:ext cx="1" cy="2521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Translating to RA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3" name="Rectangle 3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007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Heuristically, we want selections and projections to occur as early as possible in the plan </a:t>
            </a:r>
          </a:p>
          <a:p>
            <a:pPr lvl="1"/>
            <a:r>
              <a:rPr lang="en-US" dirty="0"/>
              <a:t>Terminology: “push down </a:t>
            </a:r>
            <a:r>
              <a:rPr lang="en-US" b="1" dirty="0"/>
              <a:t>selections</a:t>
            </a:r>
            <a:r>
              <a:rPr lang="en-US" dirty="0"/>
              <a:t>” and “pushing down </a:t>
            </a:r>
            <a:r>
              <a:rPr lang="en-US" b="1" dirty="0"/>
              <a:t>projections.”</a:t>
            </a:r>
          </a:p>
          <a:p>
            <a:endParaRPr lang="en-US" b="1" dirty="0"/>
          </a:p>
          <a:p>
            <a:r>
              <a:rPr lang="en-US" b="1" dirty="0"/>
              <a:t>Intuition:</a:t>
            </a:r>
            <a:r>
              <a:rPr lang="en-US" dirty="0"/>
              <a:t> We will have fewer tuples in a plan.</a:t>
            </a:r>
          </a:p>
          <a:p>
            <a:pPr lvl="1"/>
            <a:r>
              <a:rPr lang="en-US" dirty="0"/>
              <a:t>Could fail if the selection condition is very expensive (say runs some image processing algorithm). </a:t>
            </a:r>
          </a:p>
          <a:p>
            <a:pPr lvl="1"/>
            <a:r>
              <a:rPr lang="en-US" dirty="0"/>
              <a:t>Projection could be a waste of effort, but more rarely.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346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00382" y="4933866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96110" y="2340519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9696680" y="2848349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9712156" y="2216566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selection on A so </a:t>
            </a:r>
            <a:r>
              <a:rPr lang="en-US" sz="280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8508335" y="2933667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4" name="Rectangle 33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4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selection on A so </a:t>
            </a:r>
            <a:r>
              <a:rPr lang="en-US" sz="2800">
                <a:latin typeface="+mj-lt"/>
              </a:rPr>
              <a:t>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189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524378" y="294129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739600" y="5525361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52560" y="4933866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297250" y="4489320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072218" y="4547221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8996111" y="350146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763901" y="395813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9966868" y="350147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8835630" y="3878509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9712978" y="278791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3977226">
            <a:off x="6876274" y="4330783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033835" y="906639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Push down projection so it occurs earlier </a:t>
            </a:r>
            <a:endParaRPr lang="en-US" sz="28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8686591" y="2671939"/>
            <a:ext cx="364743" cy="133688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639105" y="4708817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339675" y="5216647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6" name="Rectangle 3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56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9844025" y="2544164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73030" y="5884980"/>
            <a:ext cx="12001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85990" y="5293485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8530680" y="4848939"/>
            <a:ext cx="519998" cy="3690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9305648" y="4906840"/>
            <a:ext cx="519998" cy="253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315758" y="3104339"/>
            <a:ext cx="462752" cy="696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83548" y="3561004"/>
            <a:ext cx="11191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10286515" y="3104340"/>
            <a:ext cx="304881" cy="42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9069060" y="4238128"/>
            <a:ext cx="320961" cy="639292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032625" y="2390789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6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3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3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3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36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3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1031036" y="2095008"/>
            <a:ext cx="3255214" cy="17543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022476" y="1497588"/>
            <a:ext cx="3263774" cy="3416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  <a:endParaRPr lang="en-US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Optimizing RA Plan</a:t>
            </a:r>
          </a:p>
        </p:txBody>
      </p:sp>
      <p:sp>
        <p:nvSpPr>
          <p:cNvPr id="2" name="Down Arrow 1"/>
          <p:cNvSpPr/>
          <p:nvPr/>
        </p:nvSpPr>
        <p:spPr>
          <a:xfrm>
            <a:off x="3152956" y="4197372"/>
            <a:ext cx="511562" cy="664622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 rot="14635620">
            <a:off x="7549338" y="4074950"/>
            <a:ext cx="511562" cy="11671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28542" y="791813"/>
            <a:ext cx="278095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>
                <a:latin typeface="+mj-lt"/>
              </a:rPr>
              <a:t>We eliminate B earlier!</a:t>
            </a:r>
            <a:endParaRPr lang="en-US" sz="28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72535" y="5068436"/>
            <a:ext cx="140114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00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700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700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7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8573105" y="5576266"/>
            <a:ext cx="1" cy="2521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8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7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9195731" y="4209220"/>
            <a:ext cx="1" cy="2751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228542" y="1985637"/>
            <a:ext cx="278095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In general, when is an attribute not needed…?</a:t>
            </a:r>
            <a:endParaRPr lang="en-US" sz="2800" b="1" dirty="0">
              <a:latin typeface="+mj-lt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39" name="Rectangle 3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89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Transactions and ACID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17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SQL (Aggregation and Group By)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0884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10163"/>
            <a:ext cx="7020339" cy="23582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 </a:t>
            </a:r>
            <a:r>
              <a:rPr lang="en-US" sz="3600" b="1" u="sng" dirty="0">
                <a:latin typeface="+mj-lt"/>
              </a:rPr>
              <a:t>transaction (“TXN”) </a:t>
            </a:r>
            <a:r>
              <a:rPr lang="en-US" sz="3600" dirty="0">
                <a:latin typeface="+mj-lt"/>
              </a:rPr>
              <a:t>is a sequence of one or more </a:t>
            </a:r>
            <a:r>
              <a:rPr lang="en-US" sz="3600" b="1" i="1" dirty="0">
                <a:latin typeface="+mj-lt"/>
              </a:rPr>
              <a:t>operations</a:t>
            </a:r>
            <a:r>
              <a:rPr lang="en-US" sz="3600" dirty="0">
                <a:latin typeface="+mj-lt"/>
              </a:rPr>
              <a:t> (reads or writes) which reflects </a:t>
            </a:r>
            <a:r>
              <a:rPr lang="en-US" sz="3600" b="1" i="1" dirty="0">
                <a:latin typeface="+mj-lt"/>
              </a:rPr>
              <a:t>a single real-world transition</a:t>
            </a:r>
            <a:r>
              <a:rPr lang="en-US" sz="3600" dirty="0">
                <a:latin typeface="+mj-lt"/>
              </a:rPr>
              <a:t>.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310622" y="4416642"/>
            <a:ext cx="5570756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Price = Price – 1.99</a:t>
            </a:r>
            <a:br>
              <a:rPr lang="en-US" sz="2400" dirty="0">
                <a:latin typeface="Menlo" charset="0"/>
                <a:ea typeface="Menlo" charset="0"/>
                <a:cs typeface="Menlo" charset="0"/>
              </a:rPr>
            </a:b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pname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= ‘Gizmo’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7" y="1710163"/>
            <a:ext cx="330259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 the real world, a TXN either happened completely or not at all</a:t>
            </a:r>
          </a:p>
        </p:txBody>
      </p:sp>
    </p:spTree>
    <p:extLst>
      <p:ext uri="{BB962C8B-B14F-4D97-AF65-F5344CB8AC3E}">
        <p14:creationId xmlns:p14="http://schemas.microsoft.com/office/powerpoint/2010/main" val="9401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Transactions: Basic Definition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199" y="1710163"/>
            <a:ext cx="708660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latin typeface="+mj-lt"/>
              </a:rPr>
              <a:t>A </a:t>
            </a:r>
            <a:r>
              <a:rPr lang="en-US" sz="2800" b="1" u="sng" dirty="0">
                <a:latin typeface="+mj-lt"/>
              </a:rPr>
              <a:t>transaction (“TXN”) </a:t>
            </a:r>
            <a:r>
              <a:rPr lang="en-US" sz="2800" dirty="0">
                <a:latin typeface="+mj-lt"/>
              </a:rPr>
              <a:t>is a sequence of one or more </a:t>
            </a:r>
            <a:r>
              <a:rPr lang="en-US" sz="2800" b="1" i="1" dirty="0">
                <a:latin typeface="+mj-lt"/>
              </a:rPr>
              <a:t>operations</a:t>
            </a:r>
            <a:r>
              <a:rPr lang="en-US" sz="2800" dirty="0">
                <a:latin typeface="+mj-lt"/>
              </a:rPr>
              <a:t> (reads or writes) which reflects </a:t>
            </a:r>
            <a:r>
              <a:rPr lang="en-US" sz="2800" b="1" i="1" dirty="0">
                <a:latin typeface="+mj-lt"/>
              </a:rPr>
              <a:t>a single real-world transition</a:t>
            </a:r>
            <a:r>
              <a:rPr lang="en-US" sz="2800" dirty="0">
                <a:latin typeface="+mj-lt"/>
              </a:rPr>
              <a:t>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315178" y="1710163"/>
            <a:ext cx="3349632" cy="1200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In the real world, a TXN either happened completely or not at all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460140"/>
            <a:ext cx="7666892" cy="324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200" u="sng" dirty="0">
                <a:latin typeface="+mj-lt"/>
              </a:rPr>
              <a:t>Examples:</a:t>
            </a:r>
          </a:p>
          <a:p>
            <a:pPr>
              <a:lnSpc>
                <a:spcPct val="80000"/>
              </a:lnSpc>
            </a:pPr>
            <a:endParaRPr lang="en-US" sz="3200" u="sng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Transfer money between accounts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Purchase a group of products</a:t>
            </a: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endParaRPr lang="en-US" sz="3200" dirty="0">
              <a:latin typeface="+mj-lt"/>
            </a:endParaRPr>
          </a:p>
          <a:p>
            <a:pPr marL="285750" indent="-285750">
              <a:lnSpc>
                <a:spcPct val="80000"/>
              </a:lnSpc>
              <a:buFont typeface="Arial" charset="0"/>
              <a:buChar char="•"/>
            </a:pPr>
            <a:r>
              <a:rPr lang="en-US" sz="3200" dirty="0">
                <a:latin typeface="+mj-lt"/>
              </a:rPr>
              <a:t>Register for a class (either waitlist or allocated)</a:t>
            </a:r>
          </a:p>
        </p:txBody>
      </p:sp>
    </p:spTree>
    <p:extLst>
      <p:ext uri="{BB962C8B-B14F-4D97-AF65-F5344CB8AC3E}">
        <p14:creationId xmlns:p14="http://schemas.microsoft.com/office/powerpoint/2010/main" val="130055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1183D-EB8C-7948-B894-9197A7561CA7}" type="slidenum">
              <a:rPr lang="en-US"/>
              <a:pPr/>
              <a:t>32</a:t>
            </a:fld>
            <a:endParaRPr lang="en-US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 in SQL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“ad-hoc” SQL:</a:t>
            </a:r>
          </a:p>
          <a:p>
            <a:pPr lvl="1"/>
            <a:r>
              <a:rPr lang="en-US" dirty="0"/>
              <a:t>Default: each statement = one transaction</a:t>
            </a:r>
          </a:p>
          <a:p>
            <a:pPr lvl="1"/>
            <a:endParaRPr lang="en-US" dirty="0"/>
          </a:p>
          <a:p>
            <a:r>
              <a:rPr lang="en-US" dirty="0"/>
              <a:t>In a program, multiple statements can be grouped together as a transaction: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404850" y="3790302"/>
            <a:ext cx="8174033" cy="230832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START TRANSACTION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amount = amount – 100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‘Bob’</a:t>
            </a:r>
            <a:endParaRPr lang="en-US" sz="2400" dirty="0">
              <a:solidFill>
                <a:schemeClr val="accent2"/>
              </a:solidFill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UPDATE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Bank 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amount = amount + 100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	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name = ‘Joe’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COMMIT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5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81272-E65E-2F47-A732-A2A079177C44}" type="slidenum">
              <a:rPr lang="en-US"/>
              <a:pPr/>
              <a:t>33</a:t>
            </a:fld>
            <a:endParaRPr lang="en-US"/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Transaction Properties: ACID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tomic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State shows either all the effects of </a:t>
            </a:r>
            <a:r>
              <a:rPr lang="en-US" dirty="0" err="1"/>
              <a:t>txn</a:t>
            </a:r>
            <a:r>
              <a:rPr lang="en-US" dirty="0"/>
              <a:t>, or none of them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onsistent</a:t>
            </a:r>
          </a:p>
          <a:p>
            <a:pPr lvl="1">
              <a:lnSpc>
                <a:spcPct val="80000"/>
              </a:lnSpc>
            </a:pPr>
            <a:r>
              <a:rPr lang="en-US" dirty="0" err="1"/>
              <a:t>Txn</a:t>
            </a:r>
            <a:r>
              <a:rPr lang="en-US" dirty="0"/>
              <a:t> moves from a state where integrity holds, to another where integrity holds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solated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Effect of </a:t>
            </a:r>
            <a:r>
              <a:rPr lang="en-US" dirty="0" err="1"/>
              <a:t>txns</a:t>
            </a:r>
            <a:r>
              <a:rPr lang="en-US" dirty="0"/>
              <a:t> is the same as </a:t>
            </a:r>
            <a:r>
              <a:rPr lang="en-US" dirty="0" err="1"/>
              <a:t>txns</a:t>
            </a:r>
            <a:r>
              <a:rPr lang="en-US" dirty="0"/>
              <a:t> running one after another (</a:t>
            </a:r>
            <a:r>
              <a:rPr lang="en-US" dirty="0" err="1"/>
              <a:t>ie</a:t>
            </a:r>
            <a:r>
              <a:rPr lang="en-US" dirty="0"/>
              <a:t> looks like batch mode)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urable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Once a </a:t>
            </a:r>
            <a:r>
              <a:rPr lang="en-US" dirty="0" err="1"/>
              <a:t>txn</a:t>
            </a:r>
            <a:r>
              <a:rPr lang="en-US" dirty="0"/>
              <a:t> has committed, its effects remain in the database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41182" y="6019512"/>
            <a:ext cx="844741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ACID continues to be a source of great debate!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20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51B8B-FADB-7C43-801A-767EAE3497C9}" type="slidenum">
              <a:rPr lang="en-US"/>
              <a:pPr/>
              <a:t>34</a:t>
            </a:fld>
            <a:endParaRPr lang="en-US"/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A</a:t>
            </a:r>
            <a:r>
              <a:rPr lang="en-US" dirty="0"/>
              <a:t>CID: </a:t>
            </a:r>
            <a:r>
              <a:rPr lang="en-US" b="1" u="sng" dirty="0"/>
              <a:t>A</a:t>
            </a:r>
            <a:r>
              <a:rPr lang="en-US" dirty="0"/>
              <a:t>tomicity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TXN’s activities are atomic: </a:t>
            </a:r>
            <a:r>
              <a:rPr lang="en-US" sz="3200" b="1" dirty="0"/>
              <a:t>all or nothing</a:t>
            </a:r>
            <a:endParaRPr lang="en-US" sz="3200" dirty="0"/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Intuitively: in the real world, a transaction is something that would either occur </a:t>
            </a:r>
            <a:r>
              <a:rPr lang="en-US" sz="3200" i="1" dirty="0"/>
              <a:t>completely</a:t>
            </a:r>
            <a:r>
              <a:rPr lang="en-US" sz="3200" dirty="0"/>
              <a:t> or </a:t>
            </a:r>
            <a:r>
              <a:rPr lang="en-US" sz="3200" i="1" dirty="0"/>
              <a:t>not at all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Two possible outcomes for a TXN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It </a:t>
            </a:r>
            <a:r>
              <a:rPr lang="en-US" sz="3200" i="1" dirty="0"/>
              <a:t>commits</a:t>
            </a:r>
            <a:r>
              <a:rPr lang="en-US" sz="3200" dirty="0"/>
              <a:t>: all the changes are made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It </a:t>
            </a:r>
            <a:r>
              <a:rPr lang="en-US" sz="3200" i="1" dirty="0"/>
              <a:t>aborts</a:t>
            </a:r>
            <a:r>
              <a:rPr lang="en-US" sz="3200" dirty="0"/>
              <a:t>: no changes are made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12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1"/>
            <a:ext cx="7674864" cy="4882895"/>
          </a:xfrm>
        </p:spPr>
        <p:txBody>
          <a:bodyPr>
            <a:normAutofit/>
          </a:bodyPr>
          <a:lstStyle/>
          <a:p>
            <a:r>
              <a:rPr lang="en-US" dirty="0"/>
              <a:t>A key concept is the </a:t>
            </a:r>
            <a:r>
              <a:rPr lang="en-US" b="1" dirty="0"/>
              <a:t>transaction (TXN)</a:t>
            </a:r>
            <a:r>
              <a:rPr lang="en-US" dirty="0"/>
              <a:t>: an</a:t>
            </a:r>
            <a:r>
              <a:rPr lang="en-US" i="1" dirty="0"/>
              <a:t> </a:t>
            </a:r>
            <a:r>
              <a:rPr lang="en-US" b="1" dirty="0"/>
              <a:t>atomic</a:t>
            </a:r>
            <a:r>
              <a:rPr lang="en-US" i="1" dirty="0"/>
              <a:t> </a:t>
            </a:r>
            <a:r>
              <a:rPr lang="en-US" dirty="0"/>
              <a:t>sequence of db actions (reads/writes)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876981" y="1600201"/>
            <a:ext cx="3023616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Atomicity</a:t>
            </a:r>
            <a:r>
              <a:rPr lang="en-US" sz="2400" dirty="0">
                <a:latin typeface="+mj-lt"/>
              </a:rPr>
              <a:t>: An action either completes </a:t>
            </a:r>
            <a:r>
              <a:rPr lang="en-US" sz="2400" i="1" dirty="0">
                <a:latin typeface="+mj-lt"/>
              </a:rPr>
              <a:t>entirely</a:t>
            </a:r>
            <a:r>
              <a:rPr lang="en-US" sz="2400" dirty="0">
                <a:latin typeface="+mj-lt"/>
              </a:rPr>
              <a:t> or </a:t>
            </a:r>
            <a:r>
              <a:rPr lang="en-US" sz="2400" i="1" dirty="0">
                <a:latin typeface="+mj-lt"/>
              </a:rPr>
              <a:t>not at 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05855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8991376" y="2943321"/>
          <a:ext cx="2794827" cy="1645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 Acct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aseline="0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a20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aseline="0" dirty="0"/>
                        <a:t>18,000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778964" y="3027617"/>
            <a:ext cx="5082633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/>
              <a:t>Transfer $3k from a10 to a20: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Debit $3k from a10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Credit $3k to a20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8965" y="4931839"/>
            <a:ext cx="4963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charset="0"/>
              <a:buChar char="•"/>
            </a:pPr>
            <a:r>
              <a:rPr lang="en-US" sz="3000" dirty="0"/>
              <a:t>Crash before 1,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1 but before 2, 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000" dirty="0"/>
              <a:t>After 2.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8780" y="5061584"/>
            <a:ext cx="36289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Written naively, in which states is </a:t>
            </a:r>
            <a:r>
              <a:rPr lang="en-US" sz="3000" b="1" dirty="0"/>
              <a:t>atomicity</a:t>
            </a:r>
            <a:r>
              <a:rPr lang="en-US" sz="3000" dirty="0"/>
              <a:t> preserved?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40036" y="5150915"/>
            <a:ext cx="3097507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DB Always preserves atomicity!</a:t>
            </a:r>
          </a:p>
        </p:txBody>
      </p:sp>
    </p:spTree>
    <p:extLst>
      <p:ext uri="{BB962C8B-B14F-4D97-AF65-F5344CB8AC3E}">
        <p14:creationId xmlns:p14="http://schemas.microsoft.com/office/powerpoint/2010/main" val="137220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 animBg="1"/>
      <p:bldP spid="15" grpId="0"/>
      <p:bldP spid="16" grpId="0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749F1-D323-4347-B6C3-6B3BCD07372F}" type="slidenum">
              <a:rPr lang="en-US"/>
              <a:pPr/>
              <a:t>36</a:t>
            </a:fld>
            <a:endParaRPr lang="en-US"/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u="sng" dirty="0"/>
              <a:t>C</a:t>
            </a:r>
            <a:r>
              <a:rPr lang="en-US" dirty="0"/>
              <a:t>ID: </a:t>
            </a:r>
            <a:r>
              <a:rPr lang="en-US" b="1" u="sng" dirty="0"/>
              <a:t>C</a:t>
            </a:r>
            <a:r>
              <a:rPr lang="en-US" dirty="0"/>
              <a:t>onsistency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tables must always satisfy user-specified </a:t>
            </a:r>
            <a:r>
              <a:rPr lang="en-US" b="1" i="1" dirty="0"/>
              <a:t>integrity constraints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Examples:</a:t>
            </a:r>
          </a:p>
          <a:p>
            <a:pPr lvl="2"/>
            <a:r>
              <a:rPr lang="en-US" dirty="0"/>
              <a:t>Account number is unique</a:t>
            </a:r>
          </a:p>
          <a:p>
            <a:pPr lvl="2"/>
            <a:r>
              <a:rPr lang="en-US" dirty="0"/>
              <a:t>Stock amount can’t be negative</a:t>
            </a:r>
          </a:p>
          <a:p>
            <a:pPr lvl="2"/>
            <a:r>
              <a:rPr lang="en-US" dirty="0"/>
              <a:t>Sum of </a:t>
            </a:r>
            <a:r>
              <a:rPr lang="en-US" i="1" dirty="0"/>
              <a:t>debits </a:t>
            </a:r>
            <a:r>
              <a:rPr lang="en-US" dirty="0"/>
              <a:t>and of </a:t>
            </a:r>
            <a:r>
              <a:rPr lang="en-US" i="1" dirty="0"/>
              <a:t>credits</a:t>
            </a:r>
            <a:r>
              <a:rPr lang="en-US" dirty="0"/>
              <a:t> is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How consistency is achieved: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Programmer makes sure a </a:t>
            </a:r>
            <a:r>
              <a:rPr lang="en-US" dirty="0" err="1"/>
              <a:t>txn</a:t>
            </a:r>
            <a:r>
              <a:rPr lang="en-US" dirty="0"/>
              <a:t> takes a consistent state to a consistent state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System</a:t>
            </a:r>
            <a:r>
              <a:rPr lang="en-US" dirty="0"/>
              <a:t> makes sure that the </a:t>
            </a:r>
            <a:r>
              <a:rPr lang="en-US" dirty="0" err="1"/>
              <a:t>txn</a:t>
            </a:r>
            <a:r>
              <a:rPr lang="en-US" dirty="0"/>
              <a:t> is </a:t>
            </a:r>
            <a:r>
              <a:rPr lang="en-US" b="1" dirty="0"/>
              <a:t>atomic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1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3DC80-09C5-A848-8F8E-33ED83559B32}" type="slidenum">
              <a:rPr lang="en-US"/>
              <a:pPr/>
              <a:t>37</a:t>
            </a:fld>
            <a:endParaRPr lang="en-US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</a:t>
            </a:r>
            <a:r>
              <a:rPr lang="en-US" b="1" u="sng" dirty="0"/>
              <a:t>I</a:t>
            </a:r>
            <a:r>
              <a:rPr lang="en-US" dirty="0"/>
              <a:t>D: </a:t>
            </a:r>
            <a:r>
              <a:rPr lang="en-US" b="1" u="sng" dirty="0"/>
              <a:t>I</a:t>
            </a:r>
            <a:r>
              <a:rPr lang="en-US" dirty="0"/>
              <a:t>solation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transaction executes concurrently with other transactions</a:t>
            </a:r>
          </a:p>
          <a:p>
            <a:endParaRPr lang="en-US" sz="3200" dirty="0"/>
          </a:p>
          <a:p>
            <a:r>
              <a:rPr lang="en-US" sz="3200" b="1" dirty="0"/>
              <a:t>Isolation</a:t>
            </a:r>
            <a:r>
              <a:rPr lang="en-US" sz="3200" dirty="0"/>
              <a:t>: the effect is as if each transaction executes in </a:t>
            </a:r>
            <a:r>
              <a:rPr lang="en-US" sz="3200" i="1" dirty="0"/>
              <a:t>isolation</a:t>
            </a:r>
            <a:r>
              <a:rPr lang="en-US" sz="3200" dirty="0"/>
              <a:t> of the others.</a:t>
            </a:r>
          </a:p>
          <a:p>
            <a:pPr lvl="1"/>
            <a:endParaRPr lang="en-US" sz="3200" dirty="0"/>
          </a:p>
          <a:p>
            <a:pPr lvl="1"/>
            <a:r>
              <a:rPr lang="en-US" sz="2800" dirty="0"/>
              <a:t>E.g. Should not be able to observe changes from other transactions during the run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432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Scheduling Concurrent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DBMS ensures that the execution of {T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} is equivalent to some </a:t>
            </a:r>
            <a:r>
              <a:rPr lang="en-US" b="1" dirty="0"/>
              <a:t>serial</a:t>
            </a:r>
            <a:r>
              <a:rPr lang="en-US" i="1" dirty="0"/>
              <a:t> </a:t>
            </a:r>
            <a:r>
              <a:rPr lang="en-US" dirty="0"/>
              <a:t>execution</a:t>
            </a:r>
          </a:p>
          <a:p>
            <a:pPr lvl="1"/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Locking</a:t>
            </a:r>
          </a:p>
          <a:p>
            <a:pPr lvl="1"/>
            <a:r>
              <a:rPr lang="en-US" dirty="0"/>
              <a:t>Before reading or writing, transaction requires a lock from DBMS, holds until the end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If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 wants to write to an item x and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wants to read x, then </a:t>
            </a:r>
            <a:r>
              <a:rPr lang="en-US" dirty="0" err="1"/>
              <a:t>T</a:t>
            </a:r>
            <a:r>
              <a:rPr lang="en-US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b="1" dirty="0"/>
              <a:t>conflict</a:t>
            </a:r>
            <a:r>
              <a:rPr lang="en-US" i="1" dirty="0"/>
              <a:t>.  </a:t>
            </a:r>
            <a:r>
              <a:rPr lang="en-US" dirty="0"/>
              <a:t>Solution via locking:</a:t>
            </a:r>
            <a:endParaRPr lang="en-US" i="1" dirty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only one winner gets the lock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loser is blocked (waits) until winner finishes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2520" y="1600201"/>
            <a:ext cx="3023616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A set of TXNs is </a:t>
            </a:r>
            <a:r>
              <a:rPr lang="en-US" sz="2400" b="1" u="sng" dirty="0">
                <a:latin typeface="+mj-lt"/>
              </a:rPr>
              <a:t>isolated</a:t>
            </a:r>
            <a:r>
              <a:rPr lang="en-US" sz="2400" dirty="0">
                <a:latin typeface="+mj-lt"/>
              </a:rPr>
              <a:t> if their effect is as if all were executed serially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599" y="3907140"/>
            <a:ext cx="3227481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/>
              <a:t>What if T</a:t>
            </a:r>
            <a:r>
              <a:rPr lang="en-US" sz="2000" baseline="-25000" dirty="0"/>
              <a:t>i </a:t>
            </a:r>
            <a:r>
              <a:rPr lang="en-US" sz="2000" dirty="0"/>
              <a:t>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need X and Y, and T</a:t>
            </a:r>
            <a:r>
              <a:rPr lang="en-US" sz="2000" baseline="-25000" dirty="0"/>
              <a:t>i</a:t>
            </a:r>
            <a:r>
              <a:rPr lang="en-US" sz="2000" dirty="0"/>
              <a:t> asks for X before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baseline="-25000" dirty="0"/>
              <a:t>,</a:t>
            </a:r>
            <a:r>
              <a:rPr lang="en-US" sz="2000" dirty="0"/>
              <a:t> and </a:t>
            </a:r>
            <a:r>
              <a:rPr lang="en-US" sz="2000" dirty="0" err="1"/>
              <a:t>T</a:t>
            </a:r>
            <a:r>
              <a:rPr lang="en-US" sz="2000" baseline="-25000" dirty="0" err="1"/>
              <a:t>j</a:t>
            </a:r>
            <a:r>
              <a:rPr lang="en-US" sz="2000" dirty="0"/>
              <a:t> asks for Y before T</a:t>
            </a:r>
            <a:r>
              <a:rPr lang="en-US" sz="2000" baseline="-25000" dirty="0"/>
              <a:t>i</a:t>
            </a:r>
            <a:r>
              <a:rPr lang="en-US" sz="2000" dirty="0"/>
              <a:t>?</a:t>
            </a:r>
          </a:p>
          <a:p>
            <a:r>
              <a:rPr lang="en-US" sz="2000" dirty="0"/>
              <a:t>-&gt; </a:t>
            </a:r>
            <a:r>
              <a:rPr lang="en-US" sz="2000" i="1" dirty="0"/>
              <a:t>Deadlock!  </a:t>
            </a:r>
            <a:r>
              <a:rPr lang="en-US" sz="2000" dirty="0"/>
              <a:t>One is aborted…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3304" y="6122015"/>
            <a:ext cx="656539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concurrency issues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1914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5F8FB-4A41-0144-97D8-403CCF4A5DD1}" type="slidenum">
              <a:rPr lang="en-US"/>
              <a:pPr/>
              <a:t>39</a:t>
            </a:fld>
            <a:endParaRPr lang="en-US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</a:t>
            </a:r>
            <a:r>
              <a:rPr lang="en-US" b="1" u="sng" dirty="0"/>
              <a:t>D</a:t>
            </a:r>
            <a:r>
              <a:rPr lang="en-US" dirty="0"/>
              <a:t>: </a:t>
            </a:r>
            <a:r>
              <a:rPr lang="en-US" b="1" u="sng" dirty="0"/>
              <a:t>D</a:t>
            </a:r>
            <a:r>
              <a:rPr lang="en-US" dirty="0"/>
              <a:t>urability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effect of a TXN must continue to exist (</a:t>
            </a:r>
            <a:r>
              <a:rPr lang="en-US" sz="3200" b="1" i="1" dirty="0"/>
              <a:t>“persist”</a:t>
            </a:r>
            <a:r>
              <a:rPr lang="en-US" sz="3200" dirty="0"/>
              <a:t>) after the TXN</a:t>
            </a:r>
          </a:p>
          <a:p>
            <a:pPr lvl="1"/>
            <a:r>
              <a:rPr lang="en-US" sz="2800" dirty="0"/>
              <a:t>And after the whole program has terminated</a:t>
            </a:r>
          </a:p>
          <a:p>
            <a:pPr lvl="1"/>
            <a:r>
              <a:rPr lang="en-US" sz="2800" dirty="0"/>
              <a:t>And even if there are power failures, crashes, etc.</a:t>
            </a:r>
          </a:p>
          <a:p>
            <a:pPr lvl="1"/>
            <a:r>
              <a:rPr lang="en-US" sz="2800" dirty="0"/>
              <a:t>And etc…</a:t>
            </a:r>
          </a:p>
          <a:p>
            <a:pPr lvl="1"/>
            <a:endParaRPr lang="en-US" sz="3200" dirty="0"/>
          </a:p>
          <a:p>
            <a:r>
              <a:rPr lang="en-US" sz="3200" dirty="0"/>
              <a:t>Means: Write data to </a:t>
            </a:r>
            <a:r>
              <a:rPr lang="en-US" sz="3200" b="1" dirty="0"/>
              <a:t>disk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7313" y="396421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19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B093A-BDA9-4DDC-BF9B-58FC7DF60248}" type="slidenum">
              <a:rPr lang="en-US"/>
              <a:pPr/>
              <a:t>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6084982" y="1904999"/>
            <a:ext cx="3531736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COUNT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(*)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year &gt; 1995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578601" y="4572971"/>
            <a:ext cx="441959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i="1">
                <a:latin typeface="+mj-lt"/>
              </a:rPr>
              <a:t>Except COUNT, </a:t>
            </a:r>
            <a:r>
              <a:rPr lang="en-US" sz="2400" i="1" dirty="0">
                <a:latin typeface="+mj-lt"/>
              </a:rPr>
              <a:t>all aggregations apply to a single attribute</a:t>
            </a: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838200" y="190499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Menlo" charset="0"/>
                <a:ea typeface="Menlo" charset="0"/>
                <a:cs typeface="Menlo" charset="0"/>
              </a:rPr>
              <a:t>AVG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(price)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maker = “Toyota”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838200" y="3657601"/>
            <a:ext cx="816106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eaLnBrk="0" hangingPunct="0">
              <a:buFont typeface="Arial" charset="0"/>
              <a:buChar char="•"/>
            </a:pPr>
            <a:r>
              <a:rPr lang="en-US" sz="2800" dirty="0"/>
              <a:t>SQL supports several </a:t>
            </a:r>
            <a:r>
              <a:rPr lang="en-US" sz="2800" b="1" dirty="0"/>
              <a:t>aggregation</a:t>
            </a:r>
            <a:r>
              <a:rPr lang="en-US" sz="2800" dirty="0"/>
              <a:t> operations:</a:t>
            </a:r>
          </a:p>
          <a:p>
            <a:pPr marL="914400" lvl="1" indent="-457200" eaLnBrk="0" hangingPunct="0">
              <a:buFont typeface="Arial" charset="0"/>
              <a:buChar char="•"/>
            </a:pPr>
            <a:r>
              <a:rPr lang="en-US" sz="2800" dirty="0"/>
              <a:t>SUM, COUNT, MIN, MAX, AVG</a:t>
            </a:r>
          </a:p>
          <a:p>
            <a:pPr eaLnBrk="0" hangingPunct="0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8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Atomicity &amp; 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2"/>
            <a:ext cx="7674864" cy="4245930"/>
          </a:xfrm>
        </p:spPr>
        <p:txBody>
          <a:bodyPr>
            <a:normAutofit/>
          </a:bodyPr>
          <a:lstStyle/>
          <a:p>
            <a:r>
              <a:rPr lang="en-US" dirty="0"/>
              <a:t>DBMS ensures </a:t>
            </a:r>
            <a:r>
              <a:rPr lang="en-US" b="1" dirty="0"/>
              <a:t>atomicity</a:t>
            </a:r>
            <a:r>
              <a:rPr lang="en-US" dirty="0"/>
              <a:t> even if a TXN crashes!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One way to accomplish this: </a:t>
            </a:r>
            <a:r>
              <a:rPr lang="en-US" b="1" dirty="0"/>
              <a:t>Write-ahead logging (WAL)</a:t>
            </a:r>
          </a:p>
          <a:p>
            <a:pPr lvl="1"/>
            <a:endParaRPr lang="en-US" i="1" dirty="0"/>
          </a:p>
          <a:p>
            <a:r>
              <a:rPr lang="en-US" b="1" dirty="0"/>
              <a:t>Key Idea</a:t>
            </a:r>
            <a:r>
              <a:rPr lang="en-US" i="1" dirty="0"/>
              <a:t>:</a:t>
            </a:r>
            <a:r>
              <a:rPr lang="en-US" b="1" dirty="0"/>
              <a:t> </a:t>
            </a:r>
            <a:r>
              <a:rPr lang="en-US" dirty="0"/>
              <a:t>Keep a log of all the writes done.</a:t>
            </a:r>
          </a:p>
          <a:p>
            <a:pPr lvl="1"/>
            <a:r>
              <a:rPr lang="en-US" dirty="0"/>
              <a:t>After a crash, the partially executed TXNs are undone using the </a:t>
            </a:r>
            <a:r>
              <a:rPr lang="en-US" u="sng" dirty="0"/>
              <a:t>log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610600" y="2386233"/>
            <a:ext cx="3023616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+mj-lt"/>
              </a:rPr>
              <a:t>Write-ahead Logging (WAL):</a:t>
            </a:r>
            <a:r>
              <a:rPr lang="en-US" sz="2400" dirty="0">
                <a:latin typeface="+mj-lt"/>
              </a:rPr>
              <a:t> Before any action is finalized, a corresponding log entry is forced to disk</a:t>
            </a:r>
            <a:endParaRPr lang="en-US" sz="2400" i="1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8610600" y="4786823"/>
            <a:ext cx="294436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i="1" dirty="0"/>
              <a:t>We assume that the log is on “stable” storage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71928" y="6125517"/>
            <a:ext cx="724814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All atomicity issues also handled by the DBMS…</a:t>
            </a:r>
          </a:p>
        </p:txBody>
      </p:sp>
    </p:spTree>
    <p:extLst>
      <p:ext uri="{BB962C8B-B14F-4D97-AF65-F5344CB8AC3E}">
        <p14:creationId xmlns:p14="http://schemas.microsoft.com/office/powerpoint/2010/main" val="93215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for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spite of failures: Power failures, but not media failures</a:t>
            </a:r>
          </a:p>
          <a:p>
            <a:endParaRPr lang="en-US" dirty="0"/>
          </a:p>
          <a:p>
            <a:r>
              <a:rPr lang="en-US" dirty="0"/>
              <a:t>Users may abort the program: need to “rollback the changes”</a:t>
            </a:r>
          </a:p>
          <a:p>
            <a:pPr lvl="1"/>
            <a:r>
              <a:rPr lang="en-US" dirty="0"/>
              <a:t>Need to </a:t>
            </a:r>
            <a:r>
              <a:rPr lang="en-US" i="1" dirty="0"/>
              <a:t>log</a:t>
            </a:r>
            <a:r>
              <a:rPr lang="en-US" dirty="0"/>
              <a:t> what happened</a:t>
            </a:r>
          </a:p>
          <a:p>
            <a:endParaRPr lang="en-US" dirty="0"/>
          </a:p>
          <a:p>
            <a:r>
              <a:rPr lang="en-US" dirty="0"/>
              <a:t>Many users executing concurrently</a:t>
            </a:r>
          </a:p>
          <a:p>
            <a:pPr lvl="1"/>
            <a:r>
              <a:rPr lang="en-US" dirty="0"/>
              <a:t>Can be solved via locking (we’ll see this next lecture!)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8073" y="5823020"/>
            <a:ext cx="7775854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And all this with… Performance!!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7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Note: ACID is contentious!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4160" cy="4351338"/>
          </a:xfrm>
        </p:spPr>
        <p:txBody>
          <a:bodyPr>
            <a:normAutofit/>
          </a:bodyPr>
          <a:lstStyle/>
          <a:p>
            <a:r>
              <a:rPr lang="en-US" dirty="0"/>
              <a:t>Many debates over ACID, both </a:t>
            </a:r>
            <a:r>
              <a:rPr lang="en-US" b="1" dirty="0"/>
              <a:t>historically</a:t>
            </a:r>
            <a:r>
              <a:rPr lang="en-US" dirty="0"/>
              <a:t> and</a:t>
            </a:r>
            <a:r>
              <a:rPr lang="en-US" b="1" dirty="0"/>
              <a:t> currently</a:t>
            </a:r>
            <a:endParaRPr lang="en-US" dirty="0"/>
          </a:p>
          <a:p>
            <a:endParaRPr lang="en-US" dirty="0"/>
          </a:p>
          <a:p>
            <a:r>
              <a:rPr lang="en-US" dirty="0"/>
              <a:t>Many newer “NoSQL” DBMSs relax ACID</a:t>
            </a:r>
          </a:p>
          <a:p>
            <a:endParaRPr lang="en-US" dirty="0"/>
          </a:p>
          <a:p>
            <a:r>
              <a:rPr lang="en-US" dirty="0"/>
              <a:t>In turn, now “</a:t>
            </a:r>
            <a:r>
              <a:rPr lang="en-US" dirty="0" err="1"/>
              <a:t>NewSQL</a:t>
            </a:r>
            <a:r>
              <a:rPr lang="en-US" dirty="0"/>
              <a:t>” reintroduces ACID compliance to NoSQL-style DBMSs…</a:t>
            </a:r>
          </a:p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38" y="953651"/>
            <a:ext cx="1745778" cy="16090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2856475"/>
            <a:ext cx="4666841" cy="2775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08073" y="5699909"/>
            <a:ext cx="7775854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ACID is an extremely important &amp; successful paradigm, but still debated!</a:t>
            </a:r>
          </a:p>
        </p:txBody>
      </p:sp>
    </p:spTree>
    <p:extLst>
      <p:ext uri="{BB962C8B-B14F-4D97-AF65-F5344CB8AC3E}">
        <p14:creationId xmlns:p14="http://schemas.microsoft.com/office/powerpoint/2010/main" val="37438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DBMS are used to maintain, query, and manage large datasets.</a:t>
            </a:r>
          </a:p>
          <a:p>
            <a:pPr lvl="1"/>
            <a:r>
              <a:rPr lang="en-US" dirty="0"/>
              <a:t>Provide concurrency, recovery from crashes, quick application development, integrity, and security</a:t>
            </a:r>
          </a:p>
          <a:p>
            <a:endParaRPr lang="en-US" dirty="0"/>
          </a:p>
          <a:p>
            <a:r>
              <a:rPr lang="en-US" dirty="0"/>
              <a:t>Key abstractions give </a:t>
            </a:r>
            <a:r>
              <a:rPr lang="en-US" b="1" dirty="0"/>
              <a:t>data independence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DBMS R&amp;D is one of the broadest fields in CS. </a:t>
            </a:r>
            <a:r>
              <a:rPr lang="en-US" b="1" dirty="0"/>
              <a:t>Fact!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6B5-0D7C-48A8-B49A-953CF10F77E3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89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6AAF-1074-4920-99E0-9D21388DB79E}" type="slidenum">
              <a:rPr lang="en-US"/>
              <a:pPr/>
              <a:t>5</a:t>
            </a:fld>
            <a:endParaRPr 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25500" y="1941733"/>
            <a:ext cx="8432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charset="0"/>
              <a:buChar char="•"/>
            </a:pPr>
            <a:r>
              <a:rPr lang="en-US" sz="2800" dirty="0"/>
              <a:t>COUNT applies to duplicates, unless otherwise stated</a:t>
            </a:r>
          </a:p>
        </p:txBody>
      </p:sp>
      <p:sp>
        <p:nvSpPr>
          <p:cNvPr id="178180" name="Text Box 4"/>
          <p:cNvSpPr txBox="1">
            <a:spLocks noChangeArrowheads="1"/>
          </p:cNvSpPr>
          <p:nvPr/>
        </p:nvSpPr>
        <p:spPr bwMode="auto">
          <a:xfrm>
            <a:off x="854988" y="2823189"/>
            <a:ext cx="4461478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COUNT(category) 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year &gt; 1995</a:t>
            </a:r>
          </a:p>
        </p:txBody>
      </p:sp>
      <p:sp>
        <p:nvSpPr>
          <p:cNvPr id="178181" name="Rectangle 5"/>
          <p:cNvSpPr>
            <a:spLocks noChangeArrowheads="1"/>
          </p:cNvSpPr>
          <p:nvPr/>
        </p:nvSpPr>
        <p:spPr bwMode="auto">
          <a:xfrm>
            <a:off x="5906593" y="2823189"/>
            <a:ext cx="270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i="1" dirty="0">
                <a:latin typeface="+mj-lt"/>
              </a:rPr>
              <a:t>Note: Same as COUNT(*).  Why?</a:t>
            </a:r>
          </a:p>
        </p:txBody>
      </p:sp>
      <p:sp>
        <p:nvSpPr>
          <p:cNvPr id="178182" name="Rectangle 6"/>
          <p:cNvSpPr>
            <a:spLocks noChangeArrowheads="1"/>
          </p:cNvSpPr>
          <p:nvPr/>
        </p:nvSpPr>
        <p:spPr bwMode="auto">
          <a:xfrm>
            <a:off x="838200" y="4343400"/>
            <a:ext cx="314817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3000" dirty="0"/>
              <a:t>We probably want:</a:t>
            </a:r>
          </a:p>
        </p:txBody>
      </p:sp>
      <p:sp>
        <p:nvSpPr>
          <p:cNvPr id="178183" name="Text Box 7"/>
          <p:cNvSpPr txBox="1">
            <a:spLocks noChangeArrowheads="1"/>
          </p:cNvSpPr>
          <p:nvPr/>
        </p:nvSpPr>
        <p:spPr bwMode="auto">
          <a:xfrm>
            <a:off x="838200" y="5169932"/>
            <a:ext cx="5949064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COUNT(</a:t>
            </a:r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DISTINCT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category)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Product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year &gt; 1995</a:t>
            </a:r>
          </a:p>
        </p:txBody>
      </p:sp>
      <p:sp>
        <p:nvSpPr>
          <p:cNvPr id="1781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Aggregation: COUNT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78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 animBg="1"/>
      <p:bldP spid="178181" grpId="0" animBg="1"/>
      <p:bldP spid="178182" grpId="0"/>
      <p:bldP spid="1781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F6CE4-223D-4721-B0AF-061C56D01E44}" type="slidenum">
              <a:rPr lang="en-US"/>
              <a:pPr/>
              <a:t>6</a:t>
            </a:fld>
            <a:endParaRPr lang="en-US"/>
          </a:p>
        </p:txBody>
      </p:sp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838200" y="189173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Examples</a:t>
            </a:r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38200" y="3060701"/>
            <a:ext cx="5391219" cy="8309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SUM(price 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Purchase</a:t>
            </a:r>
          </a:p>
        </p:txBody>
      </p:sp>
      <p:sp>
        <p:nvSpPr>
          <p:cNvPr id="179206" name="Text Box 6"/>
          <p:cNvSpPr txBox="1">
            <a:spLocks noChangeArrowheads="1"/>
          </p:cNvSpPr>
          <p:nvPr/>
        </p:nvSpPr>
        <p:spPr bwMode="auto">
          <a:xfrm>
            <a:off x="838200" y="4737100"/>
            <a:ext cx="539121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SUM(price 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 = ‘bagel’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51700" y="4046324"/>
            <a:ext cx="3371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What do these mean?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265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5" grpId="0" animBg="1"/>
      <p:bldP spid="179206" grpId="0" animBg="1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53D0A-9BCB-460A-B87C-22D150A4087A}" type="slidenum">
              <a:rPr lang="en-US"/>
              <a:pPr/>
              <a:t>7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Aggregations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3084472" y="1546840"/>
            <a:ext cx="170014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2"/>
                </a:solidFill>
              </a:rPr>
              <a:t>Purchase</a:t>
            </a:r>
          </a:p>
        </p:txBody>
      </p:sp>
      <p:graphicFrame>
        <p:nvGraphicFramePr>
          <p:cNvPr id="180271" name="Group 47"/>
          <p:cNvGraphicFramePr>
            <a:graphicFrameLocks noGrp="1"/>
          </p:cNvGraphicFramePr>
          <p:nvPr>
            <p:extLst/>
          </p:nvPr>
        </p:nvGraphicFramePr>
        <p:xfrm>
          <a:off x="3155950" y="2191544"/>
          <a:ext cx="5880100" cy="2489200"/>
        </p:xfrm>
        <a:graphic>
          <a:graphicData uri="http://schemas.openxmlformats.org/drawingml/2006/table">
            <a:tbl>
              <a:tblPr/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Product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charset="0"/>
                        </a:rPr>
                        <a:t>Quantity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0.5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banana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bagel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10/25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1.50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0272" name="Text Box 48"/>
          <p:cNvSpPr txBox="1">
            <a:spLocks noChangeArrowheads="1"/>
          </p:cNvSpPr>
          <p:nvPr/>
        </p:nvSpPr>
        <p:spPr bwMode="auto">
          <a:xfrm>
            <a:off x="838200" y="5105341"/>
            <a:ext cx="5372099" cy="120032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SUM(price * quantity)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 = ‘bagel’</a:t>
            </a:r>
          </a:p>
        </p:txBody>
      </p:sp>
      <p:sp>
        <p:nvSpPr>
          <p:cNvPr id="180273" name="AutoShape 49"/>
          <p:cNvSpPr>
            <a:spLocks noChangeArrowheads="1"/>
          </p:cNvSpPr>
          <p:nvPr/>
        </p:nvSpPr>
        <p:spPr bwMode="auto">
          <a:xfrm>
            <a:off x="6584176" y="5400645"/>
            <a:ext cx="1041400" cy="609720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C0C0C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0274" name="Rectangle 50"/>
          <p:cNvSpPr>
            <a:spLocks noChangeArrowheads="1"/>
          </p:cNvSpPr>
          <p:nvPr/>
        </p:nvSpPr>
        <p:spPr bwMode="auto">
          <a:xfrm>
            <a:off x="7883992" y="5418239"/>
            <a:ext cx="3508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50  (= 1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/>
              <a:t>20 + 1.50</a:t>
            </a:r>
            <a:r>
              <a:rPr lang="en-US" sz="2800" dirty="0">
                <a:latin typeface="Menlo" charset="0"/>
                <a:ea typeface="Menlo" charset="0"/>
                <a:cs typeface="Menlo" charset="0"/>
              </a:rPr>
              <a:t>*</a:t>
            </a:r>
            <a:r>
              <a:rPr lang="en-US" sz="2800" dirty="0"/>
              <a:t>20)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67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72" grpId="0" animBg="1"/>
      <p:bldP spid="180273" grpId="0" animBg="1"/>
      <p:bldP spid="1802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74683-2E2F-4C51-A164-2F22C9DE3054}" type="slidenum">
              <a:rPr lang="en-US" sz="2400"/>
              <a:pPr/>
              <a:t>8</a:t>
            </a:fld>
            <a:endParaRPr lang="en-US" sz="2400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and Aggregation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838200" y="3007611"/>
            <a:ext cx="8334583" cy="193899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 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product,</a:t>
            </a:r>
          </a:p>
          <a:p>
            <a:pPr eaLnBrk="0" hangingPunct="0"/>
            <a:r>
              <a:rPr lang="en-US" sz="2400" dirty="0">
                <a:latin typeface="Menlo" charset="0"/>
                <a:ea typeface="Menlo" charset="0"/>
                <a:cs typeface="Menlo" charset="0"/>
              </a:rPr>
              <a:t>	    SUM(price * quantity) AS </a:t>
            </a:r>
            <a:r>
              <a:rPr lang="en-US" sz="2400" dirty="0" err="1">
                <a:latin typeface="Menlo" charset="0"/>
                <a:ea typeface="Menlo" charset="0"/>
                <a:cs typeface="Menlo" charset="0"/>
              </a:rPr>
              <a:t>TotalSales</a:t>
            </a:r>
            <a:endParaRPr lang="en-US" sz="2400" dirty="0">
              <a:latin typeface="Menlo" charset="0"/>
              <a:ea typeface="Menlo" charset="0"/>
              <a:cs typeface="Menlo" charset="0"/>
            </a:endParaRP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 Purchase</a:t>
            </a:r>
          </a:p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   date &gt; ‘10/1/2005’</a:t>
            </a:r>
          </a:p>
          <a:p>
            <a:pPr eaLnBrk="0" hangingPunct="0"/>
            <a:r>
              <a:rPr lang="en-US" sz="2400" dirty="0">
                <a:solidFill>
                  <a:srgbClr val="FF0066"/>
                </a:solidFill>
                <a:latin typeface="Menlo" charset="0"/>
                <a:ea typeface="Menlo" charset="0"/>
                <a:cs typeface="Menlo" charset="0"/>
              </a:rPr>
              <a:t>GROUP BY</a:t>
            </a:r>
            <a:r>
              <a:rPr lang="en-US" sz="2400" dirty="0">
                <a:latin typeface="Menlo" charset="0"/>
                <a:ea typeface="Menlo" charset="0"/>
                <a:cs typeface="Menlo" charset="0"/>
              </a:rPr>
              <a:t> product</a:t>
            </a:r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4038609" y="5722003"/>
            <a:ext cx="4114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+mj-lt"/>
              </a:rPr>
              <a:t>Let’s see what this means…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9438481" y="3007611"/>
            <a:ext cx="24336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Find total sales after 10/1/2005 per product.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38200" y="1770546"/>
            <a:ext cx="7622600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0" hangingPunct="0"/>
            <a:r>
              <a:rPr lang="en-US" sz="24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Purchase(product, date, price, quantity)</a:t>
            </a:r>
          </a:p>
        </p:txBody>
      </p:sp>
    </p:spTree>
    <p:extLst>
      <p:ext uri="{BB962C8B-B14F-4D97-AF65-F5344CB8AC3E}">
        <p14:creationId xmlns:p14="http://schemas.microsoft.com/office/powerpoint/2010/main" val="105223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/>
      <p:bldP spid="1812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053-BFB1-44E9-9605-58935677B8A9}" type="slidenum">
              <a:rPr lang="en-US"/>
              <a:pPr/>
              <a:t>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Grouping and Aggregation</a:t>
            </a: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838200" y="2654300"/>
            <a:ext cx="105156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/>
              <a:t>1. Compute the </a:t>
            </a:r>
            <a:r>
              <a:rPr lang="en-US" sz="2800" dirty="0">
                <a:solidFill>
                  <a:schemeClr val="accent2"/>
                </a:solidFill>
              </a:rPr>
              <a:t>FROM</a:t>
            </a:r>
            <a:r>
              <a:rPr lang="en-US" sz="2800" dirty="0"/>
              <a:t> and </a:t>
            </a:r>
            <a:r>
              <a:rPr lang="en-US" sz="2800" dirty="0">
                <a:solidFill>
                  <a:schemeClr val="accent2"/>
                </a:solidFill>
              </a:rPr>
              <a:t>WHERE</a:t>
            </a:r>
            <a:r>
              <a:rPr lang="en-US" sz="2800" dirty="0"/>
              <a:t> clauses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2. Group by the attributes in the </a:t>
            </a:r>
            <a:r>
              <a:rPr lang="en-US" sz="2800" dirty="0">
                <a:solidFill>
                  <a:schemeClr val="accent2"/>
                </a:solidFill>
              </a:rPr>
              <a:t>GROUP BY</a:t>
            </a:r>
          </a:p>
          <a:p>
            <a:pPr eaLnBrk="0" hangingPunct="0"/>
            <a:endParaRPr lang="en-US" sz="2800" dirty="0"/>
          </a:p>
          <a:p>
            <a:pPr eaLnBrk="0" hangingPunct="0"/>
            <a:endParaRPr lang="en-US" sz="2800" dirty="0"/>
          </a:p>
          <a:p>
            <a:pPr eaLnBrk="0" hangingPunct="0"/>
            <a:r>
              <a:rPr lang="en-US" sz="2800" dirty="0"/>
              <a:t>3. Compute the </a:t>
            </a:r>
            <a:r>
              <a:rPr lang="en-US" sz="2800" dirty="0">
                <a:solidFill>
                  <a:schemeClr val="accent2"/>
                </a:solidFill>
              </a:rPr>
              <a:t>SELECT</a:t>
            </a:r>
            <a:r>
              <a:rPr lang="en-US" sz="2800" dirty="0"/>
              <a:t> clause: grouped attributes and aggregates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0" y="1690688"/>
            <a:ext cx="4092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+mj-lt"/>
              </a:rPr>
              <a:t>Semantics of the query: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0" y="-22510"/>
            <a:ext cx="12192000" cy="307777"/>
            <a:chOff x="0" y="-22510"/>
            <a:chExt cx="12192000" cy="307777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2627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8780" y="-2251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52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2613</Words>
  <Application>Microsoft Office PowerPoint</Application>
  <PresentationFormat>Widescreen</PresentationFormat>
  <Paragraphs>540</Paragraphs>
  <Slides>43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Menlo</vt:lpstr>
      <vt:lpstr>Symbol</vt:lpstr>
      <vt:lpstr>Times New Roman</vt:lpstr>
      <vt:lpstr>Office Theme</vt:lpstr>
      <vt:lpstr>  Data Management for  Data Science</vt:lpstr>
      <vt:lpstr>Today’s Lecture</vt:lpstr>
      <vt:lpstr>1. SQL (Aggregation and Group By)</vt:lpstr>
      <vt:lpstr>Aggregation</vt:lpstr>
      <vt:lpstr>Aggregation: COUNT</vt:lpstr>
      <vt:lpstr>More Examples</vt:lpstr>
      <vt:lpstr>Simple Aggregations</vt:lpstr>
      <vt:lpstr>Grouping and Aggregation</vt:lpstr>
      <vt:lpstr>Grouping and Aggregation</vt:lpstr>
      <vt:lpstr>1. Compute the FROM and WHERE clauses</vt:lpstr>
      <vt:lpstr>2. Group by the attributes in the GROUP BY</vt:lpstr>
      <vt:lpstr>3. Compute the SELECT clause: grouped attributes and aggregates</vt:lpstr>
      <vt:lpstr>HAVING Clause</vt:lpstr>
      <vt:lpstr>General form of Grouping and Aggregation</vt:lpstr>
      <vt:lpstr>General form of Grouping and Aggregation</vt:lpstr>
      <vt:lpstr>Group-by v.s. Nested Query</vt:lpstr>
      <vt:lpstr>Group-by v.s. Nested Query</vt:lpstr>
      <vt:lpstr>Group-by vs. Nested Query</vt:lpstr>
      <vt:lpstr>2. Overview of an RDBMS</vt:lpstr>
      <vt:lpstr>RDBMS Architecture</vt:lpstr>
      <vt:lpstr>Logical vs. Physical Optimization</vt:lpstr>
      <vt:lpstr>Recall: Logical Equivalence of RA Plans</vt:lpstr>
      <vt:lpstr>Translating to RA</vt:lpstr>
      <vt:lpstr>Logical Optimization</vt:lpstr>
      <vt:lpstr>Optimizing RA Plan</vt:lpstr>
      <vt:lpstr>Optimizing RA Plan</vt:lpstr>
      <vt:lpstr>Optimizing RA Plan</vt:lpstr>
      <vt:lpstr>Optimizing RA Plan</vt:lpstr>
      <vt:lpstr>3. Transactions and ACID</vt:lpstr>
      <vt:lpstr>Transactions: Basic Definition</vt:lpstr>
      <vt:lpstr>Transactions: Basic Definition</vt:lpstr>
      <vt:lpstr>Transactions in SQL</vt:lpstr>
      <vt:lpstr>Transaction Properties: ACID</vt:lpstr>
      <vt:lpstr>ACID: Atomicity</vt:lpstr>
      <vt:lpstr>Transactions</vt:lpstr>
      <vt:lpstr>ACID: Consistency</vt:lpstr>
      <vt:lpstr>ACID: Isolation</vt:lpstr>
      <vt:lpstr>Challenge: Scheduling Concurrent Transactions</vt:lpstr>
      <vt:lpstr>ACID: Durability</vt:lpstr>
      <vt:lpstr>Ensuring Atomicity &amp; Durability</vt:lpstr>
      <vt:lpstr>Challenges for ACID properties</vt:lpstr>
      <vt:lpstr>A Note: ACID is contentious!</vt:lpstr>
      <vt:lpstr>Summary of DBMS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589</cp:revision>
  <cp:lastPrinted>2019-02-15T00:56:14Z</cp:lastPrinted>
  <dcterms:created xsi:type="dcterms:W3CDTF">2015-09-11T05:09:33Z</dcterms:created>
  <dcterms:modified xsi:type="dcterms:W3CDTF">2025-04-03T10:52:44Z</dcterms:modified>
</cp:coreProperties>
</file>