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7" r:id="rId2"/>
    <p:sldId id="331" r:id="rId3"/>
    <p:sldId id="450" r:id="rId4"/>
    <p:sldId id="492" r:id="rId5"/>
    <p:sldId id="495" r:id="rId6"/>
    <p:sldId id="496" r:id="rId7"/>
    <p:sldId id="498" r:id="rId8"/>
    <p:sldId id="499" r:id="rId9"/>
    <p:sldId id="500" r:id="rId10"/>
    <p:sldId id="493" r:id="rId11"/>
    <p:sldId id="501" r:id="rId12"/>
    <p:sldId id="502" r:id="rId13"/>
    <p:sldId id="504" r:id="rId14"/>
    <p:sldId id="505" r:id="rId15"/>
    <p:sldId id="507" r:id="rId16"/>
    <p:sldId id="508" r:id="rId17"/>
    <p:sldId id="494" r:id="rId18"/>
    <p:sldId id="509" r:id="rId19"/>
    <p:sldId id="510" r:id="rId20"/>
    <p:sldId id="511" r:id="rId21"/>
    <p:sldId id="512" r:id="rId22"/>
    <p:sldId id="513" r:id="rId23"/>
    <p:sldId id="51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450"/>
            <p14:sldId id="492"/>
            <p14:sldId id="495"/>
            <p14:sldId id="496"/>
            <p14:sldId id="498"/>
            <p14:sldId id="499"/>
            <p14:sldId id="500"/>
            <p14:sldId id="493"/>
            <p14:sldId id="501"/>
            <p14:sldId id="502"/>
            <p14:sldId id="504"/>
            <p14:sldId id="505"/>
            <p14:sldId id="507"/>
            <p14:sldId id="508"/>
            <p14:sldId id="494"/>
            <p14:sldId id="509"/>
            <p14:sldId id="510"/>
            <p14:sldId id="511"/>
            <p14:sldId id="512"/>
            <p14:sldId id="513"/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90"/>
    <p:restoredTop sz="91400"/>
  </p:normalViewPr>
  <p:slideViewPr>
    <p:cSldViewPr snapToGrid="0" snapToObjects="1">
      <p:cViewPr varScale="1">
        <p:scale>
          <a:sx n="104" d="100"/>
          <a:sy n="104" d="100"/>
        </p:scale>
        <p:origin x="14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9: The MapReduce Programming Model </a:t>
            </a:r>
          </a:p>
          <a:p>
            <a:r>
              <a:rPr lang="en-US" dirty="0"/>
              <a:t>and Algorithms in MapReduce</a:t>
            </a:r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2. The MapReduce Programming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6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User input	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All the user needs to define are the MAP and REDUCE functions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Execute proceeds in multiple MAP </a:t>
            </a:r>
            <a:r>
              <a:rPr lang="mr-IN" sz="3600" dirty="0">
                <a:solidFill>
                  <a:schemeClr val="tx1"/>
                </a:solidFill>
              </a:rPr>
              <a:t>–</a:t>
            </a:r>
            <a:r>
              <a:rPr lang="en-US" sz="3600" dirty="0">
                <a:solidFill>
                  <a:schemeClr val="tx1"/>
                </a:solidFill>
              </a:rPr>
              <a:t> REDUCE rounds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MAP </a:t>
            </a:r>
            <a:r>
              <a:rPr lang="mr-IN" sz="2000" dirty="0">
                <a:solidFill>
                  <a:schemeClr val="tx1"/>
                </a:solidFill>
              </a:rPr>
              <a:t>–</a:t>
            </a:r>
            <a:r>
              <a:rPr lang="en-US" sz="2000" dirty="0">
                <a:solidFill>
                  <a:schemeClr val="tx1"/>
                </a:solidFill>
              </a:rPr>
              <a:t> REDUCE = MAP phase followed REDUCE</a:t>
            </a:r>
          </a:p>
        </p:txBody>
      </p:sp>
    </p:spTree>
    <p:extLst>
      <p:ext uri="{BB962C8B-B14F-4D97-AF65-F5344CB8AC3E}">
        <p14:creationId xmlns:p14="http://schemas.microsoft.com/office/powerpoint/2010/main" val="6537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Step 1: the MAP phase</a:t>
            </a:r>
            <a:endParaRPr lang="en-US" sz="44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User provides a MAP-function: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Input: </a:t>
            </a:r>
            <a:r>
              <a:rPr lang="en-US" sz="2800" b="1" dirty="0">
                <a:solidFill>
                  <a:srgbClr val="0432FF"/>
                </a:solidFill>
              </a:rPr>
              <a:t>(input key, value)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Output: bag of </a:t>
            </a:r>
            <a:r>
              <a:rPr lang="en-US" sz="2800" b="1" dirty="0">
                <a:solidFill>
                  <a:srgbClr val="0432FF"/>
                </a:solidFill>
              </a:rPr>
              <a:t>(intermediate key, value)</a:t>
            </a:r>
          </a:p>
          <a:p>
            <a:pPr marL="1028700" lvl="1" indent="-571500">
              <a:buFont typeface="Arial" charset="0"/>
              <a:buChar char="•"/>
            </a:pPr>
            <a:endParaRPr lang="en-US" sz="2800" b="1" dirty="0">
              <a:solidFill>
                <a:srgbClr val="0432FF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System applies the map function in parallel to all </a:t>
            </a:r>
            <a:r>
              <a:rPr lang="en-US" sz="3200" dirty="0">
                <a:solidFill>
                  <a:srgbClr val="0432FF"/>
                </a:solidFill>
              </a:rPr>
              <a:t>(input key, value) </a:t>
            </a:r>
            <a:r>
              <a:rPr lang="en-US" sz="3200" dirty="0">
                <a:solidFill>
                  <a:schemeClr val="tx1"/>
                </a:solidFill>
              </a:rPr>
              <a:t>pairs in the input file</a:t>
            </a:r>
          </a:p>
        </p:txBody>
      </p:sp>
    </p:spTree>
    <p:extLst>
      <p:ext uri="{BB962C8B-B14F-4D97-AF65-F5344CB8AC3E}">
        <p14:creationId xmlns:p14="http://schemas.microsoft.com/office/powerpoint/2010/main" val="203057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REDUCE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Step 2: the REDUCE phase</a:t>
            </a:r>
            <a:endParaRPr lang="en-US" sz="44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User provides a REDUCE-function: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Input: </a:t>
            </a:r>
            <a:r>
              <a:rPr lang="en-US" sz="2800" b="1" dirty="0">
                <a:solidFill>
                  <a:srgbClr val="0432FF"/>
                </a:solidFill>
              </a:rPr>
              <a:t>(intermediate key, bag of values)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Output: </a:t>
            </a:r>
            <a:r>
              <a:rPr lang="en-US" sz="2800" b="1" dirty="0">
                <a:solidFill>
                  <a:srgbClr val="0432FF"/>
                </a:solidFill>
              </a:rPr>
              <a:t>(intermediate key, values)</a:t>
            </a:r>
          </a:p>
          <a:p>
            <a:pPr marL="1028700" lvl="1" indent="-571500">
              <a:buFont typeface="Arial" charset="0"/>
              <a:buChar char="•"/>
            </a:pPr>
            <a:endParaRPr lang="en-US" sz="2800" b="1" dirty="0">
              <a:solidFill>
                <a:srgbClr val="0432FF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The system will group all pairs with the same intermediate key, and passes the bag of values to the REDUCE function</a:t>
            </a:r>
          </a:p>
        </p:txBody>
      </p:sp>
    </p:spTree>
    <p:extLst>
      <p:ext uri="{BB962C8B-B14F-4D97-AF65-F5344CB8AC3E}">
        <p14:creationId xmlns:p14="http://schemas.microsoft.com/office/powerpoint/2010/main" val="39714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MapReduce Programming Model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Input &amp; Output: each a set of key/value pairs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Programmer specifies two functions:</a:t>
            </a:r>
          </a:p>
          <a:p>
            <a:r>
              <a:rPr lang="en-US" sz="2800" dirty="0">
                <a:solidFill>
                  <a:srgbClr val="0432FF"/>
                </a:solidFill>
              </a:rPr>
              <a:t>map (</a:t>
            </a:r>
            <a:r>
              <a:rPr lang="en-US" sz="2800" dirty="0" err="1">
                <a:solidFill>
                  <a:srgbClr val="0432FF"/>
                </a:solidFill>
              </a:rPr>
              <a:t>in_key</a:t>
            </a:r>
            <a:r>
              <a:rPr lang="en-US" sz="2800" dirty="0">
                <a:solidFill>
                  <a:srgbClr val="0432FF"/>
                </a:solidFill>
              </a:rPr>
              <a:t>, </a:t>
            </a:r>
            <a:r>
              <a:rPr lang="en-US" sz="2800" dirty="0" err="1">
                <a:solidFill>
                  <a:srgbClr val="0432FF"/>
                </a:solidFill>
              </a:rPr>
              <a:t>in_value</a:t>
            </a:r>
            <a:r>
              <a:rPr lang="en-US" sz="2800" dirty="0">
                <a:solidFill>
                  <a:srgbClr val="0432FF"/>
                </a:solidFill>
              </a:rPr>
              <a:t>) -&gt; list(</a:t>
            </a:r>
            <a:r>
              <a:rPr lang="en-US" sz="2800" dirty="0" err="1">
                <a:solidFill>
                  <a:srgbClr val="0432FF"/>
                </a:solidFill>
              </a:rPr>
              <a:t>out_key</a:t>
            </a:r>
            <a:r>
              <a:rPr lang="en-US" sz="2800" dirty="0">
                <a:solidFill>
                  <a:srgbClr val="0432FF"/>
                </a:solidFill>
              </a:rPr>
              <a:t>, </a:t>
            </a:r>
            <a:r>
              <a:rPr lang="en-US" sz="2800" dirty="0" err="1">
                <a:solidFill>
                  <a:srgbClr val="0432FF"/>
                </a:solidFill>
              </a:rPr>
              <a:t>intermediate_value</a:t>
            </a:r>
            <a:r>
              <a:rPr lang="en-US" sz="2800" dirty="0">
                <a:solidFill>
                  <a:srgbClr val="0432FF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Processes input key/value pair</a:t>
            </a:r>
          </a:p>
          <a:p>
            <a:r>
              <a:rPr lang="en-US" dirty="0">
                <a:solidFill>
                  <a:schemeClr val="tx1"/>
                </a:solidFill>
              </a:rPr>
              <a:t>	Produces set of intermediate pairs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rgbClr val="0432FF"/>
                </a:solidFill>
              </a:rPr>
              <a:t>reduce (</a:t>
            </a:r>
            <a:r>
              <a:rPr lang="en-US" sz="2800" dirty="0" err="1">
                <a:solidFill>
                  <a:srgbClr val="0432FF"/>
                </a:solidFill>
              </a:rPr>
              <a:t>out_key</a:t>
            </a:r>
            <a:r>
              <a:rPr lang="en-US" sz="2800" dirty="0">
                <a:solidFill>
                  <a:srgbClr val="0432FF"/>
                </a:solidFill>
              </a:rPr>
              <a:t>, list(</a:t>
            </a:r>
            <a:r>
              <a:rPr lang="en-US" sz="2800" dirty="0" err="1">
                <a:solidFill>
                  <a:srgbClr val="0432FF"/>
                </a:solidFill>
              </a:rPr>
              <a:t>intermediate_value</a:t>
            </a:r>
            <a:r>
              <a:rPr lang="en-US" sz="2800" dirty="0">
                <a:solidFill>
                  <a:srgbClr val="0432FF"/>
                </a:solidFill>
              </a:rPr>
              <a:t>)) -&gt; (</a:t>
            </a:r>
            <a:r>
              <a:rPr lang="en-US" sz="2800" dirty="0" err="1">
                <a:solidFill>
                  <a:srgbClr val="0432FF"/>
                </a:solidFill>
              </a:rPr>
              <a:t>out_key</a:t>
            </a:r>
            <a:r>
              <a:rPr lang="en-US" sz="2800" dirty="0">
                <a:solidFill>
                  <a:srgbClr val="0432FF"/>
                </a:solidFill>
              </a:rPr>
              <a:t>, list(</a:t>
            </a:r>
            <a:r>
              <a:rPr lang="en-US" sz="2800" dirty="0" err="1">
                <a:solidFill>
                  <a:srgbClr val="0432FF"/>
                </a:solidFill>
              </a:rPr>
              <a:t>out_values</a:t>
            </a:r>
            <a:r>
              <a:rPr lang="en-US" sz="2800" dirty="0">
                <a:solidFill>
                  <a:srgbClr val="0432FF"/>
                </a:solidFill>
              </a:rPr>
              <a:t>))</a:t>
            </a:r>
          </a:p>
          <a:p>
            <a:r>
              <a:rPr lang="en-US" dirty="0">
                <a:solidFill>
                  <a:schemeClr val="tx1"/>
                </a:solidFill>
              </a:rPr>
              <a:t>	Combines all intermediate values for a particular key</a:t>
            </a:r>
          </a:p>
          <a:p>
            <a:r>
              <a:rPr lang="en-US" dirty="0">
                <a:solidFill>
                  <a:schemeClr val="tx1"/>
                </a:solidFill>
              </a:rPr>
              <a:t>	Produces a set of merged output values (usually just one)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4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what does the next program do?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map(String </a:t>
            </a:r>
            <a:r>
              <a:rPr lang="en-US" dirty="0" err="1">
                <a:solidFill>
                  <a:schemeClr val="tx1"/>
                </a:solidFill>
              </a:rPr>
              <a:t>input_key</a:t>
            </a:r>
            <a:r>
              <a:rPr lang="en-US" dirty="0">
                <a:solidFill>
                  <a:schemeClr val="tx1"/>
                </a:solidFill>
              </a:rPr>
              <a:t>, String 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input_key</a:t>
            </a:r>
            <a:r>
              <a:rPr lang="en-US" dirty="0">
                <a:solidFill>
                  <a:schemeClr val="tx1"/>
                </a:solidFill>
              </a:rPr>
              <a:t>: document id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: document bag of words</a:t>
            </a:r>
          </a:p>
          <a:p>
            <a:r>
              <a:rPr lang="en-US" dirty="0">
                <a:solidFill>
                  <a:schemeClr val="tx1"/>
                </a:solidFill>
              </a:rPr>
              <a:t>  for each word w in 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EmitIntermediate</a:t>
            </a:r>
            <a:r>
              <a:rPr lang="en-US" dirty="0">
                <a:solidFill>
                  <a:schemeClr val="tx1"/>
                </a:solidFill>
              </a:rPr>
              <a:t>(w, 1);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reduce(String 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, Iterator 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: word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: ????</a:t>
            </a:r>
          </a:p>
          <a:p>
            <a:r>
              <a:rPr lang="en-US" dirty="0">
                <a:solidFill>
                  <a:schemeClr val="tx1"/>
                </a:solidFill>
              </a:rPr>
              <a:t>  result = 0;</a:t>
            </a:r>
          </a:p>
          <a:p>
            <a:r>
              <a:rPr lang="en-US" dirty="0">
                <a:solidFill>
                  <a:schemeClr val="tx1"/>
                </a:solidFill>
              </a:rPr>
              <a:t>  for each v in 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result += v;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EmitFinal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, result);</a:t>
            </a:r>
          </a:p>
        </p:txBody>
      </p:sp>
    </p:spTree>
    <p:extLst>
      <p:ext uri="{BB962C8B-B14F-4D97-AF65-F5344CB8AC3E}">
        <p14:creationId xmlns:p14="http://schemas.microsoft.com/office/powerpoint/2010/main" val="110004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what does the next program do?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map(String </a:t>
            </a:r>
            <a:r>
              <a:rPr lang="en-US" dirty="0" err="1">
                <a:solidFill>
                  <a:schemeClr val="tx1"/>
                </a:solidFill>
              </a:rPr>
              <a:t>input_key</a:t>
            </a:r>
            <a:r>
              <a:rPr lang="en-US" dirty="0">
                <a:solidFill>
                  <a:schemeClr val="tx1"/>
                </a:solidFill>
              </a:rPr>
              <a:t>, String 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input_key</a:t>
            </a:r>
            <a:r>
              <a:rPr lang="en-US" dirty="0">
                <a:solidFill>
                  <a:schemeClr val="tx1"/>
                </a:solidFill>
              </a:rPr>
              <a:t>: document id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: document bag of words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word_count</a:t>
            </a:r>
            <a:r>
              <a:rPr lang="en-US" dirty="0">
                <a:solidFill>
                  <a:schemeClr val="tx1"/>
                </a:solidFill>
              </a:rPr>
              <a:t> = {}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432FF"/>
                </a:solidFill>
              </a:rPr>
              <a:t> for each word w in </a:t>
            </a:r>
            <a:r>
              <a:rPr lang="en-US" dirty="0" err="1">
                <a:solidFill>
                  <a:srgbClr val="0432FF"/>
                </a:solidFill>
              </a:rPr>
              <a:t>input_value</a:t>
            </a:r>
            <a:r>
              <a:rPr lang="en-US" dirty="0">
                <a:solidFill>
                  <a:srgbClr val="0432FF"/>
                </a:solidFill>
              </a:rPr>
              <a:t>:</a:t>
            </a:r>
          </a:p>
          <a:p>
            <a:r>
              <a:rPr lang="en-US" dirty="0">
                <a:solidFill>
                  <a:srgbClr val="0432FF"/>
                </a:solidFill>
              </a:rPr>
              <a:t>      increase </a:t>
            </a:r>
            <a:r>
              <a:rPr lang="en-US" dirty="0" err="1">
                <a:solidFill>
                  <a:srgbClr val="0432FF"/>
                </a:solidFill>
              </a:rPr>
              <a:t>word_count</a:t>
            </a:r>
            <a:r>
              <a:rPr lang="en-US" dirty="0">
                <a:solidFill>
                  <a:srgbClr val="0432FF"/>
                </a:solidFill>
              </a:rPr>
              <a:t>[w] by one</a:t>
            </a:r>
          </a:p>
          <a:p>
            <a:r>
              <a:rPr lang="en-US" dirty="0">
                <a:solidFill>
                  <a:srgbClr val="0432FF"/>
                </a:solidFill>
              </a:rPr>
              <a:t>  for each word w in </a:t>
            </a:r>
            <a:r>
              <a:rPr lang="en-US" dirty="0" err="1">
                <a:solidFill>
                  <a:srgbClr val="0432FF"/>
                </a:solidFill>
              </a:rPr>
              <a:t>word_count</a:t>
            </a:r>
            <a:r>
              <a:rPr lang="en-US" dirty="0">
                <a:solidFill>
                  <a:srgbClr val="0432FF"/>
                </a:solidFill>
              </a:rPr>
              <a:t>:</a:t>
            </a:r>
          </a:p>
          <a:p>
            <a:r>
              <a:rPr lang="en-US" dirty="0">
                <a:solidFill>
                  <a:srgbClr val="0432FF"/>
                </a:solidFill>
              </a:rPr>
              <a:t>      </a:t>
            </a:r>
            <a:r>
              <a:rPr lang="en-US" dirty="0" err="1">
                <a:solidFill>
                  <a:srgbClr val="0432FF"/>
                </a:solidFill>
              </a:rPr>
              <a:t>EmitIntermediate</a:t>
            </a:r>
            <a:r>
              <a:rPr lang="en-US" dirty="0">
                <a:solidFill>
                  <a:srgbClr val="0432FF"/>
                </a:solidFill>
              </a:rPr>
              <a:t>(w, </a:t>
            </a:r>
            <a:r>
              <a:rPr lang="en-US" dirty="0" err="1">
                <a:solidFill>
                  <a:srgbClr val="0432FF"/>
                </a:solidFill>
              </a:rPr>
              <a:t>word_count</a:t>
            </a:r>
            <a:r>
              <a:rPr lang="en-US" dirty="0">
                <a:solidFill>
                  <a:srgbClr val="0432FF"/>
                </a:solidFill>
              </a:rPr>
              <a:t>[w]);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reduce(String 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, Iterator 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: word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: ????</a:t>
            </a:r>
          </a:p>
          <a:p>
            <a:r>
              <a:rPr lang="en-US" dirty="0">
                <a:solidFill>
                  <a:schemeClr val="tx1"/>
                </a:solidFill>
              </a:rPr>
              <a:t>  result = 0;</a:t>
            </a:r>
          </a:p>
          <a:p>
            <a:r>
              <a:rPr lang="en-US" dirty="0">
                <a:solidFill>
                  <a:schemeClr val="tx1"/>
                </a:solidFill>
              </a:rPr>
              <a:t>  for each v in 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result += v;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EmitFinal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, result);</a:t>
            </a:r>
          </a:p>
        </p:txBody>
      </p:sp>
    </p:spTree>
    <p:extLst>
      <p:ext uri="{BB962C8B-B14F-4D97-AF65-F5344CB8AC3E}">
        <p14:creationId xmlns:p14="http://schemas.microsoft.com/office/powerpoint/2010/main" val="85335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3. MapReduce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5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Word length histogram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50" y="1201789"/>
            <a:ext cx="6759058" cy="5320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469" y="1653988"/>
            <a:ext cx="3672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big, medium, small, and tiny words are in a document?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Big </a:t>
            </a:r>
            <a:r>
              <a:rPr lang="en-US" sz="2400" dirty="0"/>
              <a:t>= 10+ letters</a:t>
            </a:r>
          </a:p>
          <a:p>
            <a:r>
              <a:rPr lang="en-US" sz="2400" dirty="0">
                <a:solidFill>
                  <a:srgbClr val="0432FF"/>
                </a:solidFill>
              </a:rPr>
              <a:t>Medium</a:t>
            </a:r>
            <a:r>
              <a:rPr lang="en-US" sz="2400" dirty="0"/>
              <a:t> = 5..9 letters</a:t>
            </a:r>
          </a:p>
          <a:p>
            <a:r>
              <a:rPr lang="en-US" sz="2400" dirty="0">
                <a:solidFill>
                  <a:srgbClr val="2B822C"/>
                </a:solidFill>
              </a:rPr>
              <a:t>Small </a:t>
            </a:r>
            <a:r>
              <a:rPr lang="en-US" sz="2400" dirty="0"/>
              <a:t>= 2..4 letters</a:t>
            </a:r>
          </a:p>
          <a:p>
            <a:r>
              <a:rPr lang="en-US" sz="2400" dirty="0"/>
              <a:t>Tiny = 1 letter</a:t>
            </a:r>
          </a:p>
        </p:txBody>
      </p:sp>
    </p:spTree>
    <p:extLst>
      <p:ext uri="{BB962C8B-B14F-4D97-AF65-F5344CB8AC3E}">
        <p14:creationId xmlns:p14="http://schemas.microsoft.com/office/powerpoint/2010/main" val="495805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Word length histogram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50" y="1201789"/>
            <a:ext cx="6759058" cy="5320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469" y="1653988"/>
            <a:ext cx="3672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Split the document into chunks and process each chunk on a different computer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8150" y="3993776"/>
            <a:ext cx="3389026" cy="2528046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37176" y="3469869"/>
            <a:ext cx="3500718" cy="3223589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5877" y="4996189"/>
            <a:ext cx="367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Chunk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36076" y="2849142"/>
            <a:ext cx="367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Chunk 2</a:t>
            </a:r>
          </a:p>
        </p:txBody>
      </p:sp>
    </p:spTree>
    <p:extLst>
      <p:ext uri="{BB962C8B-B14F-4D97-AF65-F5344CB8AC3E}">
        <p14:creationId xmlns:p14="http://schemas.microsoft.com/office/powerpoint/2010/main" val="5991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The MapReduce Abstraction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The MapReduce Programming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MapReduce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Word length histogram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50" y="1201789"/>
            <a:ext cx="6759058" cy="53200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48150" y="3993776"/>
            <a:ext cx="3389026" cy="2528046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37176" y="3469869"/>
            <a:ext cx="3500718" cy="3223589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4965" y="3125697"/>
            <a:ext cx="367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Chunk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36076" y="2849142"/>
            <a:ext cx="367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Chunk 2</a:t>
            </a:r>
          </a:p>
        </p:txBody>
      </p:sp>
      <p:sp>
        <p:nvSpPr>
          <p:cNvPr id="5" name="Rectangle 4"/>
          <p:cNvSpPr/>
          <p:nvPr/>
        </p:nvSpPr>
        <p:spPr>
          <a:xfrm>
            <a:off x="524434" y="3404605"/>
            <a:ext cx="1683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Chunk </a:t>
            </a:r>
            <a:r>
              <a:rPr lang="en-US"/>
              <a:t>1 (204words</a:t>
            </a:r>
            <a:r>
              <a:rPr lang="en-US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3107" y="2971799"/>
            <a:ext cx="1683969" cy="164054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Big </a:t>
            </a:r>
            <a:r>
              <a:rPr lang="en-US" dirty="0">
                <a:solidFill>
                  <a:schemeClr val="tx1"/>
                </a:solidFill>
              </a:rPr>
              <a:t>, 17)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Medium</a:t>
            </a:r>
            <a:r>
              <a:rPr lang="en-US" dirty="0">
                <a:solidFill>
                  <a:schemeClr val="tx1"/>
                </a:solidFill>
              </a:rPr>
              <a:t>, 77)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2B822C"/>
                </a:solidFill>
              </a:rPr>
              <a:t>Small</a:t>
            </a:r>
            <a:r>
              <a:rPr lang="en-US" dirty="0">
                <a:solidFill>
                  <a:schemeClr val="tx1"/>
                </a:solidFill>
              </a:rPr>
              <a:t>, 107)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Tiny, 3)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Word length histogram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4386" y="1391610"/>
            <a:ext cx="3092853" cy="2528046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4387" y="4163057"/>
            <a:ext cx="3092853" cy="2513968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639" y="1024442"/>
            <a:ext cx="2902839" cy="30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task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93260" y="1758624"/>
            <a:ext cx="1683969" cy="164054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Big</a:t>
            </a:r>
            <a:r>
              <a:rPr lang="en-US" dirty="0">
                <a:solidFill>
                  <a:schemeClr val="tx1"/>
                </a:solidFill>
              </a:rPr>
              <a:t>, 17)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Medium</a:t>
            </a:r>
            <a:r>
              <a:rPr lang="en-US" dirty="0">
                <a:solidFill>
                  <a:schemeClr val="tx1"/>
                </a:solidFill>
              </a:rPr>
              <a:t>, 77)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2B822C"/>
                </a:solidFill>
              </a:rPr>
              <a:t>Small</a:t>
            </a:r>
            <a:r>
              <a:rPr lang="en-US" dirty="0">
                <a:solidFill>
                  <a:schemeClr val="tx1"/>
                </a:solidFill>
              </a:rPr>
              <a:t>, 107)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Tiny, 3)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535" y="1563689"/>
            <a:ext cx="2796680" cy="2183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212" y="4380298"/>
            <a:ext cx="2831486" cy="212447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70638" y="3979707"/>
            <a:ext cx="2902839" cy="30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task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93260" y="4536422"/>
            <a:ext cx="1683969" cy="164054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Big</a:t>
            </a:r>
            <a:r>
              <a:rPr lang="en-US" dirty="0">
                <a:solidFill>
                  <a:schemeClr val="tx1"/>
                </a:solidFill>
              </a:rPr>
              <a:t>, 20)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Medium</a:t>
            </a:r>
            <a:r>
              <a:rPr lang="en-US" dirty="0">
                <a:solidFill>
                  <a:schemeClr val="tx1"/>
                </a:solidFill>
              </a:rPr>
              <a:t>, 71)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2B822C"/>
                </a:solidFill>
              </a:rPr>
              <a:t>Small</a:t>
            </a:r>
            <a:r>
              <a:rPr lang="en-US" dirty="0">
                <a:solidFill>
                  <a:schemeClr val="tx1"/>
                </a:solidFill>
              </a:rPr>
              <a:t>, 93)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Tiny, 6)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63726" y="1825625"/>
            <a:ext cx="1683969" cy="9065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Big</a:t>
            </a:r>
            <a:r>
              <a:rPr lang="en-US" dirty="0">
                <a:solidFill>
                  <a:schemeClr val="tx1"/>
                </a:solidFill>
              </a:rPr>
              <a:t>, 17)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Big</a:t>
            </a:r>
            <a:r>
              <a:rPr lang="en-US" dirty="0">
                <a:solidFill>
                  <a:schemeClr val="tx1"/>
                </a:solidFill>
              </a:rPr>
              <a:t>, 20)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63725" y="2918936"/>
            <a:ext cx="1683969" cy="9065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0432FF"/>
                </a:solidFill>
              </a:rPr>
              <a:t>Medium</a:t>
            </a:r>
            <a:r>
              <a:rPr lang="en-US" dirty="0">
                <a:solidFill>
                  <a:schemeClr val="tx1"/>
                </a:solidFill>
              </a:rPr>
              <a:t>, 77)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0432FF"/>
                </a:solidFill>
              </a:rPr>
              <a:t>Medium</a:t>
            </a:r>
            <a:r>
              <a:rPr lang="en-US" dirty="0">
                <a:solidFill>
                  <a:schemeClr val="tx1"/>
                </a:solidFill>
              </a:rPr>
              <a:t>, 71)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63724" y="4012247"/>
            <a:ext cx="1683969" cy="9065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2B822C"/>
                </a:solidFill>
              </a:rPr>
              <a:t>Small</a:t>
            </a:r>
            <a:r>
              <a:rPr lang="en-US" dirty="0">
                <a:solidFill>
                  <a:schemeClr val="tx1"/>
                </a:solidFill>
              </a:rPr>
              <a:t>, 107)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2B822C"/>
                </a:solidFill>
              </a:rPr>
              <a:t>Small</a:t>
            </a:r>
            <a:r>
              <a:rPr lang="en-US" dirty="0">
                <a:solidFill>
                  <a:schemeClr val="tx1"/>
                </a:solidFill>
              </a:rPr>
              <a:t>, 93)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63723" y="5105558"/>
            <a:ext cx="1683969" cy="9065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Tiny, 3)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(Tiny, 6)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377229" y="2278889"/>
            <a:ext cx="1886497" cy="300006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377229" y="2278889"/>
            <a:ext cx="1886497" cy="307780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377229" y="2578895"/>
            <a:ext cx="1886496" cy="793305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6377229" y="2578895"/>
            <a:ext cx="1886495" cy="1886616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6377229" y="4465511"/>
            <a:ext cx="1886495" cy="89118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6377229" y="2578895"/>
            <a:ext cx="1886494" cy="297992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6377229" y="5356693"/>
            <a:ext cx="1886494" cy="202129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0150222" y="2059560"/>
            <a:ext cx="95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Big</a:t>
            </a:r>
            <a:r>
              <a:rPr lang="en-US" dirty="0"/>
              <a:t>, 37)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983587" y="3138226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(</a:t>
            </a:r>
            <a:r>
              <a:rPr lang="en-US">
                <a:solidFill>
                  <a:srgbClr val="0432FF"/>
                </a:solidFill>
              </a:rPr>
              <a:t>Medium</a:t>
            </a:r>
            <a:r>
              <a:rPr lang="en-US"/>
              <a:t>, 148)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070711" y="428082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2B822C"/>
                </a:solidFill>
              </a:rPr>
              <a:t>Small</a:t>
            </a:r>
            <a:r>
              <a:rPr lang="en-US" dirty="0"/>
              <a:t>, 200)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168207" y="5356692"/>
            <a:ext cx="92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(Tiny, 9)</a:t>
            </a:r>
          </a:p>
        </p:txBody>
      </p:sp>
    </p:spTree>
    <p:extLst>
      <p:ext uri="{BB962C8B-B14F-4D97-AF65-F5344CB8AC3E}">
        <p14:creationId xmlns:p14="http://schemas.microsoft.com/office/powerpoint/2010/main" val="250997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Build an Inverted Index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838200" y="1825625"/>
            <a:ext cx="5425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+mj-lt"/>
              </a:rPr>
              <a:t>Input:</a:t>
            </a:r>
          </a:p>
          <a:p>
            <a:endParaRPr lang="en-US" sz="3200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</a:rPr>
              <a:t>doc1, (“I love medium roast coffee”)</a:t>
            </a:r>
          </a:p>
          <a:p>
            <a:r>
              <a:rPr lang="en-US" dirty="0">
                <a:solidFill>
                  <a:schemeClr val="tx1"/>
                </a:solidFill>
              </a:rPr>
              <a:t>doc2, (“I do not like coffee”)</a:t>
            </a:r>
          </a:p>
          <a:p>
            <a:r>
              <a:rPr lang="en-US" dirty="0">
                <a:solidFill>
                  <a:schemeClr val="tx1"/>
                </a:solidFill>
              </a:rPr>
              <a:t>doc3, (“This medium well steak is great”)</a:t>
            </a:r>
          </a:p>
          <a:p>
            <a:r>
              <a:rPr lang="en-US" dirty="0">
                <a:solidFill>
                  <a:schemeClr val="tx1"/>
                </a:solidFill>
              </a:rPr>
              <a:t>doc4, (“I love steak”)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3235" y="1825625"/>
            <a:ext cx="5425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+mj-lt"/>
              </a:rPr>
              <a:t>Output:</a:t>
            </a:r>
          </a:p>
          <a:p>
            <a:endParaRPr lang="en-US" sz="3200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</a:rPr>
              <a:t>“roast”, (doc1)</a:t>
            </a:r>
          </a:p>
          <a:p>
            <a:r>
              <a:rPr lang="en-US" dirty="0">
                <a:solidFill>
                  <a:schemeClr val="tx1"/>
                </a:solidFill>
              </a:rPr>
              <a:t>“coffee”, (doc1, doc2)</a:t>
            </a:r>
          </a:p>
          <a:p>
            <a:r>
              <a:rPr lang="en-US" dirty="0">
                <a:solidFill>
                  <a:schemeClr val="tx1"/>
                </a:solidFill>
              </a:rPr>
              <a:t>“medium”, (doc1, doc3)</a:t>
            </a:r>
          </a:p>
          <a:p>
            <a:r>
              <a:rPr lang="en-US" dirty="0">
                <a:solidFill>
                  <a:schemeClr val="tx1"/>
                </a:solidFill>
              </a:rPr>
              <a:t>“steak”, (doc3, do4)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9524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Let’s design the solution!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838200" y="903137"/>
            <a:ext cx="5425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+mj-lt"/>
              </a:rPr>
              <a:t>Input:</a:t>
            </a:r>
          </a:p>
          <a:p>
            <a:r>
              <a:rPr lang="en-US" dirty="0">
                <a:solidFill>
                  <a:schemeClr val="tx1"/>
                </a:solidFill>
              </a:rPr>
              <a:t>doc1, (“I love medium roast coffee”)</a:t>
            </a:r>
          </a:p>
          <a:p>
            <a:r>
              <a:rPr lang="en-US" dirty="0">
                <a:solidFill>
                  <a:schemeClr val="tx1"/>
                </a:solidFill>
              </a:rPr>
              <a:t>doc2, (“I do not like coffee”)</a:t>
            </a:r>
          </a:p>
          <a:p>
            <a:r>
              <a:rPr lang="en-US" dirty="0">
                <a:solidFill>
                  <a:schemeClr val="tx1"/>
                </a:solidFill>
              </a:rPr>
              <a:t>doc3, (“This medium well steak is great”)</a:t>
            </a:r>
          </a:p>
          <a:p>
            <a:r>
              <a:rPr lang="en-US" dirty="0">
                <a:solidFill>
                  <a:schemeClr val="tx1"/>
                </a:solidFill>
              </a:rPr>
              <a:t>doc4, (“I love steak”)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3235" y="903137"/>
            <a:ext cx="5425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  <a:latin typeface="+mj-lt"/>
              </a:rPr>
              <a:t>Output:</a:t>
            </a:r>
          </a:p>
          <a:p>
            <a:r>
              <a:rPr lang="en-US" dirty="0">
                <a:solidFill>
                  <a:schemeClr val="tx1"/>
                </a:solidFill>
              </a:rPr>
              <a:t>“roast”, (doc1)</a:t>
            </a:r>
          </a:p>
          <a:p>
            <a:r>
              <a:rPr lang="en-US" dirty="0">
                <a:solidFill>
                  <a:schemeClr val="tx1"/>
                </a:solidFill>
              </a:rPr>
              <a:t>“coffee”, (doc1, doc2)</a:t>
            </a:r>
          </a:p>
          <a:p>
            <a:r>
              <a:rPr lang="en-US" dirty="0">
                <a:solidFill>
                  <a:schemeClr val="tx1"/>
                </a:solidFill>
              </a:rPr>
              <a:t>“medium”, (doc1, doc3)</a:t>
            </a:r>
          </a:p>
          <a:p>
            <a:r>
              <a:rPr lang="en-US" dirty="0">
                <a:solidFill>
                  <a:schemeClr val="tx1"/>
                </a:solidFill>
              </a:rPr>
              <a:t>“steak”, (doc3, do4)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127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The MapReduce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19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:a16="http://schemas.microsoft.com/office/drawing/2014/main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1E00E6B-C6A5-6F43-B030-457A8ED5F84E}"/>
              </a:ext>
            </a:extLst>
          </p:cNvPr>
          <p:cNvSpPr/>
          <p:nvPr/>
        </p:nvSpPr>
        <p:spPr>
          <a:xfrm>
            <a:off x="5619904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157D7-D5D2-FA43-A34A-BB0E1A0A4947}"/>
              </a:ext>
            </a:extLst>
          </p:cNvPr>
          <p:cNvSpPr/>
          <p:nvPr/>
        </p:nvSpPr>
        <p:spPr>
          <a:xfrm>
            <a:off x="1128586" y="2910054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AD6302-7DDB-E948-8AE6-CD2FCFFB6127}"/>
              </a:ext>
            </a:extLst>
          </p:cNvPr>
          <p:cNvSpPr/>
          <p:nvPr/>
        </p:nvSpPr>
        <p:spPr>
          <a:xfrm>
            <a:off x="2625692" y="2910054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A4B584-59F4-FE47-AFF5-60602DA16472}"/>
              </a:ext>
            </a:extLst>
          </p:cNvPr>
          <p:cNvSpPr/>
          <p:nvPr/>
        </p:nvSpPr>
        <p:spPr>
          <a:xfrm>
            <a:off x="4122798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6E69C-FC23-1E4F-B668-FEFC4DF1F9C7}"/>
              </a:ext>
            </a:extLst>
          </p:cNvPr>
          <p:cNvSpPr/>
          <p:nvPr/>
        </p:nvSpPr>
        <p:spPr>
          <a:xfrm>
            <a:off x="5627247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7B1690-A6C7-5F44-9709-1381C4F84B43}"/>
              </a:ext>
            </a:extLst>
          </p:cNvPr>
          <p:cNvSpPr/>
          <p:nvPr/>
        </p:nvSpPr>
        <p:spPr>
          <a:xfrm>
            <a:off x="7117010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33934A-8162-4D47-9440-746BE58918F9}"/>
              </a:ext>
            </a:extLst>
          </p:cNvPr>
          <p:cNvSpPr/>
          <p:nvPr/>
        </p:nvSpPr>
        <p:spPr>
          <a:xfrm>
            <a:off x="8614116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58CAF-8FB7-474B-9710-B819EE5A4EEA}"/>
              </a:ext>
            </a:extLst>
          </p:cNvPr>
          <p:cNvSpPr txBox="1"/>
          <p:nvPr/>
        </p:nvSpPr>
        <p:spPr>
          <a:xfrm>
            <a:off x="9777096" y="1148710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F0D223-5BCE-0E41-83A3-366B0005A6A8}"/>
              </a:ext>
            </a:extLst>
          </p:cNvPr>
          <p:cNvSpPr txBox="1"/>
          <p:nvPr/>
        </p:nvSpPr>
        <p:spPr>
          <a:xfrm>
            <a:off x="10252752" y="301157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38937-AC0C-7A48-A4AE-D76C9AF77F52}"/>
              </a:ext>
            </a:extLst>
          </p:cNvPr>
          <p:cNvSpPr txBox="1"/>
          <p:nvPr/>
        </p:nvSpPr>
        <p:spPr>
          <a:xfrm>
            <a:off x="10044360" y="4931802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48ECA-844D-6240-AC1D-0AA2B1C31E44}"/>
              </a:ext>
            </a:extLst>
          </p:cNvPr>
          <p:cNvSpPr txBox="1"/>
          <p:nvPr/>
        </p:nvSpPr>
        <p:spPr>
          <a:xfrm>
            <a:off x="10087825" y="3971690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77D5D7-DCBD-B44A-9997-DC34FA8CC7CD}"/>
              </a:ext>
            </a:extLst>
          </p:cNvPr>
          <p:cNvCxnSpPr>
            <a:cxnSpLocks/>
            <a:stCxn id="17" idx="2"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72740D-A7F7-0B40-A9E6-88F4108D3435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2996297" y="2079313"/>
            <a:ext cx="0" cy="8307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A4F67A-6B68-CE49-AC8B-F9F46712F6A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493403" y="1867647"/>
            <a:ext cx="0" cy="10349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DF3AF22-E1D9-A745-AE35-064C3BA9DB6E}"/>
              </a:ext>
            </a:extLst>
          </p:cNvPr>
          <p:cNvCxnSpPr>
            <a:cxnSpLocks/>
            <a:stCxn id="6" idx="3"/>
            <a:endCxn id="17" idx="0"/>
          </p:cNvCxnSpPr>
          <p:nvPr/>
        </p:nvCxnSpPr>
        <p:spPr>
          <a:xfrm>
            <a:off x="5990509" y="2079312"/>
            <a:ext cx="7343" cy="8232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516717F-8C5D-C143-8E92-DBC1198CE772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487615" y="2079310"/>
            <a:ext cx="0" cy="8232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FB35E2-C75F-2147-9FD0-852F9CA3C18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984721" y="1867647"/>
            <a:ext cx="0" cy="10349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4DA3101-7AA5-E44F-8348-E42DE09908E0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>
            <a:off x="1499191" y="3651264"/>
            <a:ext cx="121434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C5E66D-6730-DC47-AC3E-A89519D37D67}"/>
              </a:ext>
            </a:extLst>
          </p:cNvPr>
          <p:cNvCxnSpPr>
            <a:cxnSpLocks/>
            <a:stCxn id="15" idx="2"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314C69D-5263-6345-876B-413A792A4D77}"/>
              </a:ext>
            </a:extLst>
          </p:cNvPr>
          <p:cNvCxnSpPr>
            <a:cxnSpLocks/>
            <a:stCxn id="16" idx="2"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386E6D8-23E9-404C-891B-CDABAEA24C58}"/>
              </a:ext>
            </a:extLst>
          </p:cNvPr>
          <p:cNvCxnSpPr>
            <a:cxnSpLocks/>
            <a:stCxn id="17" idx="2"/>
            <a:endCxn id="21" idx="2"/>
          </p:cNvCxnSpPr>
          <p:nvPr/>
        </p:nvCxnSpPr>
        <p:spPr>
          <a:xfrm flipH="1">
            <a:off x="2713539" y="3643793"/>
            <a:ext cx="3284313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7E25ED0-3895-204D-B897-64517B71C8F9}"/>
              </a:ext>
            </a:extLst>
          </p:cNvPr>
          <p:cNvCxnSpPr>
            <a:cxnSpLocks/>
            <a:stCxn id="18" idx="2"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52F278C-4F28-0C4D-8E68-7A473A64A929}"/>
              </a:ext>
            </a:extLst>
          </p:cNvPr>
          <p:cNvCxnSpPr>
            <a:cxnSpLocks/>
            <a:stCxn id="19" idx="2"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4AF70AC-2454-0843-B1A7-131FDB141630}"/>
              </a:ext>
            </a:extLst>
          </p:cNvPr>
          <p:cNvCxnSpPr>
            <a:cxnSpLocks/>
            <a:stCxn id="15" idx="2"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027F2AD-0388-6C46-9B8C-7468989E4FE1}"/>
              </a:ext>
            </a:extLst>
          </p:cNvPr>
          <p:cNvCxnSpPr>
            <a:cxnSpLocks/>
            <a:stCxn id="15" idx="2"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9BEA0F4-F1EB-5041-8D2B-88AA44F4DA22}"/>
              </a:ext>
            </a:extLst>
          </p:cNvPr>
          <p:cNvCxnSpPr>
            <a:cxnSpLocks/>
            <a:stCxn id="16" idx="2"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53B201-95DB-0A44-9984-2012E9D6FFE5}"/>
              </a:ext>
            </a:extLst>
          </p:cNvPr>
          <p:cNvCxnSpPr>
            <a:cxnSpLocks/>
            <a:stCxn id="17" idx="2"/>
            <a:endCxn id="22" idx="2"/>
          </p:cNvCxnSpPr>
          <p:nvPr/>
        </p:nvCxnSpPr>
        <p:spPr>
          <a:xfrm flipH="1">
            <a:off x="4493403" y="3643793"/>
            <a:ext cx="1504449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C943D7-9289-D248-B3A2-0143ACD007FB}"/>
              </a:ext>
            </a:extLst>
          </p:cNvPr>
          <p:cNvCxnSpPr>
            <a:cxnSpLocks/>
            <a:stCxn id="18" idx="2"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9EB84A9-72E8-0243-BAC5-BB1C848600E9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7BC03F4-4549-5047-ABC5-0B52B25D896A}"/>
              </a:ext>
            </a:extLst>
          </p:cNvPr>
          <p:cNvCxnSpPr>
            <a:cxnSpLocks/>
            <a:stCxn id="14" idx="2"/>
            <a:endCxn id="23" idx="2"/>
          </p:cNvCxnSpPr>
          <p:nvPr/>
        </p:nvCxnSpPr>
        <p:spPr>
          <a:xfrm>
            <a:off x="1499191" y="3651264"/>
            <a:ext cx="4774076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B7DB035-A1B5-6A42-8A9F-615CB9BF9B03}"/>
              </a:ext>
            </a:extLst>
          </p:cNvPr>
          <p:cNvCxnSpPr>
            <a:cxnSpLocks/>
            <a:stCxn id="15" idx="2"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BB407E3-74AC-E94D-8EB9-BC841B01D87F}"/>
              </a:ext>
            </a:extLst>
          </p:cNvPr>
          <p:cNvCxnSpPr>
            <a:cxnSpLocks/>
            <a:stCxn id="16" idx="2"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366F576-C077-6444-A731-ED416DAB8E04}"/>
              </a:ext>
            </a:extLst>
          </p:cNvPr>
          <p:cNvCxnSpPr>
            <a:cxnSpLocks/>
            <a:stCxn id="17" idx="2"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5E6FD51-33A1-BF46-947A-1B820EA12C9D}"/>
              </a:ext>
            </a:extLst>
          </p:cNvPr>
          <p:cNvCxnSpPr>
            <a:cxnSpLocks/>
            <a:stCxn id="18" idx="2"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AA28045-1873-1E4C-8B0D-B720754E2AC4}"/>
              </a:ext>
            </a:extLst>
          </p:cNvPr>
          <p:cNvCxnSpPr>
            <a:cxnSpLocks/>
            <a:stCxn id="19" idx="2"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FCDD33A-D6A3-744A-8263-9F371EBED9B5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>
            <a:off x="1499191" y="3651264"/>
            <a:ext cx="655394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E729F9-B1EA-5940-869B-E279C1E00B74}"/>
              </a:ext>
            </a:extLst>
          </p:cNvPr>
          <p:cNvCxnSpPr>
            <a:cxnSpLocks/>
            <a:stCxn id="15" idx="2"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862EF5F-D601-EC4A-A9F7-277EE08245C2}"/>
              </a:ext>
            </a:extLst>
          </p:cNvPr>
          <p:cNvCxnSpPr>
            <a:cxnSpLocks/>
            <a:stCxn id="16" idx="2"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3" idx="3"/>
            <a:endCxn id="14" idx="0"/>
          </p:cNvCxnSpPr>
          <p:nvPr/>
        </p:nvCxnSpPr>
        <p:spPr>
          <a:xfrm>
            <a:off x="1499191" y="2079311"/>
            <a:ext cx="0" cy="8307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60A864C-C4AC-674F-B84E-97B25EDFBBA4}"/>
              </a:ext>
            </a:extLst>
          </p:cNvPr>
          <p:cNvCxnSpPr>
            <a:cxnSpLocks/>
            <a:stCxn id="18" idx="2"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E7F16A2-C962-7540-BA56-4012268BE893}"/>
              </a:ext>
            </a:extLst>
          </p:cNvPr>
          <p:cNvCxnSpPr>
            <a:cxnSpLocks/>
            <a:stCxn id="19" idx="2"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519898"/>
            <a:ext cx="0" cy="657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539387"/>
            <a:ext cx="0" cy="6383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496621"/>
            <a:ext cx="0" cy="6811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496621"/>
            <a:ext cx="0" cy="6811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1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:a16="http://schemas.microsoft.com/office/drawing/2014/main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1E00E6B-C6A5-6F43-B030-457A8ED5F84E}"/>
              </a:ext>
            </a:extLst>
          </p:cNvPr>
          <p:cNvSpPr/>
          <p:nvPr/>
        </p:nvSpPr>
        <p:spPr>
          <a:xfrm>
            <a:off x="5529994" y="1092499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58CAF-8FB7-474B-9710-B819EE5A4EEA}"/>
              </a:ext>
            </a:extLst>
          </p:cNvPr>
          <p:cNvSpPr txBox="1"/>
          <p:nvPr/>
        </p:nvSpPr>
        <p:spPr>
          <a:xfrm>
            <a:off x="9712475" y="1109351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F0D223-5BCE-0E41-83A3-366B0005A6A8}"/>
              </a:ext>
            </a:extLst>
          </p:cNvPr>
          <p:cNvSpPr txBox="1"/>
          <p:nvPr/>
        </p:nvSpPr>
        <p:spPr>
          <a:xfrm>
            <a:off x="9712475" y="2574524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38937-AC0C-7A48-A4AE-D76C9AF77F52}"/>
              </a:ext>
            </a:extLst>
          </p:cNvPr>
          <p:cNvSpPr txBox="1"/>
          <p:nvPr/>
        </p:nvSpPr>
        <p:spPr>
          <a:xfrm>
            <a:off x="9712475" y="532103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48ECA-844D-6240-AC1D-0AA2B1C31E44}"/>
              </a:ext>
            </a:extLst>
          </p:cNvPr>
          <p:cNvSpPr txBox="1"/>
          <p:nvPr/>
        </p:nvSpPr>
        <p:spPr>
          <a:xfrm>
            <a:off x="9712475" y="4049527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77D5D7-DCBD-B44A-9997-DC34FA8CC7C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72740D-A7F7-0B40-A9E6-88F4108D3435}"/>
              </a:ext>
            </a:extLst>
          </p:cNvPr>
          <p:cNvCxnSpPr>
            <a:cxnSpLocks/>
            <a:stCxn id="4" idx="3"/>
            <a:endCxn id="74" idx="2"/>
          </p:cNvCxnSpPr>
          <p:nvPr/>
        </p:nvCxnSpPr>
        <p:spPr>
          <a:xfrm>
            <a:off x="2996297" y="2079313"/>
            <a:ext cx="9123" cy="103636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A4F67A-6B68-CE49-AC8B-F9F46712F6A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4493403" y="1867647"/>
            <a:ext cx="819" cy="124055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DF3AF22-E1D9-A745-AE35-064C3BA9DB6E}"/>
              </a:ext>
            </a:extLst>
          </p:cNvPr>
          <p:cNvCxnSpPr>
            <a:cxnSpLocks/>
            <a:stCxn id="6" idx="3"/>
            <a:endCxn id="76" idx="2"/>
          </p:cNvCxnSpPr>
          <p:nvPr/>
        </p:nvCxnSpPr>
        <p:spPr>
          <a:xfrm>
            <a:off x="5900599" y="2078308"/>
            <a:ext cx="15214" cy="104029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516717F-8C5D-C143-8E92-DBC1198CE772}"/>
              </a:ext>
            </a:extLst>
          </p:cNvPr>
          <p:cNvCxnSpPr>
            <a:cxnSpLocks/>
            <a:stCxn id="7" idx="3"/>
            <a:endCxn id="77" idx="2"/>
          </p:cNvCxnSpPr>
          <p:nvPr/>
        </p:nvCxnSpPr>
        <p:spPr>
          <a:xfrm flipH="1">
            <a:off x="7484809" y="2079310"/>
            <a:ext cx="2806" cy="103346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FB35E2-C75F-2147-9FD0-852F9CA3C18D}"/>
              </a:ext>
            </a:extLst>
          </p:cNvPr>
          <p:cNvCxnSpPr>
            <a:cxnSpLocks/>
            <a:endCxn id="78" idx="2"/>
          </p:cNvCxnSpPr>
          <p:nvPr/>
        </p:nvCxnSpPr>
        <p:spPr>
          <a:xfrm flipH="1">
            <a:off x="8979905" y="1867647"/>
            <a:ext cx="4816" cy="1245123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1" idx="2"/>
          </p:cNvCxnSpPr>
          <p:nvPr/>
        </p:nvCxnSpPr>
        <p:spPr>
          <a:xfrm>
            <a:off x="1499191" y="3632301"/>
            <a:ext cx="1214348" cy="11463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C5E66D-6730-DC47-AC3E-A89519D37D6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314C69D-5263-6345-876B-413A792A4D7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386E6D8-23E9-404C-891B-CDABAEA24C58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328431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7E25ED0-3895-204D-B897-64517B71C8F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52F278C-4F28-0C4D-8E68-7A473A64A92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4AF70AC-2454-0843-B1A7-131FDB14163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027F2AD-0388-6C46-9B8C-7468989E4F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9BEA0F4-F1EB-5041-8D2B-88AA44F4DA22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53B201-95DB-0A44-9984-2012E9D6FF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150445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C943D7-9289-D248-B3A2-0143ACD007F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9EB84A9-72E8-0243-BAC5-BB1C848600E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7BC03F4-4549-5047-ABC5-0B52B25D896A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4748766" cy="11347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B7DB035-A1B5-6A42-8A9F-615CB9BF9B03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BB407E3-74AC-E94D-8EB9-BC841B01D87F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366F576-C077-6444-A731-ED416DAB8E0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5E6FD51-33A1-BF46-947A-1B820EA12C9D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AA28045-1873-1E4C-8B0D-B720754E2AC4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FCDD33A-D6A3-744A-8263-9F371EBED9B5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6517701" cy="11366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E729F9-B1EA-5940-869B-E279C1E00B7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862EF5F-D601-EC4A-A9F7-277EE08245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3" idx="3"/>
            <a:endCxn id="66" idx="2"/>
          </p:cNvCxnSpPr>
          <p:nvPr/>
        </p:nvCxnSpPr>
        <p:spPr>
          <a:xfrm>
            <a:off x="1499191" y="2079311"/>
            <a:ext cx="0" cy="103636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60A864C-C4AC-674F-B84E-97B25EDFBBA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E7F16A2-C962-7540-BA56-4012268BE893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040582"/>
            <a:ext cx="0" cy="11371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060071"/>
            <a:ext cx="0" cy="1117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4330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7963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74061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90021" y="23266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59019" y="233228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67454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1053063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559292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048094" y="3108204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469685" y="3118602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038681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8533777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2" idx="2"/>
          </p:cNvCxnSpPr>
          <p:nvPr/>
        </p:nvCxnSpPr>
        <p:spPr>
          <a:xfrm>
            <a:off x="1499191" y="3632301"/>
            <a:ext cx="2994212" cy="11658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220565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01049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781849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56377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12924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915556" y="6113792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68252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:a16="http://schemas.microsoft.com/office/drawing/2014/main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1E00E6B-C6A5-6F43-B030-457A8ED5F84E}"/>
              </a:ext>
            </a:extLst>
          </p:cNvPr>
          <p:cNvSpPr/>
          <p:nvPr/>
        </p:nvSpPr>
        <p:spPr>
          <a:xfrm>
            <a:off x="5529994" y="1092499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58CAF-8FB7-474B-9710-B819EE5A4EEA}"/>
              </a:ext>
            </a:extLst>
          </p:cNvPr>
          <p:cNvSpPr txBox="1"/>
          <p:nvPr/>
        </p:nvSpPr>
        <p:spPr>
          <a:xfrm>
            <a:off x="9712475" y="1109351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F0D223-5BCE-0E41-83A3-366B0005A6A8}"/>
              </a:ext>
            </a:extLst>
          </p:cNvPr>
          <p:cNvSpPr txBox="1"/>
          <p:nvPr/>
        </p:nvSpPr>
        <p:spPr>
          <a:xfrm>
            <a:off x="9712475" y="2574524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38937-AC0C-7A48-A4AE-D76C9AF77F52}"/>
              </a:ext>
            </a:extLst>
          </p:cNvPr>
          <p:cNvSpPr txBox="1"/>
          <p:nvPr/>
        </p:nvSpPr>
        <p:spPr>
          <a:xfrm>
            <a:off x="9712475" y="532103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48ECA-844D-6240-AC1D-0AA2B1C31E44}"/>
              </a:ext>
            </a:extLst>
          </p:cNvPr>
          <p:cNvSpPr txBox="1"/>
          <p:nvPr/>
        </p:nvSpPr>
        <p:spPr>
          <a:xfrm>
            <a:off x="9712475" y="4049527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77D5D7-DCBD-B44A-9997-DC34FA8CC7C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72740D-A7F7-0B40-A9E6-88F4108D3435}"/>
              </a:ext>
            </a:extLst>
          </p:cNvPr>
          <p:cNvCxnSpPr>
            <a:cxnSpLocks/>
            <a:stCxn id="4" idx="3"/>
            <a:endCxn id="74" idx="2"/>
          </p:cNvCxnSpPr>
          <p:nvPr/>
        </p:nvCxnSpPr>
        <p:spPr>
          <a:xfrm>
            <a:off x="2996297" y="2079313"/>
            <a:ext cx="9123" cy="103636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A4F67A-6B68-CE49-AC8B-F9F46712F6A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4493403" y="1867647"/>
            <a:ext cx="819" cy="124055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DF3AF22-E1D9-A745-AE35-064C3BA9DB6E}"/>
              </a:ext>
            </a:extLst>
          </p:cNvPr>
          <p:cNvCxnSpPr>
            <a:cxnSpLocks/>
            <a:stCxn id="6" idx="3"/>
            <a:endCxn id="76" idx="2"/>
          </p:cNvCxnSpPr>
          <p:nvPr/>
        </p:nvCxnSpPr>
        <p:spPr>
          <a:xfrm>
            <a:off x="5900599" y="2078308"/>
            <a:ext cx="15214" cy="104029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516717F-8C5D-C143-8E92-DBC1198CE772}"/>
              </a:ext>
            </a:extLst>
          </p:cNvPr>
          <p:cNvCxnSpPr>
            <a:cxnSpLocks/>
            <a:stCxn id="7" idx="3"/>
            <a:endCxn id="77" idx="2"/>
          </p:cNvCxnSpPr>
          <p:nvPr/>
        </p:nvCxnSpPr>
        <p:spPr>
          <a:xfrm flipH="1">
            <a:off x="7484809" y="2079310"/>
            <a:ext cx="2806" cy="103346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FB35E2-C75F-2147-9FD0-852F9CA3C18D}"/>
              </a:ext>
            </a:extLst>
          </p:cNvPr>
          <p:cNvCxnSpPr>
            <a:cxnSpLocks/>
            <a:endCxn id="78" idx="2"/>
          </p:cNvCxnSpPr>
          <p:nvPr/>
        </p:nvCxnSpPr>
        <p:spPr>
          <a:xfrm flipH="1">
            <a:off x="8979905" y="1867647"/>
            <a:ext cx="4816" cy="1245123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1" idx="2"/>
          </p:cNvCxnSpPr>
          <p:nvPr/>
        </p:nvCxnSpPr>
        <p:spPr>
          <a:xfrm>
            <a:off x="1499191" y="3632301"/>
            <a:ext cx="1214348" cy="11463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C5E66D-6730-DC47-AC3E-A89519D37D6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314C69D-5263-6345-876B-413A792A4D7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386E6D8-23E9-404C-891B-CDABAEA24C58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328431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7E25ED0-3895-204D-B897-64517B71C8F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52F278C-4F28-0C4D-8E68-7A473A64A92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4AF70AC-2454-0843-B1A7-131FDB14163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027F2AD-0388-6C46-9B8C-7468989E4F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9BEA0F4-F1EB-5041-8D2B-88AA44F4DA22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53B201-95DB-0A44-9984-2012E9D6FF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150445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C943D7-9289-D248-B3A2-0143ACD007F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9EB84A9-72E8-0243-BAC5-BB1C848600E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7BC03F4-4549-5047-ABC5-0B52B25D896A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4748766" cy="11347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B7DB035-A1B5-6A42-8A9F-615CB9BF9B03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BB407E3-74AC-E94D-8EB9-BC841B01D87F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366F576-C077-6444-A731-ED416DAB8E0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5E6FD51-33A1-BF46-947A-1B820EA12C9D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AA28045-1873-1E4C-8B0D-B720754E2AC4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FCDD33A-D6A3-744A-8263-9F371EBED9B5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6517701" cy="11366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E729F9-B1EA-5940-869B-E279C1E00B7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862EF5F-D601-EC4A-A9F7-277EE08245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3" idx="3"/>
            <a:endCxn id="66" idx="2"/>
          </p:cNvCxnSpPr>
          <p:nvPr/>
        </p:nvCxnSpPr>
        <p:spPr>
          <a:xfrm>
            <a:off x="1499191" y="2079311"/>
            <a:ext cx="0" cy="103636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60A864C-C4AC-674F-B84E-97B25EDFBBA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E7F16A2-C962-7540-BA56-4012268BE893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040582"/>
            <a:ext cx="0" cy="11371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060071"/>
            <a:ext cx="0" cy="1117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4330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7963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74061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90021" y="23266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59019" y="233228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67454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1053063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559292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048094" y="3108204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469685" y="3118602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038681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8533777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2" idx="2"/>
          </p:cNvCxnSpPr>
          <p:nvPr/>
        </p:nvCxnSpPr>
        <p:spPr>
          <a:xfrm>
            <a:off x="1499191" y="3632301"/>
            <a:ext cx="2994212" cy="11658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220565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01049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781849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56377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12924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915556" y="6113792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68252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0564"/>
              </p:ext>
            </p:extLst>
          </p:nvPr>
        </p:nvGraphicFramePr>
        <p:xfrm>
          <a:off x="706816" y="1094705"/>
          <a:ext cx="1908935" cy="5602308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190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49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docID</a:t>
                      </a:r>
                      <a:r>
                        <a:rPr lang="en-US" dirty="0"/>
                        <a:t>=1,</a:t>
                      </a:r>
                      <a:r>
                        <a:rPr lang="en-US" baseline="0" dirty="0"/>
                        <a:t> v1)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94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docID</a:t>
                      </a:r>
                      <a:r>
                        <a:rPr lang="en-US" dirty="0"/>
                        <a:t>=2,</a:t>
                      </a:r>
                      <a:r>
                        <a:rPr lang="en-US" baseline="0" dirty="0"/>
                        <a:t> v2)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docID</a:t>
                      </a:r>
                      <a:r>
                        <a:rPr lang="en-US" baseline="0" dirty="0"/>
                        <a:t>=3, v3)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1825"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65917"/>
              </p:ext>
            </p:extLst>
          </p:nvPr>
        </p:nvGraphicFramePr>
        <p:xfrm>
          <a:off x="3679690" y="1122979"/>
          <a:ext cx="892311" cy="1466211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89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099">
                <a:tc>
                  <a:txBody>
                    <a:bodyPr/>
                    <a:lstStyle/>
                    <a:p>
                      <a:r>
                        <a:rPr lang="en-US" dirty="0"/>
                        <a:t>(w1,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52">
                <a:tc>
                  <a:txBody>
                    <a:bodyPr/>
                    <a:lstStyle/>
                    <a:p>
                      <a:r>
                        <a:rPr lang="en-US" dirty="0"/>
                        <a:t>(w2, 1)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(w3, 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43674"/>
              </p:ext>
            </p:extLst>
          </p:nvPr>
        </p:nvGraphicFramePr>
        <p:xfrm>
          <a:off x="3679691" y="2915487"/>
          <a:ext cx="892311" cy="960085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89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978">
                <a:tc>
                  <a:txBody>
                    <a:bodyPr/>
                    <a:lstStyle/>
                    <a:p>
                      <a:r>
                        <a:rPr lang="en-US" dirty="0"/>
                        <a:t>(w1,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r>
                        <a:rPr lang="en-US" dirty="0"/>
                        <a:t>(w2, 1)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72367"/>
              </p:ext>
            </p:extLst>
          </p:nvPr>
        </p:nvGraphicFramePr>
        <p:xfrm>
          <a:off x="3705449" y="4201624"/>
          <a:ext cx="892311" cy="960085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89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978"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07">
                <a:tc>
                  <a:txBody>
                    <a:bodyPr/>
                    <a:lstStyle/>
                    <a:p>
                      <a:r>
                        <a:rPr lang="mr-IN" baseline="0" dirty="0"/>
                        <a:t>…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84136"/>
              </p:ext>
            </p:extLst>
          </p:nvPr>
        </p:nvGraphicFramePr>
        <p:xfrm>
          <a:off x="3705449" y="5314808"/>
          <a:ext cx="892311" cy="872738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892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9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04"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615751" y="1429555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615751" y="1955442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615751" y="2431961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589992" y="3127420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615751" y="3668332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615751" y="4479702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615751" y="4930462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9992" y="309689"/>
            <a:ext cx="1043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Map</a:t>
            </a:r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0057"/>
              </p:ext>
            </p:extLst>
          </p:nvPr>
        </p:nvGraphicFramePr>
        <p:xfrm>
          <a:off x="7940450" y="1314016"/>
          <a:ext cx="1628553" cy="4687539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1628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099">
                <a:tc>
                  <a:txBody>
                    <a:bodyPr/>
                    <a:lstStyle/>
                    <a:p>
                      <a:r>
                        <a:rPr lang="en-US" dirty="0"/>
                        <a:t>(w1, [1, 1, </a:t>
                      </a:r>
                      <a:r>
                        <a:rPr lang="mr-IN" dirty="0"/>
                        <a:t>…</a:t>
                      </a:r>
                      <a:r>
                        <a:rPr lang="en-US" dirty="0"/>
                        <a:t>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40">
                <a:tc>
                  <a:txBody>
                    <a:bodyPr/>
                    <a:lstStyle/>
                    <a:p>
                      <a:r>
                        <a:rPr lang="en-US" dirty="0"/>
                        <a:t>(w2, [1, 1,</a:t>
                      </a:r>
                      <a:r>
                        <a:rPr lang="mr-IN" dirty="0"/>
                        <a:t>…</a:t>
                      </a:r>
                      <a:r>
                        <a:rPr lang="en-US" dirty="0"/>
                        <a:t>])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(w3, [1,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])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4597760" y="1371139"/>
            <a:ext cx="3342690" cy="20008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 flipV="1">
            <a:off x="4572001" y="1571223"/>
            <a:ext cx="3368449" cy="1592689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572001" y="1856084"/>
            <a:ext cx="3368449" cy="26893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4572001" y="2409875"/>
            <a:ext cx="3368449" cy="179315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 flipV="1">
            <a:off x="4572001" y="2125014"/>
            <a:ext cx="3368449" cy="148714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28018"/>
              </p:ext>
            </p:extLst>
          </p:nvPr>
        </p:nvGraphicFramePr>
        <p:xfrm>
          <a:off x="10468864" y="1314015"/>
          <a:ext cx="1019092" cy="4758051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1019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099">
                <a:tc>
                  <a:txBody>
                    <a:bodyPr/>
                    <a:lstStyle/>
                    <a:p>
                      <a:r>
                        <a:rPr lang="en-US" dirty="0"/>
                        <a:t>(w1, 73)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52">
                <a:tc>
                  <a:txBody>
                    <a:bodyPr/>
                    <a:lstStyle/>
                    <a:p>
                      <a:r>
                        <a:rPr lang="en-US" dirty="0"/>
                        <a:t>(w2, 31)</a:t>
                      </a:r>
                      <a:endParaRPr lang="en-US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(w3, 15)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1571223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2238778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2599923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2915487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3333482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3668332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4093336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4464677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4814553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5161709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5561527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5896378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367720" y="309689"/>
            <a:ext cx="130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Reduce</a:t>
            </a:r>
            <a:endParaRPr lang="en-US" sz="28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5736503" y="885705"/>
            <a:ext cx="130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B822C"/>
                </a:solidFill>
              </a:rPr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98782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Map Reduce Abstraction for Distributed Algorithms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MapReduce is a high-level programming model and implementation for large-scale parallel data processing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Like RDBMS adopt the the relational data model, MapReduce has a data model as well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508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MapReduce’s Data Model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Files! 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File is a bag of  </a:t>
            </a:r>
            <a:r>
              <a:rPr lang="en-US" sz="3600" b="1" dirty="0">
                <a:solidFill>
                  <a:srgbClr val="0432FF"/>
                </a:solidFill>
              </a:rPr>
              <a:t>(key, value)</a:t>
            </a:r>
            <a:r>
              <a:rPr lang="en-US" sz="3600" dirty="0">
                <a:solidFill>
                  <a:schemeClr val="tx1"/>
                </a:solidFill>
              </a:rPr>
              <a:t> pairs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 bag is a </a:t>
            </a:r>
            <a:r>
              <a:rPr lang="en-US" sz="3200" b="1" dirty="0">
                <a:solidFill>
                  <a:schemeClr val="tx1"/>
                </a:solidFill>
              </a:rPr>
              <a:t>multiset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map-reduce program: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Input: a bag of </a:t>
            </a:r>
            <a:r>
              <a:rPr lang="en-US" sz="2400" b="1" dirty="0">
                <a:solidFill>
                  <a:srgbClr val="0432FF"/>
                </a:solidFill>
              </a:rPr>
              <a:t>(</a:t>
            </a:r>
            <a:r>
              <a:rPr lang="en-US" sz="2400" b="1" dirty="0" err="1">
                <a:solidFill>
                  <a:srgbClr val="0432FF"/>
                </a:solidFill>
              </a:rPr>
              <a:t>inputkey</a:t>
            </a:r>
            <a:r>
              <a:rPr lang="en-US" sz="2400" b="1" dirty="0">
                <a:solidFill>
                  <a:srgbClr val="0432FF"/>
                </a:solidFill>
              </a:rPr>
              <a:t>, value) </a:t>
            </a:r>
            <a:r>
              <a:rPr lang="en-US" sz="2400" dirty="0">
                <a:solidFill>
                  <a:schemeClr val="tx1"/>
                </a:solidFill>
              </a:rPr>
              <a:t>pairs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Output: a bag of </a:t>
            </a:r>
            <a:r>
              <a:rPr lang="en-US" sz="2400" b="1" dirty="0">
                <a:solidFill>
                  <a:srgbClr val="0432FF"/>
                </a:solidFill>
              </a:rPr>
              <a:t>(</a:t>
            </a:r>
            <a:r>
              <a:rPr lang="en-US" sz="2400" b="1" dirty="0" err="1">
                <a:solidFill>
                  <a:srgbClr val="0432FF"/>
                </a:solidFill>
              </a:rPr>
              <a:t>outputkey</a:t>
            </a:r>
            <a:r>
              <a:rPr lang="en-US" sz="2400" b="1" dirty="0">
                <a:solidFill>
                  <a:srgbClr val="0432FF"/>
                </a:solidFill>
              </a:rPr>
              <a:t>, value) </a:t>
            </a:r>
            <a:r>
              <a:rPr lang="en-US" sz="2400" dirty="0">
                <a:solidFill>
                  <a:schemeClr val="tx1"/>
                </a:solidFill>
              </a:rPr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69184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</TotalTime>
  <Words>1146</Words>
  <Application>Microsoft Office PowerPoint</Application>
  <PresentationFormat>Widescreen</PresentationFormat>
  <Paragraphs>230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Mangal</vt:lpstr>
      <vt:lpstr>Office Theme</vt:lpstr>
      <vt:lpstr>  Data Management for  Data Science</vt:lpstr>
      <vt:lpstr>Today’s Lecture</vt:lpstr>
      <vt:lpstr>1. The MapReduce Abstraction</vt:lpstr>
      <vt:lpstr>The Map Reduce Abstraction for Distributed Algorithms</vt:lpstr>
      <vt:lpstr>The Map Reduce Abstraction for Distributed Algorithms</vt:lpstr>
      <vt:lpstr>The Map Reduce Abstraction for Distributed Algorithms</vt:lpstr>
      <vt:lpstr>PowerPoint Presentation</vt:lpstr>
      <vt:lpstr>The Map Reduce Abstraction for Distributed Algorithms</vt:lpstr>
      <vt:lpstr>MapReduce’s Data Model</vt:lpstr>
      <vt:lpstr>2. The MapReduce Programming Model</vt:lpstr>
      <vt:lpstr>User input </vt:lpstr>
      <vt:lpstr>MAP Phase</vt:lpstr>
      <vt:lpstr>REDUCE Phase</vt:lpstr>
      <vt:lpstr>MapReduce Programming Model</vt:lpstr>
      <vt:lpstr>Example: what does the next program do?</vt:lpstr>
      <vt:lpstr>Example: what does the next program do?</vt:lpstr>
      <vt:lpstr>3. MapReduce Examples</vt:lpstr>
      <vt:lpstr>Word length histogram</vt:lpstr>
      <vt:lpstr>Word length histogram</vt:lpstr>
      <vt:lpstr>Word length histogram</vt:lpstr>
      <vt:lpstr>Word length histogram</vt:lpstr>
      <vt:lpstr>Build an Inverted Index</vt:lpstr>
      <vt:lpstr>Let’s design the solution!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659</cp:revision>
  <cp:lastPrinted>2019-02-15T00:56:14Z</cp:lastPrinted>
  <dcterms:created xsi:type="dcterms:W3CDTF">2015-09-11T05:09:33Z</dcterms:created>
  <dcterms:modified xsi:type="dcterms:W3CDTF">2025-04-03T10:57:55Z</dcterms:modified>
</cp:coreProperties>
</file>