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1e1b19837_0_3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1e1b19837_0_3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09ae5020c_0_7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609ae5020c_0_7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e1b19837_0_53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1e1b19837_0_5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09ae5020c_0_77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09ae5020c_0_7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9ae5020c_0_8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609ae5020c_0_8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9ae5020c_0_83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609ae5020c_0_8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9ae5020c_0_86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609ae5020c_0_8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1e3e1702b_0_3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61e3e1702b_0_3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855c7c53_1_5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7855c7c53_1_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855c7c53_1_149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7855c7c53_1_14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855c7c53_1_265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7855c7c53_1_26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9ae5020c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09ae5020c_0_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09ae5020c_0_32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09ae5020c_0_3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9ae5020c_0_6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09ae5020c_0_6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09ae5020c_0_71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609ae5020c_0_7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1e3e1702b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1e3e1702b_0_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5014119" y="2453481"/>
            <a:ext cx="5287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 rot="5400000">
            <a:off x="823119" y="472282"/>
            <a:ext cx="5287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914400"/>
            <a:ext cx="3008313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575050" y="914400"/>
            <a:ext cx="511175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9144000" cy="569912"/>
          </a:xfrm>
          <a:prstGeom prst="rect">
            <a:avLst/>
          </a:prstGeom>
          <a:solidFill>
            <a:srgbClr val="CD00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ite_neu_logo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169862"/>
            <a:ext cx="3048000" cy="2873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ieh-neu/ISM_supervised_D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hyperlink" Target="mailto:jdy@ece.neu.edu" TargetMode="External"/><Relationship Id="rId6" Type="http://schemas.openxmlformats.org/officeDocument/2006/relationships/hyperlink" Target="mailto:wu.chie@husky.ne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1749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Solving Interpretable </a:t>
            </a:r>
            <a:endParaRPr b="1" sz="3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Kernel Dimension Reduction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955350" y="3505775"/>
            <a:ext cx="72417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/>
              <a:t>Chieh Wu, Jared Miller, Mario Sznaier, and Jennifer Dy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/>
              <a:t>Electrical and Computer Engineering Dep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/>
              <a:t>Northeastern University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/>
              <a:t>Video Presentation For NeurIPS 2019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400"/>
              <a:t>Source code :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https://github.com/chieh-neu/ISM_supervised_DR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/>
        </p:nvSpPr>
        <p:spPr>
          <a:xfrm>
            <a:off x="286150" y="861725"/>
            <a:ext cx="8412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discovered a solution for the IKDR problem  for 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family of kernels.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150" y="1921550"/>
            <a:ext cx="4672325" cy="32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575" y="2018050"/>
            <a:ext cx="4467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/>
        </p:nvSpPr>
        <p:spPr>
          <a:xfrm>
            <a:off x="965275" y="1382325"/>
            <a:ext cx="5852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The family of kernels is called the ISM Family.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4612725" y="3018100"/>
            <a:ext cx="39783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We discovered that if a kernel is within the ISM Family, then the kernel has an associated Scaled Covariance Matrix Φ.</a:t>
            </a:r>
            <a:endParaRPr sz="24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45525" y="5248225"/>
            <a:ext cx="69087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Just like PCA, the optimal solution W is the most dominant eigenvectors of Φ. 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/>
        </p:nvSpPr>
        <p:spPr>
          <a:xfrm>
            <a:off x="101675" y="869275"/>
            <a:ext cx="6908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Here are some examples of kernels in the family and how the Scaled Covariance Matrix can be computed.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75" y="1920725"/>
            <a:ext cx="5934075" cy="26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23"/>
          <p:cNvCxnSpPr/>
          <p:nvPr/>
        </p:nvCxnSpPr>
        <p:spPr>
          <a:xfrm flipH="1" rot="10800000">
            <a:off x="6360250" y="3505725"/>
            <a:ext cx="204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3"/>
          <p:cNvSpPr txBox="1"/>
          <p:nvPr/>
        </p:nvSpPr>
        <p:spPr>
          <a:xfrm>
            <a:off x="315050" y="4841825"/>
            <a:ext cx="81789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Sometimes the Scaled Covariance Matrix is a function of W itself. For these cases, we use the 2nd order Taylor Expansion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to approximate the Scaled Covariance Matrix. 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/>
        </p:nvSpPr>
        <p:spPr>
          <a:xfrm>
            <a:off x="1016075" y="1326475"/>
            <a:ext cx="6908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Here, notice that none of the Φ are functions of W.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63" y="2002050"/>
            <a:ext cx="44672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/>
          <p:nvPr/>
        </p:nvSpPr>
        <p:spPr>
          <a:xfrm>
            <a:off x="3684600" y="5378200"/>
            <a:ext cx="50901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Approximated Φ with Taylor Expansion.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24"/>
          <p:cNvCxnSpPr/>
          <p:nvPr/>
        </p:nvCxnSpPr>
        <p:spPr>
          <a:xfrm rot="10800000">
            <a:off x="4178325" y="3856525"/>
            <a:ext cx="1071900" cy="14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/>
        </p:nvSpPr>
        <p:spPr>
          <a:xfrm>
            <a:off x="345525" y="996250"/>
            <a:ext cx="86055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By approximating Φ, we can initialize W and use this W to compute the next Φ.  We can repeat this process until W converges.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This is the ISM algorithm.  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2822675" y="4511525"/>
            <a:ext cx="5349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We simply repeat this until W converges.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25"/>
          <p:cNvCxnSpPr/>
          <p:nvPr/>
        </p:nvCxnSpPr>
        <p:spPr>
          <a:xfrm rot="10800000">
            <a:off x="3872575" y="3744625"/>
            <a:ext cx="435000" cy="7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0475"/>
            <a:ext cx="8839201" cy="43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/>
        </p:nvSpPr>
        <p:spPr>
          <a:xfrm>
            <a:off x="345525" y="691450"/>
            <a:ext cx="8605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Although ISM look simple, the analysis required to guarantee its effectiveness was not simple !!!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290025" y="1682050"/>
            <a:ext cx="86610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Thm 1 : 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Guarantees that the dominant eigenvector of Φ satisfies 1st and 2nd order conditions.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Thm 2 :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Guarantees that ISM algorithm converges to a subsequence.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Proposition 1 :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Any linear combination of ISM kernels is still a ISM kernel.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Thm 3 :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A ISM kernels can always obtain a Φ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ₒ </a:t>
            </a: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that’s independent of W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Corollary 1 :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The Φ matrix of a conic combination of kernels 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is equal to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025" y="5363325"/>
            <a:ext cx="2158050" cy="3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025" y="5887500"/>
            <a:ext cx="4182133" cy="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1" cy="510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/>
        </p:nvSpPr>
        <p:spPr>
          <a:xfrm>
            <a:off x="502550" y="732800"/>
            <a:ext cx="753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ISM solves many different IKDR problems. 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75" y="1619525"/>
            <a:ext cx="5946449" cy="42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 txBox="1"/>
          <p:nvPr/>
        </p:nvSpPr>
        <p:spPr>
          <a:xfrm>
            <a:off x="101675" y="869275"/>
            <a:ext cx="6908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ISM can also be used for Alternative Clustering...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/>
        </p:nvSpPr>
        <p:spPr>
          <a:xfrm>
            <a:off x="101675" y="716875"/>
            <a:ext cx="8718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Come visit our poster at NIPS 2019 at : 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							Dec/8 - Dec/14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							Poster : 4340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Vancouver Convention Centre</a:t>
            </a:r>
            <a:r>
              <a:rPr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, Vancouver Canada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25" y="3734250"/>
            <a:ext cx="1936800" cy="25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227" y="3610625"/>
            <a:ext cx="1673400" cy="30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 txBox="1"/>
          <p:nvPr/>
        </p:nvSpPr>
        <p:spPr>
          <a:xfrm>
            <a:off x="1062775" y="1226275"/>
            <a:ext cx="523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08750" y="2336925"/>
            <a:ext cx="38970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Jennifer Dy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jdy@ece.neu.edu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Electrical &amp; Computer Engineering Dept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Northeastern University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4614400" y="2336925"/>
            <a:ext cx="41238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Chieh Wu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wu.chie@husky.neu.edu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Electrical &amp; Computer Engineering Dept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Northeastern University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35200"/>
            <a:ext cx="7772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Dimension Reduction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598675" y="2640275"/>
            <a:ext cx="1961700" cy="26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695925" y="2717600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781263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036013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27413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49768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72123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94478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16833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702963" y="310552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788300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043050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228117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250472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72827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95182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17537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695925" y="346357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781263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2036013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227413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249768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272123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94478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316833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702963" y="382162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788300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2043050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228117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250472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72827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295182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317537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1699450" y="417967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784788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039538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27766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250121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72476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94831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17186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692413" y="453772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777750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032500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27062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249417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71772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294127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16482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699450" y="4895775"/>
            <a:ext cx="17742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784788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039538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27766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250121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272476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294831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317186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5027675" y="2640275"/>
            <a:ext cx="1015800" cy="26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5124925" y="2717600"/>
            <a:ext cx="845725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5210263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5465013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5703138" y="2777350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5126447" y="310552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5217300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5472050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710175" y="31652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5123093" y="346357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5210263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5465013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5703138" y="35233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5126447" y="382162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5217300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5472050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710175" y="38813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5124773" y="417967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5213788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5468538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706663" y="42394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121418" y="453772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5206750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5461500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5699625" y="459747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5124773" y="4895775"/>
            <a:ext cx="845721" cy="281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5213788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5468538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5706663" y="4955525"/>
            <a:ext cx="170700" cy="162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4"/>
          <p:cNvCxnSpPr>
            <a:endCxn id="100" idx="1"/>
          </p:cNvCxnSpPr>
          <p:nvPr/>
        </p:nvCxnSpPr>
        <p:spPr>
          <a:xfrm>
            <a:off x="1990713" y="2209750"/>
            <a:ext cx="45300" cy="6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4"/>
          <p:cNvCxnSpPr>
            <a:endCxn id="101" idx="1"/>
          </p:cNvCxnSpPr>
          <p:nvPr/>
        </p:nvCxnSpPr>
        <p:spPr>
          <a:xfrm>
            <a:off x="1981038" y="2200150"/>
            <a:ext cx="2931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4"/>
          <p:cNvCxnSpPr>
            <a:endCxn id="102" idx="1"/>
          </p:cNvCxnSpPr>
          <p:nvPr/>
        </p:nvCxnSpPr>
        <p:spPr>
          <a:xfrm>
            <a:off x="1981088" y="2204950"/>
            <a:ext cx="5166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4"/>
          <p:cNvSpPr txBox="1"/>
          <p:nvPr/>
        </p:nvSpPr>
        <p:spPr>
          <a:xfrm>
            <a:off x="781050" y="1878075"/>
            <a:ext cx="1660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lot of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202300" y="3564725"/>
            <a:ext cx="80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4"/>
          <p:cNvCxnSpPr>
            <a:stCxn id="187" idx="3"/>
            <a:endCxn id="98" idx="1"/>
          </p:cNvCxnSpPr>
          <p:nvPr/>
        </p:nvCxnSpPr>
        <p:spPr>
          <a:xfrm flipH="1" rot="10800000">
            <a:off x="1012000" y="2858375"/>
            <a:ext cx="6840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4"/>
          <p:cNvCxnSpPr>
            <a:stCxn id="187" idx="3"/>
            <a:endCxn id="106" idx="1"/>
          </p:cNvCxnSpPr>
          <p:nvPr/>
        </p:nvCxnSpPr>
        <p:spPr>
          <a:xfrm flipH="1" rot="10800000">
            <a:off x="1012000" y="3246275"/>
            <a:ext cx="6909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4"/>
          <p:cNvCxnSpPr>
            <a:stCxn id="187" idx="3"/>
            <a:endCxn id="114" idx="1"/>
          </p:cNvCxnSpPr>
          <p:nvPr/>
        </p:nvCxnSpPr>
        <p:spPr>
          <a:xfrm flipH="1" rot="10800000">
            <a:off x="1012000" y="3604175"/>
            <a:ext cx="684000" cy="1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4"/>
          <p:cNvCxnSpPr>
            <a:stCxn id="187" idx="3"/>
            <a:endCxn id="122" idx="1"/>
          </p:cNvCxnSpPr>
          <p:nvPr/>
        </p:nvCxnSpPr>
        <p:spPr>
          <a:xfrm>
            <a:off x="1012000" y="3724775"/>
            <a:ext cx="6909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4"/>
          <p:cNvSpPr/>
          <p:nvPr/>
        </p:nvSpPr>
        <p:spPr>
          <a:xfrm>
            <a:off x="3676588" y="3776675"/>
            <a:ext cx="1225500" cy="1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3860688" y="3143075"/>
            <a:ext cx="9621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Dimension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4"/>
          <p:cNvCxnSpPr>
            <a:stCxn id="195" idx="3"/>
          </p:cNvCxnSpPr>
          <p:nvPr/>
        </p:nvCxnSpPr>
        <p:spPr>
          <a:xfrm>
            <a:off x="5171575" y="2119525"/>
            <a:ext cx="1266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4"/>
          <p:cNvCxnSpPr>
            <a:stCxn id="195" idx="3"/>
          </p:cNvCxnSpPr>
          <p:nvPr/>
        </p:nvCxnSpPr>
        <p:spPr>
          <a:xfrm>
            <a:off x="5171575" y="2119525"/>
            <a:ext cx="3645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4"/>
          <p:cNvCxnSpPr>
            <a:stCxn id="195" idx="3"/>
          </p:cNvCxnSpPr>
          <p:nvPr/>
        </p:nvCxnSpPr>
        <p:spPr>
          <a:xfrm>
            <a:off x="5171575" y="2119525"/>
            <a:ext cx="5880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4"/>
          <p:cNvSpPr txBox="1"/>
          <p:nvPr/>
        </p:nvSpPr>
        <p:spPr>
          <a:xfrm>
            <a:off x="3712375" y="1754725"/>
            <a:ext cx="1459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Fewer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Features used to represent the same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6248350" y="2569025"/>
            <a:ext cx="273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Advantage of Dimension Reduction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Smaller size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Easier to handle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Faster to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Smaller memory storage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Remove unimportant info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Key is to 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 unimportant data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Keep important data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ctrTitle"/>
          </p:nvPr>
        </p:nvSpPr>
        <p:spPr>
          <a:xfrm>
            <a:off x="685800" y="635200"/>
            <a:ext cx="7772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Principal Component Analysis (PCA)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314925" y="1485165"/>
            <a:ext cx="4571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PCA is by far the most popular Dimension Reduction technique, and it is interpretable !!!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625" y="1535940"/>
            <a:ext cx="34194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3764790"/>
            <a:ext cx="59626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/>
        </p:nvSpPr>
        <p:spPr>
          <a:xfrm>
            <a:off x="1009650" y="3263575"/>
            <a:ext cx="6858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We know exactly how the new features relate to the original features.</a:t>
            </a:r>
            <a:endParaRPr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25" y="5536140"/>
            <a:ext cx="2590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1009650" y="4987600"/>
            <a:ext cx="6858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For example : </a:t>
            </a:r>
            <a:endParaRPr sz="1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4981575" y="5536150"/>
            <a:ext cx="27147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Here, we know exactly how the new features relate to the old features.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5"/>
          <p:cNvCxnSpPr>
            <a:stCxn id="210" idx="1"/>
            <a:endCxn id="208" idx="3"/>
          </p:cNvCxnSpPr>
          <p:nvPr/>
        </p:nvCxnSpPr>
        <p:spPr>
          <a:xfrm flipH="1">
            <a:off x="3972075" y="5981800"/>
            <a:ext cx="1009500" cy="1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685800" y="635200"/>
            <a:ext cx="7772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Principal Component Analysis (PCA)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143475" y="1609000"/>
            <a:ext cx="8028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PCA only captures Linear Relationships!!!!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8400"/>
            <a:ext cx="9144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/>
        </p:nvSpPr>
        <p:spPr>
          <a:xfrm>
            <a:off x="819150" y="5619750"/>
            <a:ext cx="350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Dimension Reduction, you can’t tell that Blue and Green are actually separated.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6"/>
          <p:cNvCxnSpPr>
            <a:stCxn id="219" idx="0"/>
          </p:cNvCxnSpPr>
          <p:nvPr/>
        </p:nvCxnSpPr>
        <p:spPr>
          <a:xfrm rot="10800000">
            <a:off x="2133450" y="4848150"/>
            <a:ext cx="43830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>
            <a:stCxn id="219" idx="0"/>
          </p:cNvCxnSpPr>
          <p:nvPr/>
        </p:nvCxnSpPr>
        <p:spPr>
          <a:xfrm flipH="1" rot="10800000">
            <a:off x="2571750" y="4990950"/>
            <a:ext cx="1733400" cy="6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6"/>
          <p:cNvSpPr txBox="1"/>
          <p:nvPr/>
        </p:nvSpPr>
        <p:spPr>
          <a:xfrm>
            <a:off x="5305425" y="5391150"/>
            <a:ext cx="3591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Ideally, after Dimension Reduction, samples of the same group should stay close together.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6"/>
          <p:cNvCxnSpPr/>
          <p:nvPr/>
        </p:nvCxnSpPr>
        <p:spPr>
          <a:xfrm flipH="1" rot="10800000">
            <a:off x="7296150" y="4920550"/>
            <a:ext cx="2097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6"/>
          <p:cNvSpPr txBox="1"/>
          <p:nvPr/>
        </p:nvSpPr>
        <p:spPr>
          <a:xfrm>
            <a:off x="5934225" y="6130075"/>
            <a:ext cx="2962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: This requires us to also capture 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non-linear relationships!!!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650"/>
            <a:ext cx="6012276" cy="26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/>
          <p:nvPr/>
        </p:nvSpPr>
        <p:spPr>
          <a:xfrm>
            <a:off x="908325" y="1845863"/>
            <a:ext cx="1444200" cy="9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3676775" y="1845850"/>
            <a:ext cx="1444200" cy="9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17"/>
          <p:cNvCxnSpPr/>
          <p:nvPr/>
        </p:nvCxnSpPr>
        <p:spPr>
          <a:xfrm>
            <a:off x="2497950" y="2292700"/>
            <a:ext cx="10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7"/>
          <p:cNvSpPr txBox="1"/>
          <p:nvPr/>
        </p:nvSpPr>
        <p:spPr>
          <a:xfrm>
            <a:off x="516475" y="699425"/>
            <a:ext cx="725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However, we know from the kernel community, if you first project the data into a higher dimensional feature space, non-linear relationships can become linearly separable.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7"/>
          <p:cNvCxnSpPr/>
          <p:nvPr/>
        </p:nvCxnSpPr>
        <p:spPr>
          <a:xfrm flipH="1" rot="10800000">
            <a:off x="2827650" y="4186500"/>
            <a:ext cx="535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7"/>
          <p:cNvSpPr txBox="1"/>
          <p:nvPr/>
        </p:nvSpPr>
        <p:spPr>
          <a:xfrm>
            <a:off x="1094475" y="2096525"/>
            <a:ext cx="10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3769625" y="2096500"/>
            <a:ext cx="1299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64886" r="0" t="0"/>
          <a:stretch/>
        </p:blipFill>
        <p:spPr>
          <a:xfrm>
            <a:off x="6177225" y="3115625"/>
            <a:ext cx="2818925" cy="240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17"/>
          <p:cNvCxnSpPr/>
          <p:nvPr/>
        </p:nvCxnSpPr>
        <p:spPr>
          <a:xfrm flipH="1" rot="10800000">
            <a:off x="5650575" y="4223013"/>
            <a:ext cx="535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7"/>
          <p:cNvSpPr/>
          <p:nvPr/>
        </p:nvSpPr>
        <p:spPr>
          <a:xfrm>
            <a:off x="6671875" y="1845875"/>
            <a:ext cx="1444200" cy="96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6744475" y="2023875"/>
            <a:ext cx="1299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PCA from Feature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7"/>
          <p:cNvCxnSpPr/>
          <p:nvPr/>
        </p:nvCxnSpPr>
        <p:spPr>
          <a:xfrm>
            <a:off x="5366100" y="2312113"/>
            <a:ext cx="10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7"/>
          <p:cNvSpPr txBox="1"/>
          <p:nvPr/>
        </p:nvSpPr>
        <p:spPr>
          <a:xfrm>
            <a:off x="2537800" y="1616850"/>
            <a:ext cx="953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Non-linear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5895175" y="6213100"/>
            <a:ext cx="299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called the Kernel PCA, or KPCA.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5312775" y="1576925"/>
            <a:ext cx="1239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PCA in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300150" y="1119600"/>
            <a:ext cx="8028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KPCA is very powerful, but …….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1698600" y="1849200"/>
            <a:ext cx="523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918850" y="1849200"/>
            <a:ext cx="8028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1: You cannot use labels to guide the dimension reduction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2: Since KPCA is PCA in the feature space,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it's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not obvious what they mean.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433525" y="3148650"/>
            <a:ext cx="6152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Here is the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Gaussian Kernel feature map: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3702946"/>
            <a:ext cx="8395125" cy="791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8"/>
          <p:cNvCxnSpPr>
            <a:stCxn id="255" idx="1"/>
          </p:cNvCxnSpPr>
          <p:nvPr/>
        </p:nvCxnSpPr>
        <p:spPr>
          <a:xfrm rot="10800000">
            <a:off x="2362000" y="4494225"/>
            <a:ext cx="5901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8"/>
          <p:cNvSpPr txBox="1"/>
          <p:nvPr/>
        </p:nvSpPr>
        <p:spPr>
          <a:xfrm>
            <a:off x="2952100" y="4754175"/>
            <a:ext cx="523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too obvious what running PCA on these features mean.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557550" y="5737525"/>
            <a:ext cx="8028900" cy="565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Interpretable </a:t>
            </a: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 Dimension Reduction solves both problems...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2006875" y="861725"/>
            <a:ext cx="1083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KPCA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111475" y="2092775"/>
            <a:ext cx="3095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Interpretable KDR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3664375" y="905975"/>
            <a:ext cx="14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Φ(X) W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9"/>
          <p:cNvCxnSpPr>
            <a:stCxn id="261" idx="3"/>
          </p:cNvCxnSpPr>
          <p:nvPr/>
        </p:nvCxnSpPr>
        <p:spPr>
          <a:xfrm>
            <a:off x="3089875" y="1226525"/>
            <a:ext cx="514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9"/>
          <p:cNvSpPr txBox="1"/>
          <p:nvPr/>
        </p:nvSpPr>
        <p:spPr>
          <a:xfrm>
            <a:off x="5975575" y="760175"/>
            <a:ext cx="2215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Finds the W matrix in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Space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that keeps the most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19"/>
          <p:cNvCxnSpPr/>
          <p:nvPr/>
        </p:nvCxnSpPr>
        <p:spPr>
          <a:xfrm flipH="1">
            <a:off x="4902150" y="1087900"/>
            <a:ext cx="10014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9"/>
          <p:cNvSpPr txBox="1"/>
          <p:nvPr/>
        </p:nvSpPr>
        <p:spPr>
          <a:xfrm>
            <a:off x="3664375" y="2137025"/>
            <a:ext cx="14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Φ(XW)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19"/>
          <p:cNvCxnSpPr/>
          <p:nvPr/>
        </p:nvCxnSpPr>
        <p:spPr>
          <a:xfrm flipH="1" rot="10800000">
            <a:off x="3034050" y="2423175"/>
            <a:ext cx="380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19"/>
          <p:cNvSpPr txBox="1"/>
          <p:nvPr/>
        </p:nvSpPr>
        <p:spPr>
          <a:xfrm>
            <a:off x="5975575" y="1952075"/>
            <a:ext cx="29130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Finds the W matrix in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original data space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that keeps the most information in the Feature Space.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9"/>
          <p:cNvCxnSpPr>
            <a:stCxn id="269" idx="1"/>
          </p:cNvCxnSpPr>
          <p:nvPr/>
        </p:nvCxnSpPr>
        <p:spPr>
          <a:xfrm flipH="1">
            <a:off x="4835875" y="2457575"/>
            <a:ext cx="11397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1" name="Google Shape;2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75" y="4221600"/>
            <a:ext cx="5428300" cy="5197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9"/>
          <p:cNvCxnSpPr/>
          <p:nvPr/>
        </p:nvCxnSpPr>
        <p:spPr>
          <a:xfrm>
            <a:off x="1585700" y="2822375"/>
            <a:ext cx="648900" cy="14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19"/>
          <p:cNvSpPr txBox="1"/>
          <p:nvPr/>
        </p:nvSpPr>
        <p:spPr>
          <a:xfrm>
            <a:off x="2272375" y="3254888"/>
            <a:ext cx="3243000" cy="641100"/>
          </a:xfrm>
          <a:prstGeom prst="rect">
            <a:avLst/>
          </a:prstGeom>
          <a:noFill/>
          <a:ln cap="rnd" cmpd="dbl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HSIC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 general objective for capturing non-linear dependence to achieve IKDR.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515050" y="5466675"/>
            <a:ext cx="3424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HSIC(X,Y)  measures the non-linear dependence between X and Y in</a:t>
            </a:r>
            <a:endParaRPr sz="18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Feature Space.</a:t>
            </a:r>
            <a:endParaRPr sz="18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19"/>
          <p:cNvCxnSpPr/>
          <p:nvPr/>
        </p:nvCxnSpPr>
        <p:spPr>
          <a:xfrm flipH="1" rot="10800000">
            <a:off x="2546700" y="4641700"/>
            <a:ext cx="2418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19"/>
          <p:cNvCxnSpPr>
            <a:endCxn id="271" idx="2"/>
          </p:cNvCxnSpPr>
          <p:nvPr/>
        </p:nvCxnSpPr>
        <p:spPr>
          <a:xfrm rot="10800000">
            <a:off x="4379725" y="4741335"/>
            <a:ext cx="713700" cy="8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19"/>
          <p:cNvSpPr txBox="1"/>
          <p:nvPr/>
        </p:nvSpPr>
        <p:spPr>
          <a:xfrm>
            <a:off x="5093425" y="5313425"/>
            <a:ext cx="3424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Although this make the solution interpretable, it is very difficult to solve. </a:t>
            </a:r>
            <a:endParaRPr sz="18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/>
        </p:nvSpPr>
        <p:spPr>
          <a:xfrm>
            <a:off x="3614675" y="1910950"/>
            <a:ext cx="4359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 generic IKDR problem :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600" y="2714550"/>
            <a:ext cx="4467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3614675" y="3748625"/>
            <a:ext cx="4273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Using a Gaussian Kernel :</a:t>
            </a:r>
            <a:endParaRPr sz="30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925" y="4478225"/>
            <a:ext cx="53530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286150" y="861725"/>
            <a:ext cx="84126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Unfortunately, IKDR is very difficult to solve !!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79600" y="2150125"/>
            <a:ext cx="4180200" cy="2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286150" y="5319325"/>
            <a:ext cx="27009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This is a highly non-linear, non-convex shape where the solution must intersect with a hypersphere.</a:t>
            </a:r>
            <a:endParaRPr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0"/>
          <p:cNvCxnSpPr/>
          <p:nvPr/>
        </p:nvCxnSpPr>
        <p:spPr>
          <a:xfrm flipH="1" rot="10800000">
            <a:off x="1016075" y="4645650"/>
            <a:ext cx="3555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3650500" y="3645350"/>
            <a:ext cx="435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Solve Via SGD :</a:t>
            </a:r>
            <a:endParaRPr sz="18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stuck at saddle point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Easy to implement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Not good results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286150" y="633125"/>
            <a:ext cx="6256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are many existing ways to solve this !!!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600" y="2150125"/>
            <a:ext cx="4180200" cy="2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 txBox="1"/>
          <p:nvPr/>
        </p:nvSpPr>
        <p:spPr>
          <a:xfrm>
            <a:off x="3614675" y="2368150"/>
            <a:ext cx="43590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Optimization Via Stiefel Manifold</a:t>
            </a:r>
            <a:r>
              <a:rPr lang="en-US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stuck at saddle point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Difficult to implement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Decent results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614675" y="996550"/>
            <a:ext cx="43590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Dimension Growth</a:t>
            </a:r>
            <a:r>
              <a:rPr lang="en-US" sz="18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very </a:t>
            </a: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Difficult to implement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stuck at saddle point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poor results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3574300" y="5093150"/>
            <a:ext cx="51522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propose the Iterative Spectral Method (ISM)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very fast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doesn’t get stuck at saddle point (not gradient based)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Easy to implement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Very good results</a:t>
            </a:r>
            <a:endParaRPr sz="16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