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17.09.2017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42938" y="1357313"/>
            <a:ext cx="7772400" cy="1470025"/>
          </a:xfrm>
        </p:spPr>
        <p:txBody>
          <a:bodyPr/>
          <a:lstStyle/>
          <a:p>
            <a:r>
              <a:rPr lang="ru-RU" dirty="0" smtClean="0"/>
              <a:t>Системный анализ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3357563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Заграновская Анна Васильевна</a:t>
            </a:r>
          </a:p>
          <a:p>
            <a:pPr>
              <a:defRPr/>
            </a:pPr>
            <a:r>
              <a:rPr lang="ru-RU" dirty="0" smtClean="0"/>
              <a:t>к.э.н., доц. каф. </a:t>
            </a:r>
            <a:r>
              <a:rPr lang="ru-RU" dirty="0"/>
              <a:t>п</a:t>
            </a:r>
            <a:r>
              <a:rPr lang="ru-RU" dirty="0" smtClean="0"/>
              <a:t>рикладной математики и ЭММ,</a:t>
            </a:r>
          </a:p>
          <a:p>
            <a:pPr>
              <a:defRPr/>
            </a:pPr>
            <a:r>
              <a:rPr lang="ru-RU" dirty="0" smtClean="0"/>
              <a:t>а. Г-3049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9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Интегрированная бизнес-модель </a:t>
            </a:r>
            <a:r>
              <a:rPr lang="ru-RU" sz="3200" b="1" dirty="0" smtClean="0"/>
              <a:t>Д.Хэмбрика</a:t>
            </a:r>
            <a:r>
              <a:rPr lang="ru-RU" sz="3200" b="1" dirty="0" smtClean="0"/>
              <a:t> </a:t>
            </a:r>
            <a:r>
              <a:rPr lang="ru-RU" sz="3200" b="1" dirty="0"/>
              <a:t>и Дж. </a:t>
            </a:r>
            <a:r>
              <a:rPr lang="ru-RU" sz="3200" b="1" dirty="0"/>
              <a:t>Фредериксона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9713" t="32334" r="27190" b="14110"/>
          <a:stretch/>
        </p:blipFill>
        <p:spPr bwMode="auto">
          <a:xfrm>
            <a:off x="1187624" y="1268760"/>
            <a:ext cx="6984776" cy="5184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85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Бизнес-модель </a:t>
            </a:r>
            <a:r>
              <a:rPr lang="ru-RU" sz="3200" b="1" dirty="0"/>
              <a:t>Д. </a:t>
            </a:r>
            <a:r>
              <a:rPr lang="ru-RU" sz="3200" b="1" dirty="0" smtClean="0"/>
              <a:t>Абелла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4340" t="42184" r="13806" b="25880"/>
          <a:stretch/>
        </p:blipFill>
        <p:spPr bwMode="auto">
          <a:xfrm>
            <a:off x="1043608" y="1304326"/>
            <a:ext cx="6696744" cy="4047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Бизнес-модель </a:t>
            </a:r>
            <a:r>
              <a:rPr lang="ru-RU" dirty="0" smtClean="0"/>
              <a:t>Г.Чезборо</a:t>
            </a:r>
            <a:r>
              <a:rPr lang="ru-RU" dirty="0" smtClean="0"/>
              <a:t> и </a:t>
            </a:r>
            <a:r>
              <a:rPr lang="ru-RU" dirty="0" smtClean="0"/>
              <a:t>Р.Розенблюма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4723" t="23983" r="16884" b="46989"/>
          <a:stretch/>
        </p:blipFill>
        <p:spPr bwMode="auto">
          <a:xfrm>
            <a:off x="395536" y="1916832"/>
            <a:ext cx="8496944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96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Модель открытых инноваций </a:t>
            </a:r>
            <a:r>
              <a:rPr lang="ru-RU" sz="3200" b="1" dirty="0"/>
              <a:t>Г.Чезборо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6596" t="34475" r="18491" b="29144"/>
          <a:stretch/>
        </p:blipFill>
        <p:spPr bwMode="auto">
          <a:xfrm>
            <a:off x="179512" y="1315166"/>
            <a:ext cx="8856984" cy="3553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98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Модель инновационного процесса </a:t>
            </a:r>
            <a:r>
              <a:rPr lang="ru-RU" sz="3200" b="1" dirty="0"/>
              <a:t>Г.Чезборо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2849" t="36831" r="23749" b="31000"/>
          <a:stretch/>
        </p:blipFill>
        <p:spPr bwMode="auto">
          <a:xfrm>
            <a:off x="323528" y="1340768"/>
            <a:ext cx="8640960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71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Схема бизнес-модели </a:t>
            </a:r>
            <a:r>
              <a:rPr lang="ru-RU" sz="3200" b="1" dirty="0" smtClean="0"/>
              <a:t>М.Джонсона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3824" t="27623" r="29198" b="24117"/>
          <a:stretch/>
        </p:blipFill>
        <p:spPr bwMode="auto">
          <a:xfrm>
            <a:off x="971600" y="1268760"/>
            <a:ext cx="7560840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0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Бизнес-модель </a:t>
            </a:r>
            <a:r>
              <a:rPr lang="ru-RU" sz="3200" b="1" dirty="0"/>
              <a:t>Н.Д. Стрекаловой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9943" t="19914" r="17151" b="20129"/>
          <a:stretch/>
        </p:blipFill>
        <p:spPr bwMode="auto">
          <a:xfrm>
            <a:off x="251520" y="836712"/>
            <a:ext cx="8712968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41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113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/>
              <a:t>Схема </a:t>
            </a:r>
            <a:r>
              <a:rPr lang="ru-RU" sz="3200" b="1" dirty="0" smtClean="0"/>
              <a:t>бизнес-модели </a:t>
            </a:r>
            <a:r>
              <a:rPr lang="ru-RU" sz="3200" b="1" dirty="0"/>
              <a:t>А. </a:t>
            </a:r>
            <a:r>
              <a:rPr lang="ru-RU" sz="3200" b="1" dirty="0" smtClean="0"/>
              <a:t>Остервальдера</a:t>
            </a:r>
            <a:r>
              <a:rPr lang="ru-RU" sz="3200" b="1" dirty="0" smtClean="0"/>
              <a:t> </a:t>
            </a:r>
            <a:r>
              <a:rPr lang="ru-RU" sz="3200" b="1" dirty="0"/>
              <a:t>и </a:t>
            </a:r>
            <a:r>
              <a:rPr lang="ru-RU" sz="3200" b="1" dirty="0" smtClean="0"/>
              <a:t>И.Пинье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5258" t="17344" r="20097" b="8304"/>
          <a:stretch/>
        </p:blipFill>
        <p:spPr bwMode="auto">
          <a:xfrm>
            <a:off x="539552" y="1294130"/>
            <a:ext cx="8208912" cy="5303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5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Каркас бизнес-модели </a:t>
            </a:r>
            <a:r>
              <a:rPr lang="ru-RU" sz="3200" b="1" dirty="0"/>
              <a:t>Генри </a:t>
            </a:r>
            <a:r>
              <a:rPr lang="ru-RU" sz="3200" b="1" dirty="0" smtClean="0"/>
              <a:t>Чесбруха</a:t>
            </a:r>
            <a:r>
              <a:rPr lang="ru-RU" sz="3200" b="1" dirty="0" smtClean="0"/>
              <a:t> и Ричарда </a:t>
            </a:r>
            <a:r>
              <a:rPr lang="ru-RU" sz="3200" b="1" dirty="0" smtClean="0"/>
              <a:t>С.Розенблума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1013" t="35332" r="16483" b="19348"/>
          <a:stretch/>
        </p:blipFill>
        <p:spPr bwMode="auto">
          <a:xfrm>
            <a:off x="251520" y="1484784"/>
            <a:ext cx="8712968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6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БИЗНЕС-МОДЕЛИ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/>
              <a:t>Бизнес-модель</a:t>
            </a:r>
            <a:r>
              <a:rPr lang="ru-RU" sz="1800" dirty="0"/>
              <a:t> – это схематическое описание бизнеса компании, которое отражает существенные его элементы, находящиеся в определенной взаимосвязи, и позволяет наглядно представить процесс зарабатывания денег компанией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r>
              <a:rPr lang="ru-RU" sz="1800" dirty="0"/>
              <a:t>Рассмотрим </a:t>
            </a:r>
            <a:r>
              <a:rPr lang="ru-RU" sz="1800" b="1" dirty="0"/>
              <a:t>наиболее популярные бизнес-модели </a:t>
            </a:r>
            <a:r>
              <a:rPr lang="ru-RU" sz="1800" dirty="0"/>
              <a:t>таких авторов, как: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В. Элли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А. Сливотски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Д. Линдер и С. Кантрелл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М. Портер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Гэри Хэмел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П. Сталер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Д. Хэмбрик и Дж. Фредериксон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Д. Абелл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Г. </a:t>
            </a:r>
            <a:r>
              <a:rPr lang="ru-RU" sz="1800" dirty="0" smtClean="0"/>
              <a:t>Чезборо </a:t>
            </a:r>
            <a:r>
              <a:rPr lang="ru-RU" sz="1800" dirty="0"/>
              <a:t>и Р. Розенблюм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М. Джонсон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Н.Д. Стрекалова</a:t>
            </a:r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А. Остервальдер и </a:t>
            </a:r>
            <a:r>
              <a:rPr lang="ru-RU" sz="1800" dirty="0"/>
              <a:t>И</a:t>
            </a:r>
            <a:r>
              <a:rPr lang="ru-RU" sz="1800" dirty="0"/>
              <a:t>. </a:t>
            </a:r>
            <a:r>
              <a:rPr lang="ru-RU" sz="1800" dirty="0"/>
              <a:t>Пинье</a:t>
            </a:r>
            <a:endParaRPr lang="ru-RU" sz="1800" dirty="0"/>
          </a:p>
          <a:p>
            <a:pPr lvl="0" algn="just">
              <a:buFont typeface="+mj-lt"/>
              <a:buAutoNum type="arabicPeriod"/>
            </a:pPr>
            <a:r>
              <a:rPr lang="ru-RU" sz="1800" dirty="0"/>
              <a:t>Генри </a:t>
            </a:r>
            <a:r>
              <a:rPr lang="ru-RU" sz="1800" dirty="0"/>
              <a:t>Чесбрух</a:t>
            </a:r>
            <a:r>
              <a:rPr lang="ru-RU" sz="1800" dirty="0"/>
              <a:t> и Ричард </a:t>
            </a:r>
            <a:r>
              <a:rPr lang="ru-RU" sz="1800" dirty="0"/>
              <a:t>С.Розенблум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73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69364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Карта сети создания </a:t>
            </a:r>
            <a:r>
              <a:rPr lang="ru-RU" sz="3200" b="1" dirty="0" smtClean="0"/>
              <a:t>ценности </a:t>
            </a:r>
            <a:r>
              <a:rPr lang="ru-RU" sz="3200" b="1" dirty="0" smtClean="0"/>
              <a:t>В.Элли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4895" t="21413" r="29599" b="24474"/>
          <a:stretch/>
        </p:blipFill>
        <p:spPr bwMode="auto">
          <a:xfrm>
            <a:off x="755576" y="908720"/>
            <a:ext cx="7560840" cy="5688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34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Схема создания бизнес-модели </a:t>
            </a:r>
            <a:r>
              <a:rPr lang="ru-RU" sz="3200" b="1" dirty="0" smtClean="0"/>
              <a:t>А.Сливотски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0917" t="22484" r="30135" b="16060"/>
          <a:stretch/>
        </p:blipFill>
        <p:spPr bwMode="auto">
          <a:xfrm>
            <a:off x="1187624" y="908720"/>
            <a:ext cx="6480720" cy="5616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Схема создания бизнес-модели </a:t>
            </a:r>
            <a:r>
              <a:rPr lang="ru-RU" sz="3200" b="1" dirty="0" smtClean="0"/>
              <a:t>А.Сливотски</a:t>
            </a:r>
            <a:r>
              <a:rPr lang="ru-RU" sz="3200" b="1" dirty="0" smtClean="0"/>
              <a:t> (продолжение) </a:t>
            </a: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8910" t="29979" r="32276" b="47966"/>
          <a:stretch/>
        </p:blipFill>
        <p:spPr bwMode="auto">
          <a:xfrm>
            <a:off x="539552" y="1358574"/>
            <a:ext cx="8208912" cy="3366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7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Схема бизнес-модели </a:t>
            </a:r>
            <a:r>
              <a:rPr lang="ru-RU" sz="3200" b="1" dirty="0"/>
              <a:t>Д. Линдер и </a:t>
            </a:r>
            <a:r>
              <a:rPr lang="ru-RU" sz="3200" b="1" dirty="0" smtClean="0"/>
              <a:t>С.Кантрелл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3652" t="19914" r="19428" b="19072"/>
          <a:stretch/>
        </p:blipFill>
        <p:spPr bwMode="auto">
          <a:xfrm>
            <a:off x="395536" y="1340768"/>
            <a:ext cx="8424936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58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Цепочка создания ценности М. Портера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8470" t="27623" r="40441" b="32280"/>
          <a:stretch/>
        </p:blipFill>
        <p:spPr bwMode="auto">
          <a:xfrm>
            <a:off x="611560" y="893506"/>
            <a:ext cx="8136904" cy="5199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86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Бизнес-модель Гэри </a:t>
            </a:r>
            <a:r>
              <a:rPr lang="ru-RU" sz="3200" b="1" dirty="0" smtClean="0"/>
              <a:t>Хэмела</a:t>
            </a: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9369" t="43256" r="10460" b="18528"/>
          <a:stretch/>
        </p:blipFill>
        <p:spPr bwMode="auto">
          <a:xfrm>
            <a:off x="268153" y="1556792"/>
            <a:ext cx="8568952" cy="331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5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Схема бизнес-модели </a:t>
            </a:r>
            <a:r>
              <a:rPr lang="ru-RU" sz="3200" b="1" dirty="0"/>
              <a:t>П. </a:t>
            </a:r>
            <a:r>
              <a:rPr lang="ru-RU" sz="3200" b="1" dirty="0"/>
              <a:t>Сталера</a:t>
            </a:r>
            <a:r>
              <a:rPr lang="ru-RU" sz="3200" b="1" dirty="0"/>
              <a:t> </a:t>
            </a:r>
            <a:endParaRPr lang="ru-RU" sz="32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0478" t="24839" r="16751" b="12871"/>
          <a:stretch/>
        </p:blipFill>
        <p:spPr bwMode="auto">
          <a:xfrm>
            <a:off x="385462" y="908720"/>
            <a:ext cx="8568952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10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194</Words>
  <Application>Microsoft Office PowerPoint</Application>
  <PresentationFormat>Экран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Системный анализ</vt:lpstr>
      <vt:lpstr>БИЗНЕС-МОДЕЛИ</vt:lpstr>
      <vt:lpstr>Карта сети создания ценности В.Элли</vt:lpstr>
      <vt:lpstr>Схема создания бизнес-модели А.Сливотски </vt:lpstr>
      <vt:lpstr>Схема создания бизнес-модели А.Сливотски (продолжение) </vt:lpstr>
      <vt:lpstr>Схема бизнес-модели Д. Линдер и С.Кантрелл </vt:lpstr>
      <vt:lpstr>Цепочка создания ценности М. Портера</vt:lpstr>
      <vt:lpstr>Бизнес-модель Гэри Хэмела</vt:lpstr>
      <vt:lpstr>Схема бизнес-модели П. Сталера </vt:lpstr>
      <vt:lpstr>Интегрированная бизнес-модель Д.Хэмбрика и Дж. Фредериксона</vt:lpstr>
      <vt:lpstr>Бизнес-модель Д. Абелла</vt:lpstr>
      <vt:lpstr>Бизнес-модель Г.Чезборо и Р.Розенблюма</vt:lpstr>
      <vt:lpstr>Модель открытых инноваций Г.Чезборо </vt:lpstr>
      <vt:lpstr>Модель инновационного процесса Г.Чезборо </vt:lpstr>
      <vt:lpstr>Схема бизнес-модели М.Джонсона</vt:lpstr>
      <vt:lpstr>Бизнес-модель Н.Д. Стрекаловой </vt:lpstr>
      <vt:lpstr>Схема бизнес-модели А. Остервальдера и И.Пинье </vt:lpstr>
      <vt:lpstr>Каркас бизнес-модели Генри Чесбруха и Ричарда С.Розенблума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Системный анализ</dc:title>
  <dc:creator>Zagranet</dc:creator>
  <cp:lastModifiedBy>Zagranet</cp:lastModifiedBy>
  <cp:revision>15</cp:revision>
  <dcterms:created xsi:type="dcterms:W3CDTF">2017-09-17T14:12:56Z</dcterms:created>
  <dcterms:modified xsi:type="dcterms:W3CDTF">2017-09-17T16:49:14Z</dcterms:modified>
</cp:coreProperties>
</file>