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8E15B0B-F119-441F-A767-185382375031}"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2617573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8E15B0B-F119-441F-A767-185382375031}"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425885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8E15B0B-F119-441F-A767-185382375031}"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314663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8E15B0B-F119-441F-A767-185382375031}"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201946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8E15B0B-F119-441F-A767-185382375031}"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141196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8E15B0B-F119-441F-A767-185382375031}"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1602784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8E15B0B-F119-441F-A767-185382375031}" type="datetimeFigureOut">
              <a:rPr lang="en-US" smtClean="0"/>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397159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8E15B0B-F119-441F-A767-185382375031}" type="datetimeFigureOut">
              <a:rPr lang="en-US" smtClean="0"/>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81528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15B0B-F119-441F-A767-185382375031}" type="datetimeFigureOut">
              <a:rPr lang="en-US" smtClean="0"/>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134814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8E15B0B-F119-441F-A767-185382375031}"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277865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8E15B0B-F119-441F-A767-185382375031}"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324289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D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15B0B-F119-441F-A767-185382375031}" type="datetimeFigureOut">
              <a:rPr lang="en-US" smtClean="0"/>
              <a:t>5/22/2022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12437-2082-452E-ACE0-1375326CB8E0}" type="slidenum">
              <a:rPr lang="en-US" smtClean="0"/>
              <a:t>‹#›</a:t>
            </a:fld>
            <a:endParaRPr lang="en-US"/>
          </a:p>
        </p:txBody>
      </p:sp>
    </p:spTree>
    <p:extLst>
      <p:ext uri="{BB962C8B-B14F-4D97-AF65-F5344CB8AC3E}">
        <p14:creationId xmlns:p14="http://schemas.microsoft.com/office/powerpoint/2010/main" val="37982705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CC0FB4-B451-6E4D-E195-B4AFC18CDB8A}"/>
              </a:ext>
            </a:extLst>
          </p:cNvPr>
          <p:cNvSpPr txBox="1"/>
          <p:nvPr/>
        </p:nvSpPr>
        <p:spPr>
          <a:xfrm>
            <a:off x="3515296" y="1149018"/>
            <a:ext cx="5161408" cy="1015663"/>
          </a:xfrm>
          <a:prstGeom prst="rect">
            <a:avLst/>
          </a:prstGeom>
          <a:noFill/>
        </p:spPr>
        <p:txBody>
          <a:bodyPr wrap="square" rtlCol="0">
            <a:spAutoFit/>
          </a:bodyPr>
          <a:lstStyle/>
          <a:p>
            <a:pPr algn="ctr"/>
            <a:r>
              <a:rPr lang="ru-RU" sz="3000" b="1" dirty="0">
                <a:latin typeface="Cambria" panose="02040503050406030204" pitchFamily="18" charset="0"/>
                <a:ea typeface="Cambria" panose="02040503050406030204" pitchFamily="18" charset="0"/>
                <a:cs typeface="Times New Roman" panose="02020603050405020304" pitchFamily="18" charset="0"/>
              </a:rPr>
              <a:t>Курсовая работа по</a:t>
            </a:r>
          </a:p>
          <a:p>
            <a:pPr algn="ctr"/>
            <a:r>
              <a:rPr lang="ru-RU" sz="3000" b="1" dirty="0">
                <a:latin typeface="Cambria" panose="02040503050406030204" pitchFamily="18" charset="0"/>
                <a:ea typeface="Cambria" panose="02040503050406030204" pitchFamily="18" charset="0"/>
                <a:cs typeface="Times New Roman" panose="02020603050405020304" pitchFamily="18" charset="0"/>
              </a:rPr>
              <a:t>Исследованию операций</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FB06E36-931E-D363-04FF-3BECB8E52697}"/>
              </a:ext>
            </a:extLst>
          </p:cNvPr>
          <p:cNvSpPr txBox="1"/>
          <p:nvPr/>
        </p:nvSpPr>
        <p:spPr>
          <a:xfrm>
            <a:off x="431292" y="2576161"/>
            <a:ext cx="11329416" cy="1323439"/>
          </a:xfrm>
          <a:prstGeom prst="rect">
            <a:avLst/>
          </a:prstGeom>
          <a:noFill/>
        </p:spPr>
        <p:txBody>
          <a:bodyPr wrap="square" rtlCol="0">
            <a:spAutoFit/>
          </a:bodyPr>
          <a:lstStyle/>
          <a:p>
            <a:pPr algn="ctr"/>
            <a:r>
              <a:rPr lang="ru-RU" sz="4000" i="1" dirty="0">
                <a:latin typeface="Cambria" panose="02040503050406030204" pitchFamily="18" charset="0"/>
                <a:ea typeface="Cambria" panose="02040503050406030204" pitchFamily="18" charset="0"/>
              </a:rPr>
              <a:t>Моделирование оптимизационных задач средствами динамического программирования</a:t>
            </a:r>
            <a:endParaRPr lang="en-US" sz="4000" i="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FC1F50D1-872C-21EB-84FD-5B7D497A07BF}"/>
              </a:ext>
            </a:extLst>
          </p:cNvPr>
          <p:cNvSpPr txBox="1"/>
          <p:nvPr/>
        </p:nvSpPr>
        <p:spPr>
          <a:xfrm>
            <a:off x="7818120" y="6042398"/>
            <a:ext cx="4078224" cy="477054"/>
          </a:xfrm>
          <a:prstGeom prst="rect">
            <a:avLst/>
          </a:prstGeom>
          <a:noFill/>
        </p:spPr>
        <p:txBody>
          <a:bodyPr wrap="square" rtlCol="0">
            <a:spAutoFit/>
          </a:bodyPr>
          <a:lstStyle/>
          <a:p>
            <a:pPr algn="ctr"/>
            <a:r>
              <a:rPr lang="ru-RU" sz="2500" i="1" dirty="0">
                <a:latin typeface="Cambria" panose="02040503050406030204" pitchFamily="18" charset="0"/>
                <a:ea typeface="Cambria" panose="02040503050406030204" pitchFamily="18" charset="0"/>
              </a:rPr>
              <a:t>Бронников Егор ПМ-1901</a:t>
            </a:r>
            <a:endParaRPr lang="en-US" sz="2500" i="1"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DBF602B3-F5E7-5E04-BD0F-E62FE585F36B}"/>
              </a:ext>
            </a:extLst>
          </p:cNvPr>
          <p:cNvSpPr txBox="1"/>
          <p:nvPr/>
        </p:nvSpPr>
        <p:spPr>
          <a:xfrm>
            <a:off x="11314176" y="123104"/>
            <a:ext cx="713232" cy="430887"/>
          </a:xfrm>
          <a:prstGeom prst="rect">
            <a:avLst/>
          </a:prstGeom>
          <a:noFill/>
        </p:spPr>
        <p:txBody>
          <a:bodyPr wrap="square" rtlCol="0">
            <a:spAutoFit/>
          </a:bodyPr>
          <a:lstStyle/>
          <a:p>
            <a:r>
              <a:rPr lang="ru-RU" sz="2200" b="1" dirty="0">
                <a:latin typeface="Cambria" panose="02040503050406030204" pitchFamily="18" charset="0"/>
                <a:ea typeface="Cambria" panose="02040503050406030204" pitchFamily="18" charset="0"/>
              </a:rPr>
              <a:t>0</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2573974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ACDAF26-4DF1-B1FD-06D0-774B61C09264}"/>
                  </a:ext>
                </a:extLst>
              </p:cNvPr>
              <p:cNvSpPr txBox="1"/>
              <p:nvPr/>
            </p:nvSpPr>
            <p:spPr>
              <a:xfrm>
                <a:off x="689800" y="1955814"/>
                <a:ext cx="10657904" cy="430887"/>
              </a:xfrm>
              <a:prstGeom prst="rect">
                <a:avLst/>
              </a:prstGeom>
              <a:noFill/>
            </p:spPr>
            <p:txBody>
              <a:bodyPr wrap="square" rtlCol="0">
                <a:spAutoFit/>
              </a:bodyPr>
              <a:lstStyle/>
              <a:p>
                <a:pPr algn="just"/>
                <a:r>
                  <a:rPr lang="ru-RU" sz="2200" dirty="0">
                    <a:latin typeface="Cambria" panose="02040503050406030204" pitchFamily="18" charset="0"/>
                    <a:ea typeface="Cambria" panose="02040503050406030204" pitchFamily="18" charset="0"/>
                  </a:rPr>
                  <a:t>А прибыль от использования оборудования в период с </a:t>
                </a:r>
                <a14:m>
                  <m:oMath xmlns:m="http://schemas.openxmlformats.org/officeDocument/2006/math">
                    <m:r>
                      <a:rPr lang="en-US" sz="2200" i="1"/>
                      <m:t>𝑛</m:t>
                    </m:r>
                  </m:oMath>
                </a14:m>
                <a:r>
                  <a:rPr lang="ru-RU" sz="2200" dirty="0">
                    <a:latin typeface="Cambria" panose="02040503050406030204" pitchFamily="18" charset="0"/>
                    <a:ea typeface="Cambria" panose="02040503050406030204" pitchFamily="18" charset="0"/>
                  </a:rPr>
                  <a:t>-го по </a:t>
                </a:r>
                <a14:m>
                  <m:oMath xmlns:m="http://schemas.openxmlformats.org/officeDocument/2006/math">
                    <m:r>
                      <a:rPr lang="ru-RU" sz="2200" i="1"/>
                      <m:t>𝑁</m:t>
                    </m:r>
                  </m:oMath>
                </a14:m>
                <a:r>
                  <a:rPr lang="ru-RU" sz="2200" dirty="0">
                    <a:latin typeface="Cambria" panose="02040503050406030204" pitchFamily="18" charset="0"/>
                    <a:ea typeface="Cambria" panose="02040503050406030204" pitchFamily="18" charset="0"/>
                  </a:rPr>
                  <a:t>-й год:</a:t>
                </a:r>
                <a:endParaRPr lang="en-US" sz="2200" dirty="0">
                  <a:latin typeface="Cambria" panose="02040503050406030204" pitchFamily="18" charset="0"/>
                  <a:ea typeface="Cambria" panose="02040503050406030204" pitchFamily="18" charset="0"/>
                </a:endParaRPr>
              </a:p>
            </p:txBody>
          </p:sp>
        </mc:Choice>
        <mc:Fallback>
          <p:sp>
            <p:nvSpPr>
              <p:cNvPr id="6" name="TextBox 5">
                <a:extLst>
                  <a:ext uri="{FF2B5EF4-FFF2-40B4-BE49-F238E27FC236}">
                    <a16:creationId xmlns:a16="http://schemas.microsoft.com/office/drawing/2014/main" id="{1ACDAF26-4DF1-B1FD-06D0-774B61C09264}"/>
                  </a:ext>
                </a:extLst>
              </p:cNvPr>
              <p:cNvSpPr txBox="1">
                <a:spLocks noRot="1" noChangeAspect="1" noMove="1" noResize="1" noEditPoints="1" noAdjustHandles="1" noChangeArrowheads="1" noChangeShapeType="1" noTextEdit="1"/>
              </p:cNvSpPr>
              <p:nvPr/>
            </p:nvSpPr>
            <p:spPr>
              <a:xfrm>
                <a:off x="689800" y="1955814"/>
                <a:ext cx="10657904" cy="430887"/>
              </a:xfrm>
              <a:prstGeom prst="rect">
                <a:avLst/>
              </a:prstGeom>
              <a:blipFill>
                <a:blip r:embed="rId2"/>
                <a:stretch>
                  <a:fillRect l="-743" t="-9859" b="-2676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44DB961-4571-CFEE-D37A-3A0BB68B40EF}"/>
              </a:ext>
            </a:extLst>
          </p:cNvPr>
          <p:cNvSpPr txBox="1"/>
          <p:nvPr/>
        </p:nvSpPr>
        <p:spPr>
          <a:xfrm>
            <a:off x="689800" y="1241023"/>
            <a:ext cx="3059240"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Решение</a:t>
            </a:r>
            <a:endParaRPr lang="en-US" sz="2500" i="1"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0DAC7D98-3DF7-26B9-9D99-17ACF3B1BC14}"/>
              </a:ext>
            </a:extLst>
          </p:cNvPr>
          <p:cNvSpPr txBox="1"/>
          <p:nvPr/>
        </p:nvSpPr>
        <p:spPr>
          <a:xfrm>
            <a:off x="689800" y="449288"/>
            <a:ext cx="600360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Задача о замене оборудования</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EE93C76-7FB9-622E-AFB1-5D507931E23F}"/>
                  </a:ext>
                </a:extLst>
              </p:cNvPr>
              <p:cNvSpPr txBox="1"/>
              <p:nvPr/>
            </p:nvSpPr>
            <p:spPr>
              <a:xfrm>
                <a:off x="2351151" y="2735575"/>
                <a:ext cx="8684514" cy="9504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500" i="1" smtClean="0">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𝐹</m:t>
                          </m:r>
                        </m:e>
                        <m:sub>
                          <m:r>
                            <a:rPr lang="en-US" sz="2500" i="1">
                              <a:solidFill>
                                <a:schemeClr val="tx1"/>
                              </a:solidFill>
                              <a:latin typeface="Cambria Math" panose="02040503050406030204" pitchFamily="18" charset="0"/>
                            </a:rPr>
                            <m:t>𝑛</m:t>
                          </m:r>
                        </m:sub>
                      </m:sSub>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e>
                      </m:d>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𝑚𝑎𝑥</m:t>
                      </m:r>
                      <m:d>
                        <m:dPr>
                          <m:begChr m:val="{"/>
                          <m:endChr m:val=""/>
                          <m:ctrlPr>
                            <a:rPr lang="en-US" sz="2500" i="1">
                              <a:solidFill>
                                <a:schemeClr val="tx1"/>
                              </a:solidFill>
                              <a:latin typeface="Cambria Math" panose="02040503050406030204" pitchFamily="18" charset="0"/>
                            </a:rPr>
                          </m:ctrlPr>
                        </m:dPr>
                        <m:e>
                          <m:eqArr>
                            <m:eqArrPr>
                              <m:ctrlPr>
                                <a:rPr lang="en-US" sz="2500" i="1">
                                  <a:solidFill>
                                    <a:schemeClr val="tx1"/>
                                  </a:solidFill>
                                  <a:latin typeface="Cambria Math" panose="02040503050406030204" pitchFamily="18" charset="0"/>
                                </a:rPr>
                              </m:ctrlPr>
                            </m:eqArrPr>
                            <m:e>
                              <m:r>
                                <a:rPr lang="en-US" sz="2500" i="0">
                                  <a:solidFill>
                                    <a:schemeClr val="tx1"/>
                                  </a:solidFill>
                                  <a:latin typeface="Cambria Math" panose="02040503050406030204" pitchFamily="18" charset="0"/>
                                </a:rPr>
                                <m:t>&amp;</m:t>
                              </m:r>
                              <m:r>
                                <a:rPr lang="en-US" sz="2500" i="1">
                                  <a:solidFill>
                                    <a:schemeClr val="tx1"/>
                                  </a:solidFill>
                                  <a:latin typeface="Cambria Math" panose="02040503050406030204" pitchFamily="18" charset="0"/>
                                </a:rPr>
                                <m:t>𝑟</m:t>
                              </m:r>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e>
                              </m:d>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𝑢</m:t>
                              </m:r>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e>
                              </m:d>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𝐹</m:t>
                                  </m:r>
                                </m:e>
                                <m:sub>
                                  <m:r>
                                    <a:rPr lang="en-US" sz="2500" i="1">
                                      <a:solidFill>
                                        <a:schemeClr val="tx1"/>
                                      </a:solidFill>
                                      <a:latin typeface="Cambria Math" panose="02040503050406030204" pitchFamily="18" charset="0"/>
                                    </a:rPr>
                                    <m:t>𝑛</m:t>
                                  </m:r>
                                  <m:r>
                                    <a:rPr lang="en-US" sz="2500" i="0">
                                      <a:solidFill>
                                        <a:schemeClr val="tx1"/>
                                      </a:solidFill>
                                      <a:latin typeface="Cambria Math" panose="02040503050406030204" pitchFamily="18" charset="0"/>
                                    </a:rPr>
                                    <m:t>+1</m:t>
                                  </m:r>
                                </m:sub>
                              </m:sSub>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r>
                                    <a:rPr lang="en-US" sz="2500" i="0">
                                      <a:solidFill>
                                        <a:schemeClr val="tx1"/>
                                      </a:solidFill>
                                      <a:latin typeface="Cambria Math" panose="02040503050406030204" pitchFamily="18" charset="0"/>
                                    </a:rPr>
                                    <m:t>+1</m:t>
                                  </m:r>
                                </m:e>
                              </m:d>
                              <m:r>
                                <a:rPr lang="en-US" sz="2500" i="0">
                                  <a:solidFill>
                                    <a:schemeClr val="tx1"/>
                                  </a:solidFill>
                                  <a:latin typeface="Cambria Math" panose="02040503050406030204" pitchFamily="18" charset="0"/>
                                </a:rPr>
                                <m:t>      −сохранение</m:t>
                              </m:r>
                            </m:e>
                            <m:e>
                              <m:r>
                                <a:rPr lang="en-US" sz="2500" i="0">
                                  <a:solidFill>
                                    <a:schemeClr val="tx1"/>
                                  </a:solidFill>
                                  <a:latin typeface="Cambria Math" panose="02040503050406030204" pitchFamily="18" charset="0"/>
                                </a:rPr>
                                <m:t>&amp;</m:t>
                              </m:r>
                              <m:r>
                                <a:rPr lang="en-US" sz="2500" i="1">
                                  <a:solidFill>
                                    <a:schemeClr val="tx1"/>
                                  </a:solidFill>
                                  <a:latin typeface="Cambria Math" panose="02040503050406030204" pitchFamily="18" charset="0"/>
                                </a:rPr>
                                <m:t>𝑠</m:t>
                              </m:r>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e>
                              </m:d>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𝑃</m:t>
                              </m:r>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𝑟</m:t>
                              </m:r>
                              <m:d>
                                <m:dPr>
                                  <m:ctrlPr>
                                    <a:rPr lang="en-US" sz="2500" i="1">
                                      <a:solidFill>
                                        <a:schemeClr val="tx1"/>
                                      </a:solidFill>
                                      <a:latin typeface="Cambria Math" panose="02040503050406030204" pitchFamily="18" charset="0"/>
                                    </a:rPr>
                                  </m:ctrlPr>
                                </m:dPr>
                                <m:e>
                                  <m:r>
                                    <a:rPr lang="en-US" sz="2500" i="0">
                                      <a:solidFill>
                                        <a:schemeClr val="tx1"/>
                                      </a:solidFill>
                                      <a:latin typeface="Cambria Math" panose="02040503050406030204" pitchFamily="18" charset="0"/>
                                    </a:rPr>
                                    <m:t>0</m:t>
                                  </m:r>
                                </m:e>
                              </m:d>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𝑢</m:t>
                              </m:r>
                              <m:d>
                                <m:dPr>
                                  <m:ctrlPr>
                                    <a:rPr lang="en-US" sz="2500" i="1">
                                      <a:solidFill>
                                        <a:schemeClr val="tx1"/>
                                      </a:solidFill>
                                      <a:latin typeface="Cambria Math" panose="02040503050406030204" pitchFamily="18" charset="0"/>
                                    </a:rPr>
                                  </m:ctrlPr>
                                </m:dPr>
                                <m:e>
                                  <m:r>
                                    <a:rPr lang="en-US" sz="2500" i="0">
                                      <a:solidFill>
                                        <a:schemeClr val="tx1"/>
                                      </a:solidFill>
                                      <a:latin typeface="Cambria Math" panose="02040503050406030204" pitchFamily="18" charset="0"/>
                                    </a:rPr>
                                    <m:t>0</m:t>
                                  </m:r>
                                </m:e>
                              </m:d>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𝐹</m:t>
                                  </m:r>
                                </m:e>
                                <m:sub>
                                  <m:r>
                                    <a:rPr lang="en-US" sz="2500" i="1">
                                      <a:solidFill>
                                        <a:schemeClr val="tx1"/>
                                      </a:solidFill>
                                      <a:latin typeface="Cambria Math" panose="02040503050406030204" pitchFamily="18" charset="0"/>
                                    </a:rPr>
                                    <m:t>𝑛</m:t>
                                  </m:r>
                                  <m:r>
                                    <a:rPr lang="en-US" sz="2500" i="0">
                                      <a:solidFill>
                                        <a:schemeClr val="tx1"/>
                                      </a:solidFill>
                                      <a:latin typeface="Cambria Math" panose="02040503050406030204" pitchFamily="18" charset="0"/>
                                    </a:rPr>
                                    <m:t>+1</m:t>
                                  </m:r>
                                </m:sub>
                              </m:sSub>
                              <m:d>
                                <m:dPr>
                                  <m:ctrlPr>
                                    <a:rPr lang="en-US" sz="2500" i="1">
                                      <a:solidFill>
                                        <a:schemeClr val="tx1"/>
                                      </a:solidFill>
                                      <a:latin typeface="Cambria Math" panose="02040503050406030204" pitchFamily="18" charset="0"/>
                                    </a:rPr>
                                  </m:ctrlPr>
                                </m:dPr>
                                <m:e>
                                  <m:r>
                                    <a:rPr lang="en-US" sz="2500" i="0">
                                      <a:solidFill>
                                        <a:schemeClr val="tx1"/>
                                      </a:solidFill>
                                      <a:latin typeface="Cambria Math" panose="02040503050406030204" pitchFamily="18" charset="0"/>
                                    </a:rPr>
                                    <m:t>1</m:t>
                                  </m:r>
                                </m:e>
                              </m:d>
                              <m:r>
                                <a:rPr lang="en-US" sz="2500" i="0">
                                  <a:solidFill>
                                    <a:schemeClr val="tx1"/>
                                  </a:solidFill>
                                  <a:latin typeface="Cambria Math" panose="02040503050406030204" pitchFamily="18" charset="0"/>
                                </a:rPr>
                                <m:t>−замена</m:t>
                              </m:r>
                            </m:e>
                          </m:eqArr>
                        </m:e>
                      </m:d>
                    </m:oMath>
                  </m:oMathPara>
                </a14:m>
                <a:endParaRPr lang="en-US" sz="2500" dirty="0">
                  <a:solidFill>
                    <a:schemeClr val="tx1"/>
                  </a:solidFill>
                  <a:latin typeface="Cambria" panose="02040503050406030204" pitchFamily="18" charset="0"/>
                  <a:ea typeface="Cambria" panose="02040503050406030204" pitchFamily="18" charset="0"/>
                </a:endParaRPr>
              </a:p>
            </p:txBody>
          </p:sp>
        </mc:Choice>
        <mc:Fallback>
          <p:sp>
            <p:nvSpPr>
              <p:cNvPr id="10" name="TextBox 9">
                <a:extLst>
                  <a:ext uri="{FF2B5EF4-FFF2-40B4-BE49-F238E27FC236}">
                    <a16:creationId xmlns:a16="http://schemas.microsoft.com/office/drawing/2014/main" id="{4EE93C76-7FB9-622E-AFB1-5D507931E23F}"/>
                  </a:ext>
                </a:extLst>
              </p:cNvPr>
              <p:cNvSpPr txBox="1">
                <a:spLocks noRot="1" noChangeAspect="1" noMove="1" noResize="1" noEditPoints="1" noAdjustHandles="1" noChangeArrowheads="1" noChangeShapeType="1" noTextEdit="1"/>
              </p:cNvSpPr>
              <p:nvPr/>
            </p:nvSpPr>
            <p:spPr>
              <a:xfrm>
                <a:off x="2351151" y="2735575"/>
                <a:ext cx="8684514" cy="950453"/>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EFEE78B3-9A7F-CA49-A952-758C597D126F}"/>
              </a:ext>
            </a:extLst>
          </p:cNvPr>
          <p:cNvSpPr txBox="1"/>
          <p:nvPr/>
        </p:nvSpPr>
        <p:spPr>
          <a:xfrm>
            <a:off x="689800" y="4335472"/>
            <a:ext cx="10985374" cy="769441"/>
          </a:xfrm>
          <a:prstGeom prst="rect">
            <a:avLst/>
          </a:prstGeom>
          <a:noFill/>
        </p:spPr>
        <p:txBody>
          <a:bodyPr wrap="square">
            <a:spAutoFit/>
          </a:bodyPr>
          <a:lstStyle/>
          <a:p>
            <a:pPr algn="just"/>
            <a:r>
              <a:rPr lang="ru-RU" sz="2200" dirty="0">
                <a:effectLst/>
                <a:latin typeface="Cambria" panose="02040503050406030204" pitchFamily="18" charset="0"/>
                <a:ea typeface="Cambria" panose="02040503050406030204" pitchFamily="18" charset="0"/>
              </a:rPr>
              <a:t>В случае, если оба управления («сохранить» и «заменить») приводят к одной и той же прибыли, то целесообразно выбрать управление «сохранить».</a:t>
            </a:r>
            <a:endParaRPr lang="en-US" sz="2200" dirty="0">
              <a:effectLst/>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448D757E-B5DF-0F9B-5147-8BADD5788485}"/>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9</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379951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FA933-0C53-39C1-AC51-C97E06E5645A}"/>
              </a:ext>
            </a:extLst>
          </p:cNvPr>
          <p:cNvSpPr txBox="1"/>
          <p:nvPr/>
        </p:nvSpPr>
        <p:spPr>
          <a:xfrm>
            <a:off x="689800" y="449288"/>
            <a:ext cx="600360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Задача о рюкзаке</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ACDAF26-4DF1-B1FD-06D0-774B61C09264}"/>
                  </a:ext>
                </a:extLst>
              </p:cNvPr>
              <p:cNvSpPr txBox="1"/>
              <p:nvPr/>
            </p:nvSpPr>
            <p:spPr>
              <a:xfrm>
                <a:off x="689800" y="1770860"/>
                <a:ext cx="11279696" cy="1785104"/>
              </a:xfrm>
              <a:prstGeom prst="rect">
                <a:avLst/>
              </a:prstGeom>
              <a:noFill/>
            </p:spPr>
            <p:txBody>
              <a:bodyPr wrap="square" rtlCol="0">
                <a:spAutoFit/>
              </a:bodyPr>
              <a:lstStyle/>
              <a:p>
                <a:pPr algn="just"/>
                <a:r>
                  <a:rPr lang="ru-RU" sz="2200" dirty="0">
                    <a:latin typeface="Cambria" panose="02040503050406030204" pitchFamily="18" charset="0"/>
                    <a:ea typeface="Cambria" panose="02040503050406030204" pitchFamily="18" charset="0"/>
                  </a:rPr>
                  <a:t>Пусть дано </a:t>
                </a:r>
                <a14:m>
                  <m:oMath xmlns:m="http://schemas.openxmlformats.org/officeDocument/2006/math">
                    <m:r>
                      <a:rPr lang="ru-RU" sz="2200" i="1"/>
                      <m:t>𝑁</m:t>
                    </m:r>
                  </m:oMath>
                </a14:m>
                <a:r>
                  <a:rPr lang="ru-RU" sz="2200" dirty="0">
                    <a:latin typeface="Cambria" panose="02040503050406030204" pitchFamily="18" charset="0"/>
                    <a:ea typeface="Cambria" panose="02040503050406030204" pitchFamily="18" charset="0"/>
                  </a:rPr>
                  <a:t> предметов, </a:t>
                </a:r>
                <a14:m>
                  <m:oMath xmlns:m="http://schemas.openxmlformats.org/officeDocument/2006/math">
                    <m:r>
                      <a:rPr lang="ru-RU" sz="2200" i="1"/>
                      <m:t>𝑊</m:t>
                    </m:r>
                  </m:oMath>
                </a14:m>
                <a:r>
                  <a:rPr lang="ru-RU" sz="2200" dirty="0">
                    <a:latin typeface="Cambria" panose="02040503050406030204" pitchFamily="18" charset="0"/>
                    <a:ea typeface="Cambria" panose="02040503050406030204" pitchFamily="18" charset="0"/>
                  </a:rPr>
                  <a:t> – вместимость рюкзака, </a:t>
                </a:r>
                <a14:m>
                  <m:oMath xmlns:m="http://schemas.openxmlformats.org/officeDocument/2006/math">
                    <m:r>
                      <a:rPr lang="ru-RU" sz="2200" i="1"/>
                      <m:t>𝑤</m:t>
                    </m:r>
                    <m:r>
                      <a:rPr lang="ru-RU" sz="2200" i="1"/>
                      <m:t>=(</m:t>
                    </m:r>
                    <m:sSub>
                      <m:sSubPr>
                        <m:ctrlPr>
                          <a:rPr lang="en-US" sz="2200" i="1"/>
                        </m:ctrlPr>
                      </m:sSubPr>
                      <m:e>
                        <m:r>
                          <a:rPr lang="ru-RU" sz="2200" i="1"/>
                          <m:t>𝑤</m:t>
                        </m:r>
                      </m:e>
                      <m:sub>
                        <m:r>
                          <a:rPr lang="ru-RU" sz="2200" i="1"/>
                          <m:t>1</m:t>
                        </m:r>
                      </m:sub>
                    </m:sSub>
                    <m:r>
                      <a:rPr lang="ru-RU" sz="2200" i="1"/>
                      <m:t>,</m:t>
                    </m:r>
                    <m:sSub>
                      <m:sSubPr>
                        <m:ctrlPr>
                          <a:rPr lang="en-US" sz="2200" i="1"/>
                        </m:ctrlPr>
                      </m:sSubPr>
                      <m:e>
                        <m:r>
                          <a:rPr lang="ru-RU" sz="2200" i="1"/>
                          <m:t>𝑤</m:t>
                        </m:r>
                      </m:e>
                      <m:sub>
                        <m:r>
                          <a:rPr lang="ru-RU" sz="2200" i="1"/>
                          <m:t>2</m:t>
                        </m:r>
                      </m:sub>
                    </m:sSub>
                    <m:r>
                      <a:rPr lang="ru-RU" sz="2200" i="1"/>
                      <m:t>,…,</m:t>
                    </m:r>
                    <m:sSub>
                      <m:sSubPr>
                        <m:ctrlPr>
                          <a:rPr lang="en-US" sz="2200" i="1"/>
                        </m:ctrlPr>
                      </m:sSubPr>
                      <m:e>
                        <m:r>
                          <a:rPr lang="ru-RU" sz="2200" i="1"/>
                          <m:t>𝑤</m:t>
                        </m:r>
                      </m:e>
                      <m:sub>
                        <m:r>
                          <a:rPr lang="ru-RU" sz="2200" i="1"/>
                          <m:t>𝑁</m:t>
                        </m:r>
                      </m:sub>
                    </m:sSub>
                    <m:r>
                      <a:rPr lang="ru-RU" sz="2200" i="1"/>
                      <m:t>)</m:t>
                    </m:r>
                  </m:oMath>
                </a14:m>
                <a:r>
                  <a:rPr lang="ru-RU" sz="2200" dirty="0">
                    <a:latin typeface="Cambria" panose="02040503050406030204" pitchFamily="18" charset="0"/>
                    <a:ea typeface="Cambria" panose="02040503050406030204" pitchFamily="18" charset="0"/>
                  </a:rPr>
                  <a:t> – набор положительных целых весов, </a:t>
                </a:r>
                <a14:m>
                  <m:oMath xmlns:m="http://schemas.openxmlformats.org/officeDocument/2006/math">
                    <m:r>
                      <a:rPr lang="ru-RU" sz="2200" i="1"/>
                      <m:t>𝑝</m:t>
                    </m:r>
                    <m:r>
                      <a:rPr lang="ru-RU" sz="2200" i="1"/>
                      <m:t>=(</m:t>
                    </m:r>
                    <m:sSub>
                      <m:sSubPr>
                        <m:ctrlPr>
                          <a:rPr lang="en-US" sz="2200" i="1"/>
                        </m:ctrlPr>
                      </m:sSubPr>
                      <m:e>
                        <m:r>
                          <a:rPr lang="ru-RU" sz="2200" i="1"/>
                          <m:t>𝑝</m:t>
                        </m:r>
                      </m:e>
                      <m:sub>
                        <m:r>
                          <a:rPr lang="ru-RU" sz="2200" i="1"/>
                          <m:t>1</m:t>
                        </m:r>
                      </m:sub>
                    </m:sSub>
                    <m:r>
                      <a:rPr lang="ru-RU" sz="2200" i="1"/>
                      <m:t>,</m:t>
                    </m:r>
                    <m:sSub>
                      <m:sSubPr>
                        <m:ctrlPr>
                          <a:rPr lang="en-US" sz="2200" i="1"/>
                        </m:ctrlPr>
                      </m:sSubPr>
                      <m:e>
                        <m:r>
                          <a:rPr lang="ru-RU" sz="2200" i="1"/>
                          <m:t>𝑝</m:t>
                        </m:r>
                      </m:e>
                      <m:sub>
                        <m:r>
                          <a:rPr lang="ru-RU" sz="2200" i="1"/>
                          <m:t>2</m:t>
                        </m:r>
                      </m:sub>
                    </m:sSub>
                    <m:r>
                      <a:rPr lang="ru-RU" sz="2200" i="1"/>
                      <m:t>,…,</m:t>
                    </m:r>
                    <m:sSub>
                      <m:sSubPr>
                        <m:ctrlPr>
                          <a:rPr lang="en-US" sz="2200" i="1"/>
                        </m:ctrlPr>
                      </m:sSubPr>
                      <m:e>
                        <m:r>
                          <a:rPr lang="ru-RU" sz="2200" i="1"/>
                          <m:t>𝑝</m:t>
                        </m:r>
                      </m:e>
                      <m:sub>
                        <m:r>
                          <a:rPr lang="ru-RU" sz="2200" i="1"/>
                          <m:t>𝑁</m:t>
                        </m:r>
                      </m:sub>
                    </m:sSub>
                    <m:r>
                      <a:rPr lang="ru-RU" sz="2200" i="1"/>
                      <m:t>)</m:t>
                    </m:r>
                  </m:oMath>
                </a14:m>
                <a:r>
                  <a:rPr lang="ru-RU" sz="2200" dirty="0">
                    <a:latin typeface="Cambria" panose="02040503050406030204" pitchFamily="18" charset="0"/>
                    <a:ea typeface="Cambria" panose="02040503050406030204" pitchFamily="18" charset="0"/>
                  </a:rPr>
                  <a:t> – соответствующий ему набор положительных целых стоимостей. Нужно найти набор бинарных величин </a:t>
                </a:r>
                <a14:m>
                  <m:oMath xmlns:m="http://schemas.openxmlformats.org/officeDocument/2006/math">
                    <m:r>
                      <a:rPr lang="ru-RU" sz="2200" i="1"/>
                      <m:t>𝐵</m:t>
                    </m:r>
                    <m:r>
                      <a:rPr lang="ru-RU" sz="2200" i="1"/>
                      <m:t>=(</m:t>
                    </m:r>
                    <m:sSub>
                      <m:sSubPr>
                        <m:ctrlPr>
                          <a:rPr lang="en-US" sz="2200" i="1"/>
                        </m:ctrlPr>
                      </m:sSubPr>
                      <m:e>
                        <m:r>
                          <a:rPr lang="ru-RU" sz="2200" i="1"/>
                          <m:t>𝑏</m:t>
                        </m:r>
                      </m:e>
                      <m:sub>
                        <m:r>
                          <a:rPr lang="ru-RU" sz="2200" i="1"/>
                          <m:t>1</m:t>
                        </m:r>
                      </m:sub>
                    </m:sSub>
                    <m:r>
                      <a:rPr lang="ru-RU" sz="2200" i="1"/>
                      <m:t>,</m:t>
                    </m:r>
                    <m:sSub>
                      <m:sSubPr>
                        <m:ctrlPr>
                          <a:rPr lang="en-US" sz="2200" i="1"/>
                        </m:ctrlPr>
                      </m:sSubPr>
                      <m:e>
                        <m:r>
                          <a:rPr lang="ru-RU" sz="2200" i="1"/>
                          <m:t>𝑏</m:t>
                        </m:r>
                      </m:e>
                      <m:sub>
                        <m:r>
                          <a:rPr lang="ru-RU" sz="2200" i="1"/>
                          <m:t>2</m:t>
                        </m:r>
                      </m:sub>
                    </m:sSub>
                    <m:r>
                      <a:rPr lang="ru-RU" sz="2200" i="1"/>
                      <m:t>,…</m:t>
                    </m:r>
                    <m:sSub>
                      <m:sSubPr>
                        <m:ctrlPr>
                          <a:rPr lang="en-US" sz="2200" i="1"/>
                        </m:ctrlPr>
                      </m:sSubPr>
                      <m:e>
                        <m:r>
                          <a:rPr lang="ru-RU" sz="2200" i="1"/>
                          <m:t>𝑏</m:t>
                        </m:r>
                      </m:e>
                      <m:sub>
                        <m:r>
                          <a:rPr lang="ru-RU" sz="2200" i="1"/>
                          <m:t>𝑁</m:t>
                        </m:r>
                      </m:sub>
                    </m:sSub>
                    <m:r>
                      <a:rPr lang="ru-RU" sz="2200" i="1"/>
                      <m:t>)</m:t>
                    </m:r>
                  </m:oMath>
                </a14:m>
                <a:r>
                  <a:rPr lang="ru-RU" sz="2200" dirty="0">
                    <a:latin typeface="Cambria" panose="02040503050406030204" pitchFamily="18" charset="0"/>
                    <a:ea typeface="Cambria" panose="02040503050406030204" pitchFamily="18" charset="0"/>
                  </a:rPr>
                  <a:t>, который обеспечит максимальную стоимость рюкзака, где </a:t>
                </a:r>
                <a14:m>
                  <m:oMath xmlns:m="http://schemas.openxmlformats.org/officeDocument/2006/math">
                    <m:sSub>
                      <m:sSubPr>
                        <m:ctrlPr>
                          <a:rPr lang="en-US" sz="2200" i="1"/>
                        </m:ctrlPr>
                      </m:sSubPr>
                      <m:e>
                        <m:r>
                          <a:rPr lang="ru-RU" sz="2200" i="1"/>
                          <m:t>𝑏</m:t>
                        </m:r>
                      </m:e>
                      <m:sub>
                        <m:r>
                          <a:rPr lang="ru-RU" sz="2200" i="1"/>
                          <m:t>𝑖</m:t>
                        </m:r>
                      </m:sub>
                    </m:sSub>
                    <m:r>
                      <a:rPr lang="ru-RU" sz="2200" i="1"/>
                      <m:t>=1</m:t>
                    </m:r>
                  </m:oMath>
                </a14:m>
                <a:r>
                  <a:rPr lang="ru-RU" sz="2200" dirty="0">
                    <a:latin typeface="Cambria" panose="02040503050406030204" pitchFamily="18" charset="0"/>
                    <a:ea typeface="Cambria" panose="02040503050406030204" pitchFamily="18" charset="0"/>
                  </a:rPr>
                  <a:t>, если предмет </a:t>
                </a:r>
                <a14:m>
                  <m:oMath xmlns:m="http://schemas.openxmlformats.org/officeDocument/2006/math">
                    <m:r>
                      <a:rPr lang="en-US" sz="2200" i="1"/>
                      <m:t>𝑖</m:t>
                    </m:r>
                  </m:oMath>
                </a14:m>
                <a:r>
                  <a:rPr lang="en-US" sz="2200"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включён в набор, </a:t>
                </a:r>
                <a14:m>
                  <m:oMath xmlns:m="http://schemas.openxmlformats.org/officeDocument/2006/math">
                    <m:sSub>
                      <m:sSubPr>
                        <m:ctrlPr>
                          <a:rPr lang="en-US" sz="2200" i="1"/>
                        </m:ctrlPr>
                      </m:sSubPr>
                      <m:e>
                        <m:r>
                          <a:rPr lang="ru-RU" sz="2200" i="1"/>
                          <m:t>𝑏</m:t>
                        </m:r>
                      </m:e>
                      <m:sub>
                        <m:r>
                          <a:rPr lang="ru-RU" sz="2200" i="1"/>
                          <m:t>𝑖</m:t>
                        </m:r>
                      </m:sub>
                    </m:sSub>
                    <m:r>
                      <a:rPr lang="ru-RU" sz="2200" i="1"/>
                      <m:t>=0</m:t>
                    </m:r>
                  </m:oMath>
                </a14:m>
                <a:r>
                  <a:rPr lang="ru-RU" sz="2200" dirty="0">
                    <a:latin typeface="Cambria" panose="02040503050406030204" pitchFamily="18" charset="0"/>
                    <a:ea typeface="Cambria" panose="02040503050406030204" pitchFamily="18" charset="0"/>
                  </a:rPr>
                  <a:t>, если предмет </a:t>
                </a:r>
                <a14:m>
                  <m:oMath xmlns:m="http://schemas.openxmlformats.org/officeDocument/2006/math">
                    <m:r>
                      <a:rPr lang="ru-RU" sz="2200" i="1"/>
                      <m:t>𝑖</m:t>
                    </m:r>
                  </m:oMath>
                </a14:m>
                <a:r>
                  <a:rPr lang="ru-RU" sz="2200" dirty="0">
                    <a:latin typeface="Cambria" panose="02040503050406030204" pitchFamily="18" charset="0"/>
                    <a:ea typeface="Cambria" panose="02040503050406030204" pitchFamily="18" charset="0"/>
                  </a:rPr>
                  <a:t> не включён.</a:t>
                </a:r>
                <a:endParaRPr lang="en-US" sz="2200" dirty="0">
                  <a:latin typeface="Cambria" panose="02040503050406030204" pitchFamily="18" charset="0"/>
                  <a:ea typeface="Cambria" panose="02040503050406030204" pitchFamily="18" charset="0"/>
                </a:endParaRPr>
              </a:p>
            </p:txBody>
          </p:sp>
        </mc:Choice>
        <mc:Fallback>
          <p:sp>
            <p:nvSpPr>
              <p:cNvPr id="6" name="TextBox 5">
                <a:extLst>
                  <a:ext uri="{FF2B5EF4-FFF2-40B4-BE49-F238E27FC236}">
                    <a16:creationId xmlns:a16="http://schemas.microsoft.com/office/drawing/2014/main" id="{1ACDAF26-4DF1-B1FD-06D0-774B61C09264}"/>
                  </a:ext>
                </a:extLst>
              </p:cNvPr>
              <p:cNvSpPr txBox="1">
                <a:spLocks noRot="1" noChangeAspect="1" noMove="1" noResize="1" noEditPoints="1" noAdjustHandles="1" noChangeArrowheads="1" noChangeShapeType="1" noTextEdit="1"/>
              </p:cNvSpPr>
              <p:nvPr/>
            </p:nvSpPr>
            <p:spPr>
              <a:xfrm>
                <a:off x="689800" y="1770860"/>
                <a:ext cx="11279696" cy="1785104"/>
              </a:xfrm>
              <a:prstGeom prst="rect">
                <a:avLst/>
              </a:prstGeom>
              <a:blipFill>
                <a:blip r:embed="rId2"/>
                <a:stretch>
                  <a:fillRect l="-702" t="-2048" r="-648" b="-614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44DB961-4571-CFEE-D37A-3A0BB68B40EF}"/>
              </a:ext>
            </a:extLst>
          </p:cNvPr>
          <p:cNvSpPr txBox="1"/>
          <p:nvPr/>
        </p:nvSpPr>
        <p:spPr>
          <a:xfrm>
            <a:off x="689800" y="1194492"/>
            <a:ext cx="3059240"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Постановка задачи</a:t>
            </a:r>
            <a:endParaRPr lang="en-US" sz="2500" i="1" dirty="0">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5BE1732-4B8F-B2AE-147C-EEC7E37241BF}"/>
                  </a:ext>
                </a:extLst>
              </p:cNvPr>
              <p:cNvSpPr txBox="1"/>
              <p:nvPr/>
            </p:nvSpPr>
            <p:spPr>
              <a:xfrm>
                <a:off x="3048762" y="3655278"/>
                <a:ext cx="6094476" cy="1174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en-US" sz="2500" i="1" smtClean="0">
                              <a:latin typeface="Cambria Math" panose="02040503050406030204" pitchFamily="18" charset="0"/>
                            </a:rPr>
                          </m:ctrlPr>
                        </m:naryPr>
                        <m:sub>
                          <m:r>
                            <a:rPr lang="en-US" sz="2500" i="1">
                              <a:latin typeface="Cambria Math" panose="02040503050406030204" pitchFamily="18" charset="0"/>
                            </a:rPr>
                            <m:t>𝑖</m:t>
                          </m:r>
                          <m:r>
                            <a:rPr lang="en-US" sz="2500" i="0">
                              <a:latin typeface="Cambria Math" panose="02040503050406030204" pitchFamily="18" charset="0"/>
                            </a:rPr>
                            <m:t>=1</m:t>
                          </m:r>
                        </m:sub>
                        <m:sup>
                          <m:r>
                            <a:rPr lang="en-US" sz="2500" i="1">
                              <a:latin typeface="Cambria Math" panose="02040503050406030204" pitchFamily="18" charset="0"/>
                            </a:rPr>
                            <m:t>𝑁</m:t>
                          </m:r>
                        </m:sup>
                        <m:e>
                          <m:sSub>
                            <m:sSubPr>
                              <m:ctrlPr>
                                <a:rPr lang="en-US" sz="2500" i="1">
                                  <a:solidFill>
                                    <a:srgbClr val="836967"/>
                                  </a:solidFill>
                                  <a:latin typeface="Cambria Math" panose="02040503050406030204" pitchFamily="18" charset="0"/>
                                </a:rPr>
                              </m:ctrlPr>
                            </m:sSubPr>
                            <m:e>
                              <m:r>
                                <a:rPr lang="en-US" sz="2500" i="1">
                                  <a:latin typeface="Cambria Math" panose="02040503050406030204" pitchFamily="18" charset="0"/>
                                </a:rPr>
                                <m:t>𝑏</m:t>
                              </m:r>
                            </m:e>
                            <m:sub>
                              <m:r>
                                <a:rPr lang="en-US" sz="2500" i="1">
                                  <a:latin typeface="Cambria Math" panose="02040503050406030204" pitchFamily="18" charset="0"/>
                                </a:rPr>
                                <m:t>𝑖</m:t>
                              </m:r>
                            </m:sub>
                          </m:sSub>
                          <m:sSub>
                            <m:sSubPr>
                              <m:ctrlPr>
                                <a:rPr lang="en-US" sz="2500" i="1">
                                  <a:solidFill>
                                    <a:srgbClr val="836967"/>
                                  </a:solidFill>
                                  <a:latin typeface="Cambria Math" panose="02040503050406030204" pitchFamily="18" charset="0"/>
                                </a:rPr>
                              </m:ctrlPr>
                            </m:sSubPr>
                            <m:e>
                              <m:r>
                                <a:rPr lang="en-US" sz="2500" i="1">
                                  <a:latin typeface="Cambria Math" panose="02040503050406030204" pitchFamily="18" charset="0"/>
                                </a:rPr>
                                <m:t>𝑝</m:t>
                              </m:r>
                            </m:e>
                            <m:sub>
                              <m:r>
                                <a:rPr lang="en-US" sz="2500" i="1">
                                  <a:latin typeface="Cambria Math" panose="02040503050406030204" pitchFamily="18" charset="0"/>
                                </a:rPr>
                                <m:t>𝑖</m:t>
                              </m:r>
                            </m:sub>
                          </m:sSub>
                        </m:e>
                      </m:nary>
                      <m:r>
                        <a:rPr lang="en-US" sz="2500" i="0">
                          <a:latin typeface="Cambria Math" panose="02040503050406030204" pitchFamily="18" charset="0"/>
                        </a:rPr>
                        <m:t>→</m:t>
                      </m:r>
                      <m:r>
                        <a:rPr lang="en-US" sz="2500" i="1">
                          <a:latin typeface="Cambria Math" panose="02040503050406030204" pitchFamily="18" charset="0"/>
                        </a:rPr>
                        <m:t>𝑚𝑎𝑥</m:t>
                      </m:r>
                    </m:oMath>
                  </m:oMathPara>
                </a14:m>
                <a:endParaRPr lang="en-US" sz="2500" dirty="0"/>
              </a:p>
            </p:txBody>
          </p:sp>
        </mc:Choice>
        <mc:Fallback>
          <p:sp>
            <p:nvSpPr>
              <p:cNvPr id="8" name="TextBox 7">
                <a:extLst>
                  <a:ext uri="{FF2B5EF4-FFF2-40B4-BE49-F238E27FC236}">
                    <a16:creationId xmlns:a16="http://schemas.microsoft.com/office/drawing/2014/main" id="{25BE1732-4B8F-B2AE-147C-EEC7E37241BF}"/>
                  </a:ext>
                </a:extLst>
              </p:cNvPr>
              <p:cNvSpPr txBox="1">
                <a:spLocks noRot="1" noChangeAspect="1" noMove="1" noResize="1" noEditPoints="1" noAdjustHandles="1" noChangeArrowheads="1" noChangeShapeType="1" noTextEdit="1"/>
              </p:cNvSpPr>
              <p:nvPr/>
            </p:nvSpPr>
            <p:spPr>
              <a:xfrm>
                <a:off x="3048762" y="3655278"/>
                <a:ext cx="6094476" cy="11741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779957D-0FEC-D383-DEAE-52EF0D5BE77D}"/>
                  </a:ext>
                </a:extLst>
              </p:cNvPr>
              <p:cNvSpPr txBox="1"/>
              <p:nvPr/>
            </p:nvSpPr>
            <p:spPr>
              <a:xfrm>
                <a:off x="3048762" y="4429037"/>
                <a:ext cx="6094476" cy="2099742"/>
              </a:xfrm>
              <a:prstGeom prst="rect">
                <a:avLst/>
              </a:prstGeom>
              <a:noFill/>
            </p:spPr>
            <p:txBody>
              <a:bodyPr wrap="square">
                <a:spAutoFit/>
              </a:bodyPr>
              <a:lstStyle/>
              <a:p>
                <a:pPr algn="just">
                  <a:lnSpc>
                    <a:spcPct val="150000"/>
                  </a:lnSpc>
                </a:pPr>
                <a14:m>
                  <m:oMathPara xmlns:m="http://schemas.openxmlformats.org/officeDocument/2006/math">
                    <m:oMathParaPr>
                      <m:jc m:val="centerGroup"/>
                    </m:oMathParaPr>
                    <m:oMath xmlns:m="http://schemas.openxmlformats.org/officeDocument/2006/math">
                      <m:nary>
                        <m:naryPr>
                          <m:chr m:val="∑"/>
                          <m:limLoc m:val="undOvr"/>
                          <m:ctrlPr>
                            <a:rPr lang="en-US" sz="2500" i="1" smtClean="0">
                              <a:effectLst/>
                              <a:latin typeface="Cambria Math" panose="02040503050406030204" pitchFamily="18" charset="0"/>
                              <a:ea typeface="Times New Roman" panose="02020603050405020304" pitchFamily="18" charset="0"/>
                            </a:rPr>
                          </m:ctrlPr>
                        </m:naryPr>
                        <m:sub>
                          <m:r>
                            <a:rPr lang="en-US" sz="2500" i="1">
                              <a:effectLst/>
                              <a:latin typeface="Cambria Math" panose="02040503050406030204" pitchFamily="18" charset="0"/>
                              <a:ea typeface="Times New Roman" panose="02020603050405020304" pitchFamily="18" charset="0"/>
                            </a:rPr>
                            <m:t>𝑖</m:t>
                          </m:r>
                          <m:r>
                            <a:rPr lang="en-US" sz="2500" i="1">
                              <a:effectLst/>
                              <a:latin typeface="Cambria Math" panose="02040503050406030204" pitchFamily="18" charset="0"/>
                              <a:ea typeface="Times New Roman" panose="02020603050405020304" pitchFamily="18" charset="0"/>
                            </a:rPr>
                            <m:t>=1</m:t>
                          </m:r>
                        </m:sub>
                        <m:sup>
                          <m:r>
                            <a:rPr lang="en-US" sz="2500" i="1">
                              <a:effectLst/>
                              <a:latin typeface="Cambria Math" panose="02040503050406030204" pitchFamily="18" charset="0"/>
                              <a:ea typeface="Times New Roman" panose="02020603050405020304" pitchFamily="18" charset="0"/>
                            </a:rPr>
                            <m:t>𝑁</m:t>
                          </m:r>
                        </m:sup>
                        <m:e>
                          <m:sSub>
                            <m:sSubPr>
                              <m:ctrlPr>
                                <a:rPr lang="en-US" sz="2500" i="1">
                                  <a:effectLst/>
                                  <a:latin typeface="Cambria Math" panose="02040503050406030204" pitchFamily="18" charset="0"/>
                                  <a:ea typeface="Times New Roman" panose="02020603050405020304" pitchFamily="18" charset="0"/>
                                </a:rPr>
                              </m:ctrlPr>
                            </m:sSubPr>
                            <m:e>
                              <m:r>
                                <a:rPr lang="en-US" sz="2500" i="1">
                                  <a:effectLst/>
                                  <a:latin typeface="Cambria Math" panose="02040503050406030204" pitchFamily="18" charset="0"/>
                                  <a:ea typeface="Times New Roman" panose="02020603050405020304" pitchFamily="18" charset="0"/>
                                </a:rPr>
                                <m:t>𝑏</m:t>
                              </m:r>
                            </m:e>
                            <m:sub>
                              <m:r>
                                <a:rPr lang="en-US" sz="2500" i="1">
                                  <a:effectLst/>
                                  <a:latin typeface="Cambria Math" panose="02040503050406030204" pitchFamily="18" charset="0"/>
                                  <a:ea typeface="Times New Roman" panose="02020603050405020304" pitchFamily="18" charset="0"/>
                                </a:rPr>
                                <m:t>𝑖</m:t>
                              </m:r>
                            </m:sub>
                          </m:sSub>
                          <m:sSub>
                            <m:sSubPr>
                              <m:ctrlPr>
                                <a:rPr lang="en-US" sz="2500" i="1">
                                  <a:effectLst/>
                                  <a:latin typeface="Cambria Math" panose="02040503050406030204" pitchFamily="18" charset="0"/>
                                  <a:ea typeface="Times New Roman" panose="02020603050405020304" pitchFamily="18" charset="0"/>
                                </a:rPr>
                              </m:ctrlPr>
                            </m:sSubPr>
                            <m:e>
                              <m:r>
                                <a:rPr lang="en-US" sz="2500" i="1">
                                  <a:effectLst/>
                                  <a:latin typeface="Cambria Math" panose="02040503050406030204" pitchFamily="18" charset="0"/>
                                  <a:ea typeface="Times New Roman" panose="02020603050405020304" pitchFamily="18" charset="0"/>
                                </a:rPr>
                                <m:t>𝑤</m:t>
                              </m:r>
                            </m:e>
                            <m:sub>
                              <m:r>
                                <a:rPr lang="en-US" sz="2500" i="1">
                                  <a:effectLst/>
                                  <a:latin typeface="Cambria Math" panose="02040503050406030204" pitchFamily="18" charset="0"/>
                                  <a:ea typeface="Times New Roman" panose="02020603050405020304" pitchFamily="18" charset="0"/>
                                </a:rPr>
                                <m:t>𝑖</m:t>
                              </m:r>
                            </m:sub>
                          </m:sSub>
                        </m:e>
                      </m:nary>
                      <m:r>
                        <a:rPr lang="en-US" sz="2500" i="1">
                          <a:effectLst/>
                          <a:latin typeface="Cambria Math" panose="02040503050406030204" pitchFamily="18" charset="0"/>
                          <a:ea typeface="Times New Roman" panose="02020603050405020304" pitchFamily="18" charset="0"/>
                        </a:rPr>
                        <m:t>≤</m:t>
                      </m:r>
                      <m:r>
                        <a:rPr lang="en-US" sz="2500" i="1">
                          <a:effectLst/>
                          <a:latin typeface="Cambria Math" panose="02040503050406030204" pitchFamily="18" charset="0"/>
                          <a:ea typeface="Times New Roman" panose="02020603050405020304" pitchFamily="18" charset="0"/>
                        </a:rPr>
                        <m:t>𝑊</m:t>
                      </m:r>
                    </m:oMath>
                  </m:oMathPara>
                </a14:m>
                <a:endParaRPr lang="en-US" sz="2500" dirty="0">
                  <a:effectLst/>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500" i="1">
                              <a:effectLst/>
                              <a:latin typeface="Cambria Math" panose="02040503050406030204" pitchFamily="18" charset="0"/>
                            </a:rPr>
                          </m:ctrlPr>
                        </m:dPr>
                        <m:e>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0,1</m:t>
                          </m:r>
                        </m:e>
                      </m:d>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500" dirty="0"/>
              </a:p>
            </p:txBody>
          </p:sp>
        </mc:Choice>
        <mc:Fallback>
          <p:sp>
            <p:nvSpPr>
              <p:cNvPr id="9" name="TextBox 8">
                <a:extLst>
                  <a:ext uri="{FF2B5EF4-FFF2-40B4-BE49-F238E27FC236}">
                    <a16:creationId xmlns:a16="http://schemas.microsoft.com/office/drawing/2014/main" id="{5779957D-0FEC-D383-DEAE-52EF0D5BE77D}"/>
                  </a:ext>
                </a:extLst>
              </p:cNvPr>
              <p:cNvSpPr txBox="1">
                <a:spLocks noRot="1" noChangeAspect="1" noMove="1" noResize="1" noEditPoints="1" noAdjustHandles="1" noChangeArrowheads="1" noChangeShapeType="1" noTextEdit="1"/>
              </p:cNvSpPr>
              <p:nvPr/>
            </p:nvSpPr>
            <p:spPr>
              <a:xfrm>
                <a:off x="3048762" y="4429037"/>
                <a:ext cx="6094476" cy="2099742"/>
              </a:xfrm>
              <a:prstGeom prst="rect">
                <a:avLst/>
              </a:prstGeom>
              <a:blipFill>
                <a:blip r:embed="rId4"/>
                <a:stretch>
                  <a:fillRect b="-377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47BE6E3-F09A-BB7C-6230-68C3F72BA2C6}"/>
              </a:ext>
            </a:extLst>
          </p:cNvPr>
          <p:cNvSpPr txBox="1"/>
          <p:nvPr/>
        </p:nvSpPr>
        <p:spPr>
          <a:xfrm>
            <a:off x="11155680" y="123104"/>
            <a:ext cx="871728"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10</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2679246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FA933-0C53-39C1-AC51-C97E06E5645A}"/>
              </a:ext>
            </a:extLst>
          </p:cNvPr>
          <p:cNvSpPr txBox="1"/>
          <p:nvPr/>
        </p:nvSpPr>
        <p:spPr>
          <a:xfrm>
            <a:off x="689800" y="449288"/>
            <a:ext cx="600360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Задача о рюкзаке</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ACDAF26-4DF1-B1FD-06D0-774B61C09264}"/>
                  </a:ext>
                </a:extLst>
              </p:cNvPr>
              <p:cNvSpPr txBox="1"/>
              <p:nvPr/>
            </p:nvSpPr>
            <p:spPr>
              <a:xfrm>
                <a:off x="689800" y="1770860"/>
                <a:ext cx="11279696" cy="2123658"/>
              </a:xfrm>
              <a:prstGeom prst="rect">
                <a:avLst/>
              </a:prstGeom>
              <a:noFill/>
            </p:spPr>
            <p:txBody>
              <a:bodyPr wrap="square" rtlCol="0">
                <a:spAutoFit/>
              </a:bodyPr>
              <a:lstStyle/>
              <a:p>
                <a:pPr algn="just"/>
                <a:r>
                  <a:rPr lang="ru-RU" sz="2200" dirty="0">
                    <a:latin typeface="Cambria" panose="02040503050406030204" pitchFamily="18" charset="0"/>
                    <a:ea typeface="Cambria" panose="02040503050406030204" pitchFamily="18" charset="0"/>
                  </a:rPr>
                  <a:t>Пусть </a:t>
                </a:r>
                <a14:m>
                  <m:oMath xmlns:m="http://schemas.openxmlformats.org/officeDocument/2006/math">
                    <m:r>
                      <a:rPr lang="ru-RU" sz="2200" i="1"/>
                      <m:t>𝐹</m:t>
                    </m:r>
                    <m:r>
                      <a:rPr lang="ru-RU" sz="2200" i="1"/>
                      <m:t>(</m:t>
                    </m:r>
                    <m:r>
                      <a:rPr lang="ru-RU" sz="2200" i="1"/>
                      <m:t>𝑘</m:t>
                    </m:r>
                    <m:r>
                      <a:rPr lang="ru-RU" sz="2200" i="1"/>
                      <m:t>,</m:t>
                    </m:r>
                    <m:r>
                      <a:rPr lang="ru-RU" sz="2200" i="1"/>
                      <m:t>𝑠</m:t>
                    </m:r>
                    <m:r>
                      <a:rPr lang="ru-RU" sz="2200" i="1"/>
                      <m:t>)</m:t>
                    </m:r>
                  </m:oMath>
                </a14:m>
                <a:r>
                  <a:rPr lang="ru-RU" sz="2200" dirty="0">
                    <a:latin typeface="Cambria" panose="02040503050406030204" pitchFamily="18" charset="0"/>
                    <a:ea typeface="Cambria" panose="02040503050406030204" pitchFamily="18" charset="0"/>
                  </a:rPr>
                  <a:t> есть максимальная стоимость предметов, которые можно уложить в рюкзак вместимости </a:t>
                </a:r>
                <a14:m>
                  <m:oMath xmlns:m="http://schemas.openxmlformats.org/officeDocument/2006/math">
                    <m:r>
                      <a:rPr lang="en-US" sz="2200" i="1"/>
                      <m:t>𝑠</m:t>
                    </m:r>
                  </m:oMath>
                </a14:m>
                <a:r>
                  <a:rPr lang="ru-RU" sz="2200" dirty="0">
                    <a:latin typeface="Cambria" panose="02040503050406030204" pitchFamily="18" charset="0"/>
                    <a:ea typeface="Cambria" panose="02040503050406030204" pitchFamily="18" charset="0"/>
                  </a:rPr>
                  <a:t>, если можно использовать только первые </a:t>
                </a:r>
                <a14:m>
                  <m:oMath xmlns:m="http://schemas.openxmlformats.org/officeDocument/2006/math">
                    <m:r>
                      <a:rPr lang="en-US" sz="2200" i="1"/>
                      <m:t>𝑘</m:t>
                    </m:r>
                  </m:oMath>
                </a14:m>
                <a:r>
                  <a:rPr lang="ru-RU" sz="2200" dirty="0">
                    <a:latin typeface="Cambria" panose="02040503050406030204" pitchFamily="18" charset="0"/>
                    <a:ea typeface="Cambria" panose="02040503050406030204" pitchFamily="18" charset="0"/>
                  </a:rPr>
                  <a:t> предметов, то есть </a:t>
                </a:r>
                <a14:m>
                  <m:oMath xmlns:m="http://schemas.openxmlformats.org/officeDocument/2006/math">
                    <m:r>
                      <a:rPr lang="ru-RU" sz="2200" i="1"/>
                      <m:t>(</m:t>
                    </m:r>
                    <m:sSub>
                      <m:sSubPr>
                        <m:ctrlPr>
                          <a:rPr lang="en-US" sz="2200" i="1"/>
                        </m:ctrlPr>
                      </m:sSubPr>
                      <m:e>
                        <m:r>
                          <a:rPr lang="ru-RU" sz="2200" i="1"/>
                          <m:t>𝑛</m:t>
                        </m:r>
                      </m:e>
                      <m:sub>
                        <m:r>
                          <a:rPr lang="ru-RU" sz="2200" i="1"/>
                          <m:t>1</m:t>
                        </m:r>
                      </m:sub>
                    </m:sSub>
                    <m:r>
                      <a:rPr lang="ru-RU" sz="2200" i="1"/>
                      <m:t>,</m:t>
                    </m:r>
                    <m:sSub>
                      <m:sSubPr>
                        <m:ctrlPr>
                          <a:rPr lang="en-US" sz="2200" i="1"/>
                        </m:ctrlPr>
                      </m:sSubPr>
                      <m:e>
                        <m:r>
                          <a:rPr lang="ru-RU" sz="2200" i="1"/>
                          <m:t>𝑛</m:t>
                        </m:r>
                      </m:e>
                      <m:sub>
                        <m:r>
                          <a:rPr lang="ru-RU" sz="2200" i="1"/>
                          <m:t>2</m:t>
                        </m:r>
                      </m:sub>
                    </m:sSub>
                    <m:r>
                      <a:rPr lang="ru-RU" sz="2200" i="1"/>
                      <m:t>,…,</m:t>
                    </m:r>
                    <m:sSub>
                      <m:sSubPr>
                        <m:ctrlPr>
                          <a:rPr lang="en-US" sz="2200" i="1"/>
                        </m:ctrlPr>
                      </m:sSubPr>
                      <m:e>
                        <m:r>
                          <a:rPr lang="ru-RU" sz="2200" i="1"/>
                          <m:t>𝑛</m:t>
                        </m:r>
                      </m:e>
                      <m:sub>
                        <m:r>
                          <a:rPr lang="ru-RU" sz="2200" i="1"/>
                          <m:t>𝑘</m:t>
                        </m:r>
                      </m:sub>
                    </m:sSub>
                    <m:r>
                      <a:rPr lang="ru-RU" sz="2200" i="1"/>
                      <m:t>)</m:t>
                    </m:r>
                  </m:oMath>
                </a14:m>
                <a:r>
                  <a:rPr lang="ru-RU" sz="2200" dirty="0">
                    <a:latin typeface="Cambria" panose="02040503050406030204" pitchFamily="18" charset="0"/>
                    <a:ea typeface="Cambria" panose="02040503050406030204" pitchFamily="18" charset="0"/>
                  </a:rPr>
                  <a:t> назовём этот набор допустимых предметов для </a:t>
                </a:r>
                <a14:m>
                  <m:oMath xmlns:m="http://schemas.openxmlformats.org/officeDocument/2006/math">
                    <m:r>
                      <a:rPr lang="ru-RU" sz="2200" i="1"/>
                      <m:t>𝐹</m:t>
                    </m:r>
                    <m:r>
                      <a:rPr lang="ru-RU" sz="2200" i="1"/>
                      <m:t>(</m:t>
                    </m:r>
                    <m:r>
                      <a:rPr lang="ru-RU" sz="2200" i="1"/>
                      <m:t>𝑘</m:t>
                    </m:r>
                    <m:r>
                      <a:rPr lang="ru-RU" sz="2200" i="1"/>
                      <m:t>,</m:t>
                    </m:r>
                    <m:r>
                      <a:rPr lang="ru-RU" sz="2200" i="1"/>
                      <m:t>𝑠</m:t>
                    </m:r>
                    <m:r>
                      <a:rPr lang="ru-RU" sz="2200" i="1"/>
                      <m:t>)</m:t>
                    </m:r>
                  </m:oMath>
                </a14:m>
                <a:r>
                  <a:rPr lang="ru-RU" sz="2200" dirty="0">
                    <a:latin typeface="Cambria" panose="02040503050406030204" pitchFamily="18" charset="0"/>
                    <a:ea typeface="Cambria" panose="02040503050406030204" pitchFamily="18" charset="0"/>
                  </a:rPr>
                  <a:t>. Исходя из этого соображения получается, что </a:t>
                </a:r>
                <a14:m>
                  <m:oMath xmlns:m="http://schemas.openxmlformats.org/officeDocument/2006/math">
                    <m:r>
                      <a:rPr lang="ru-RU" sz="2200" i="1"/>
                      <m:t>𝐹</m:t>
                    </m:r>
                    <m:d>
                      <m:dPr>
                        <m:ctrlPr>
                          <a:rPr lang="en-US" sz="2200" i="1"/>
                        </m:ctrlPr>
                      </m:dPr>
                      <m:e>
                        <m:r>
                          <a:rPr lang="ru-RU" sz="2200" i="1"/>
                          <m:t>𝑘</m:t>
                        </m:r>
                        <m:r>
                          <a:rPr lang="ru-RU" sz="2200" i="1"/>
                          <m:t>,0</m:t>
                        </m:r>
                      </m:e>
                    </m:d>
                    <m:r>
                      <a:rPr lang="ru-RU" sz="2200" i="1"/>
                      <m:t>=0</m:t>
                    </m:r>
                  </m:oMath>
                </a14:m>
                <a:r>
                  <a:rPr lang="ru-RU" sz="2200" dirty="0">
                    <a:latin typeface="Cambria" panose="02040503050406030204" pitchFamily="18" charset="0"/>
                    <a:ea typeface="Cambria" panose="02040503050406030204" pitchFamily="18" charset="0"/>
                  </a:rPr>
                  <a:t> и </a:t>
                </a:r>
                <a14:m>
                  <m:oMath xmlns:m="http://schemas.openxmlformats.org/officeDocument/2006/math">
                    <m:r>
                      <a:rPr lang="ru-RU" sz="2200" i="1"/>
                      <m:t>𝐹</m:t>
                    </m:r>
                    <m:d>
                      <m:dPr>
                        <m:ctrlPr>
                          <a:rPr lang="en-US" sz="2200" i="1"/>
                        </m:ctrlPr>
                      </m:dPr>
                      <m:e>
                        <m:r>
                          <a:rPr lang="ru-RU" sz="2200" i="1"/>
                          <m:t>0,</m:t>
                        </m:r>
                        <m:r>
                          <a:rPr lang="ru-RU" sz="2200" i="1"/>
                          <m:t>𝑠</m:t>
                        </m:r>
                      </m:e>
                    </m:d>
                    <m:r>
                      <a:rPr lang="ru-RU" sz="2200" i="1"/>
                      <m:t>=0</m:t>
                    </m:r>
                  </m:oMath>
                </a14:m>
                <a:r>
                  <a:rPr lang="ru-RU" sz="2200" dirty="0">
                    <a:latin typeface="Cambria" panose="02040503050406030204" pitchFamily="18" charset="0"/>
                    <a:ea typeface="Cambria" panose="02040503050406030204" pitchFamily="18" charset="0"/>
                  </a:rPr>
                  <a:t>.</a:t>
                </a:r>
                <a:endParaRPr lang="en-US" sz="2200" dirty="0">
                  <a:latin typeface="Cambria" panose="02040503050406030204" pitchFamily="18" charset="0"/>
                  <a:ea typeface="Cambria" panose="02040503050406030204" pitchFamily="18" charset="0"/>
                </a:endParaRPr>
              </a:p>
              <a:p>
                <a:pPr algn="just"/>
                <a:endParaRPr lang="en-US" sz="2200" dirty="0">
                  <a:latin typeface="Cambria" panose="02040503050406030204" pitchFamily="18" charset="0"/>
                  <a:ea typeface="Cambria" panose="02040503050406030204" pitchFamily="18" charset="0"/>
                </a:endParaRPr>
              </a:p>
              <a:p>
                <a:pPr algn="just"/>
                <a:r>
                  <a:rPr lang="ru-RU" sz="2200" dirty="0">
                    <a:latin typeface="Cambria" panose="02040503050406030204" pitchFamily="18" charset="0"/>
                    <a:ea typeface="Cambria" panose="02040503050406030204" pitchFamily="18" charset="0"/>
                  </a:rPr>
                  <a:t>Возможные варианты для </a:t>
                </a:r>
                <a14:m>
                  <m:oMath xmlns:m="http://schemas.openxmlformats.org/officeDocument/2006/math">
                    <m:r>
                      <a:rPr lang="ru-RU" sz="2200" i="1" smtClean="0">
                        <a:latin typeface="Cambria Math" panose="02040503050406030204" pitchFamily="18" charset="0"/>
                      </a:rPr>
                      <m:t>𝐹</m:t>
                    </m:r>
                    <m:d>
                      <m:dPr>
                        <m:ctrlPr>
                          <a:rPr lang="ru-RU" sz="2200" i="1" smtClean="0">
                            <a:latin typeface="Cambria Math" panose="02040503050406030204" pitchFamily="18" charset="0"/>
                          </a:rPr>
                        </m:ctrlPr>
                      </m:dPr>
                      <m:e>
                        <m:r>
                          <a:rPr lang="ru-RU" sz="2200" i="1" smtClean="0">
                            <a:latin typeface="Cambria Math" panose="02040503050406030204" pitchFamily="18" charset="0"/>
                          </a:rPr>
                          <m:t>𝑘</m:t>
                        </m:r>
                        <m:r>
                          <a:rPr lang="ru-RU" sz="2200" i="1" smtClean="0">
                            <a:latin typeface="Cambria Math" panose="02040503050406030204" pitchFamily="18" charset="0"/>
                          </a:rPr>
                          <m:t>,</m:t>
                        </m:r>
                        <m:r>
                          <a:rPr lang="ru-RU" sz="2200" i="1" smtClean="0">
                            <a:latin typeface="Cambria Math" panose="02040503050406030204" pitchFamily="18" charset="0"/>
                          </a:rPr>
                          <m:t>𝑠</m:t>
                        </m:r>
                      </m:e>
                    </m:d>
                    <m:r>
                      <a:rPr lang="en-US" sz="2200" b="0" i="0" smtClean="0">
                        <a:latin typeface="Cambria Math" panose="02040503050406030204" pitchFamily="18" charset="0"/>
                      </a:rPr>
                      <m:t>:</m:t>
                    </m:r>
                  </m:oMath>
                </a14:m>
                <a:endParaRPr lang="en-US" sz="2200" dirty="0">
                  <a:latin typeface="Cambria" panose="02040503050406030204" pitchFamily="18" charset="0"/>
                  <a:ea typeface="Cambria" panose="02040503050406030204" pitchFamily="18" charset="0"/>
                </a:endParaRPr>
              </a:p>
            </p:txBody>
          </p:sp>
        </mc:Choice>
        <mc:Fallback>
          <p:sp>
            <p:nvSpPr>
              <p:cNvPr id="6" name="TextBox 5">
                <a:extLst>
                  <a:ext uri="{FF2B5EF4-FFF2-40B4-BE49-F238E27FC236}">
                    <a16:creationId xmlns:a16="http://schemas.microsoft.com/office/drawing/2014/main" id="{1ACDAF26-4DF1-B1FD-06D0-774B61C09264}"/>
                  </a:ext>
                </a:extLst>
              </p:cNvPr>
              <p:cNvSpPr txBox="1">
                <a:spLocks noRot="1" noChangeAspect="1" noMove="1" noResize="1" noEditPoints="1" noAdjustHandles="1" noChangeArrowheads="1" noChangeShapeType="1" noTextEdit="1"/>
              </p:cNvSpPr>
              <p:nvPr/>
            </p:nvSpPr>
            <p:spPr>
              <a:xfrm>
                <a:off x="689800" y="1770860"/>
                <a:ext cx="11279696" cy="2123658"/>
              </a:xfrm>
              <a:prstGeom prst="rect">
                <a:avLst/>
              </a:prstGeom>
              <a:blipFill>
                <a:blip r:embed="rId2"/>
                <a:stretch>
                  <a:fillRect l="-702" t="-1719" r="-648" b="-487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44DB961-4571-CFEE-D37A-3A0BB68B40EF}"/>
              </a:ext>
            </a:extLst>
          </p:cNvPr>
          <p:cNvSpPr txBox="1"/>
          <p:nvPr/>
        </p:nvSpPr>
        <p:spPr>
          <a:xfrm>
            <a:off x="689800" y="1194492"/>
            <a:ext cx="3059240"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Решение</a:t>
            </a:r>
            <a:endParaRPr lang="en-US" sz="2500" i="1" dirty="0">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FCDED0B-3EEE-6A46-3D37-FD4777BC8370}"/>
                  </a:ext>
                </a:extLst>
              </p:cNvPr>
              <p:cNvSpPr txBox="1"/>
              <p:nvPr/>
            </p:nvSpPr>
            <p:spPr>
              <a:xfrm>
                <a:off x="2046351" y="4185038"/>
                <a:ext cx="8099298" cy="4770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500" i="1"/>
                        <m:t>𝐹</m:t>
                      </m:r>
                      <m:d>
                        <m:dPr>
                          <m:ctrlPr>
                            <a:rPr lang="en-US" sz="2500" i="1"/>
                          </m:ctrlPr>
                        </m:dPr>
                        <m:e>
                          <m:r>
                            <a:rPr lang="en-US" sz="2500" i="1"/>
                            <m:t>𝑘</m:t>
                          </m:r>
                          <m:r>
                            <a:rPr lang="ru-RU" sz="2500" i="1"/>
                            <m:t>,</m:t>
                          </m:r>
                          <m:r>
                            <a:rPr lang="en-US" sz="2500" i="1"/>
                            <m:t>𝑠</m:t>
                          </m:r>
                        </m:e>
                      </m:d>
                      <m:r>
                        <a:rPr lang="ru-RU" sz="2500" i="1"/>
                        <m:t>=</m:t>
                      </m:r>
                      <m:func>
                        <m:funcPr>
                          <m:ctrlPr>
                            <a:rPr lang="en-US" sz="2500" i="1"/>
                          </m:ctrlPr>
                        </m:funcPr>
                        <m:fName>
                          <m:r>
                            <m:rPr>
                              <m:sty m:val="p"/>
                            </m:rPr>
                            <a:rPr lang="ru-RU" sz="2500"/>
                            <m:t>max</m:t>
                          </m:r>
                        </m:fName>
                        <m:e>
                          <m:r>
                            <a:rPr lang="ru-RU" sz="2500" i="1"/>
                            <m:t>(</m:t>
                          </m:r>
                          <m:r>
                            <a:rPr lang="ru-RU" sz="2500" i="1"/>
                            <m:t>𝐹</m:t>
                          </m:r>
                          <m:d>
                            <m:dPr>
                              <m:ctrlPr>
                                <a:rPr lang="en-US" sz="2500" i="1"/>
                              </m:ctrlPr>
                            </m:dPr>
                            <m:e>
                              <m:r>
                                <a:rPr lang="ru-RU" sz="2500" i="1"/>
                                <m:t>𝑘</m:t>
                              </m:r>
                              <m:r>
                                <a:rPr lang="ru-RU" sz="2500" i="1"/>
                                <m:t>−1,</m:t>
                              </m:r>
                              <m:r>
                                <a:rPr lang="ru-RU" sz="2500" i="1"/>
                                <m:t>𝑠</m:t>
                              </m:r>
                            </m:e>
                          </m:d>
                          <m:r>
                            <a:rPr lang="ru-RU" sz="2500" i="1"/>
                            <m:t>,</m:t>
                          </m:r>
                          <m:r>
                            <a:rPr lang="ru-RU" sz="2500" i="1"/>
                            <m:t>𝐹</m:t>
                          </m:r>
                          <m:d>
                            <m:dPr>
                              <m:ctrlPr>
                                <a:rPr lang="en-US" sz="2500" i="1"/>
                              </m:ctrlPr>
                            </m:dPr>
                            <m:e>
                              <m:r>
                                <a:rPr lang="ru-RU" sz="2500" i="1"/>
                                <m:t>𝑘</m:t>
                              </m:r>
                              <m:r>
                                <a:rPr lang="ru-RU" sz="2500" i="1"/>
                                <m:t>−1,</m:t>
                              </m:r>
                              <m:r>
                                <a:rPr lang="ru-RU" sz="2500" i="1"/>
                                <m:t>𝑠</m:t>
                              </m:r>
                              <m:r>
                                <a:rPr lang="ru-RU" sz="2500" i="1"/>
                                <m:t>−</m:t>
                              </m:r>
                              <m:sSub>
                                <m:sSubPr>
                                  <m:ctrlPr>
                                    <a:rPr lang="en-US" sz="2500" i="1"/>
                                  </m:ctrlPr>
                                </m:sSubPr>
                                <m:e>
                                  <m:r>
                                    <a:rPr lang="ru-RU" sz="2500" i="1"/>
                                    <m:t>𝑤</m:t>
                                  </m:r>
                                </m:e>
                                <m:sub>
                                  <m:r>
                                    <a:rPr lang="ru-RU" sz="2500" i="1"/>
                                    <m:t>𝑘</m:t>
                                  </m:r>
                                </m:sub>
                              </m:sSub>
                            </m:e>
                          </m:d>
                          <m:r>
                            <a:rPr lang="ru-RU" sz="2500" i="1"/>
                            <m:t>+</m:t>
                          </m:r>
                          <m:sSub>
                            <m:sSubPr>
                              <m:ctrlPr>
                                <a:rPr lang="en-US" sz="2500" i="1"/>
                              </m:ctrlPr>
                            </m:sSubPr>
                            <m:e>
                              <m:r>
                                <a:rPr lang="ru-RU" sz="2500" i="1"/>
                                <m:t>𝑝</m:t>
                              </m:r>
                            </m:e>
                            <m:sub>
                              <m:r>
                                <a:rPr lang="ru-RU" sz="2500" i="1"/>
                                <m:t>𝑘</m:t>
                              </m:r>
                            </m:sub>
                          </m:sSub>
                          <m:r>
                            <a:rPr lang="ru-RU" sz="2500" i="1"/>
                            <m:t>)</m:t>
                          </m:r>
                        </m:e>
                      </m:func>
                    </m:oMath>
                  </m:oMathPara>
                </a14:m>
                <a:endParaRPr lang="en-US" sz="2500" dirty="0">
                  <a:solidFill>
                    <a:schemeClr val="tx1"/>
                  </a:solidFill>
                  <a:latin typeface="Cambria" panose="02040503050406030204" pitchFamily="18" charset="0"/>
                  <a:ea typeface="Cambria" panose="02040503050406030204" pitchFamily="18" charset="0"/>
                </a:endParaRPr>
              </a:p>
            </p:txBody>
          </p:sp>
        </mc:Choice>
        <mc:Fallback>
          <p:sp>
            <p:nvSpPr>
              <p:cNvPr id="10" name="TextBox 9">
                <a:extLst>
                  <a:ext uri="{FF2B5EF4-FFF2-40B4-BE49-F238E27FC236}">
                    <a16:creationId xmlns:a16="http://schemas.microsoft.com/office/drawing/2014/main" id="{3FCDED0B-3EEE-6A46-3D37-FD4777BC8370}"/>
                  </a:ext>
                </a:extLst>
              </p:cNvPr>
              <p:cNvSpPr txBox="1">
                <a:spLocks noRot="1" noChangeAspect="1" noMove="1" noResize="1" noEditPoints="1" noAdjustHandles="1" noChangeArrowheads="1" noChangeShapeType="1" noTextEdit="1"/>
              </p:cNvSpPr>
              <p:nvPr/>
            </p:nvSpPr>
            <p:spPr>
              <a:xfrm>
                <a:off x="2046351" y="4185038"/>
                <a:ext cx="8099298" cy="4770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F779A03-19EC-FE7C-EFD1-92041933CBF3}"/>
                  </a:ext>
                </a:extLst>
              </p:cNvPr>
              <p:cNvSpPr txBox="1"/>
              <p:nvPr/>
            </p:nvSpPr>
            <p:spPr>
              <a:xfrm>
                <a:off x="689800" y="5142514"/>
                <a:ext cx="11279696" cy="769441"/>
              </a:xfrm>
              <a:prstGeom prst="rect">
                <a:avLst/>
              </a:prstGeom>
              <a:noFill/>
            </p:spPr>
            <p:txBody>
              <a:bodyPr wrap="square">
                <a:spAutoFit/>
              </a:bodyPr>
              <a:lstStyle/>
              <a:p>
                <a:r>
                  <a:rPr lang="ru-RU" sz="2200" dirty="0">
                    <a:effectLst/>
                    <a:latin typeface="Cambria" panose="02040503050406030204" pitchFamily="18" charset="0"/>
                    <a:ea typeface="Cambria" panose="02040503050406030204" pitchFamily="18" charset="0"/>
                  </a:rPr>
                  <a:t>Стоимость искомого набора равна </a:t>
                </a:r>
                <a14:m>
                  <m:oMath xmlns:m="http://schemas.openxmlformats.org/officeDocument/2006/math">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𝐹</m:t>
                    </m:r>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2200" dirty="0">
                    <a:effectLst/>
                    <a:latin typeface="Cambria" panose="02040503050406030204" pitchFamily="18" charset="0"/>
                    <a:ea typeface="Cambria" panose="02040503050406030204" pitchFamily="18" charset="0"/>
                  </a:rPr>
                  <a:t>, так как нужно найти максимальную стоимость рюкзака, где все предметы допустимы и вместимость рюкзака </a:t>
                </a:r>
                <a14:m>
                  <m:oMath xmlns:m="http://schemas.openxmlformats.org/officeDocument/2006/math">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𝑊</m:t>
                    </m:r>
                  </m:oMath>
                </a14:m>
                <a:r>
                  <a:rPr lang="ru-RU" sz="2200" dirty="0">
                    <a:effectLst/>
                    <a:latin typeface="Cambria" panose="02040503050406030204" pitchFamily="18" charset="0"/>
                    <a:ea typeface="Cambria" panose="02040503050406030204" pitchFamily="18" charset="0"/>
                  </a:rPr>
                  <a:t>.</a:t>
                </a:r>
                <a:endParaRPr lang="en-US" sz="2200" dirty="0">
                  <a:latin typeface="Cambria" panose="02040503050406030204" pitchFamily="18" charset="0"/>
                  <a:ea typeface="Cambria" panose="02040503050406030204" pitchFamily="18" charset="0"/>
                </a:endParaRPr>
              </a:p>
            </p:txBody>
          </p:sp>
        </mc:Choice>
        <mc:Fallback>
          <p:sp>
            <p:nvSpPr>
              <p:cNvPr id="8" name="TextBox 7">
                <a:extLst>
                  <a:ext uri="{FF2B5EF4-FFF2-40B4-BE49-F238E27FC236}">
                    <a16:creationId xmlns:a16="http://schemas.microsoft.com/office/drawing/2014/main" id="{7F779A03-19EC-FE7C-EFD1-92041933CBF3}"/>
                  </a:ext>
                </a:extLst>
              </p:cNvPr>
              <p:cNvSpPr txBox="1">
                <a:spLocks noRot="1" noChangeAspect="1" noMove="1" noResize="1" noEditPoints="1" noAdjustHandles="1" noChangeArrowheads="1" noChangeShapeType="1" noTextEdit="1"/>
              </p:cNvSpPr>
              <p:nvPr/>
            </p:nvSpPr>
            <p:spPr>
              <a:xfrm>
                <a:off x="689800" y="5142514"/>
                <a:ext cx="11279696" cy="769441"/>
              </a:xfrm>
              <a:prstGeom prst="rect">
                <a:avLst/>
              </a:prstGeom>
              <a:blipFill>
                <a:blip r:embed="rId4"/>
                <a:stretch>
                  <a:fillRect l="-702" t="-5556" b="-1507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5669DAC1-947E-725F-DA59-FD9251864D90}"/>
              </a:ext>
            </a:extLst>
          </p:cNvPr>
          <p:cNvSpPr txBox="1"/>
          <p:nvPr/>
        </p:nvSpPr>
        <p:spPr>
          <a:xfrm>
            <a:off x="11155680" y="123104"/>
            <a:ext cx="871728"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11</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35046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FA933-0C53-39C1-AC51-C97E06E5645A}"/>
              </a:ext>
            </a:extLst>
          </p:cNvPr>
          <p:cNvSpPr txBox="1"/>
          <p:nvPr/>
        </p:nvSpPr>
        <p:spPr>
          <a:xfrm>
            <a:off x="689800" y="449288"/>
            <a:ext cx="710088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Задача о распределении инвестиций</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4676A10-31A1-DF7F-7F17-5AF60792ADA9}"/>
              </a:ext>
            </a:extLst>
          </p:cNvPr>
          <p:cNvSpPr txBox="1"/>
          <p:nvPr/>
        </p:nvSpPr>
        <p:spPr>
          <a:xfrm>
            <a:off x="689800" y="1322508"/>
            <a:ext cx="3059240"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Постановка задачи</a:t>
            </a:r>
            <a:endParaRPr lang="en-US" sz="2500" i="1" dirty="0">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1BEFF55-8E82-2A15-03CD-70882BD2FD66}"/>
                  </a:ext>
                </a:extLst>
              </p:cNvPr>
              <p:cNvSpPr txBox="1"/>
              <p:nvPr/>
            </p:nvSpPr>
            <p:spPr>
              <a:xfrm>
                <a:off x="689800" y="1881040"/>
                <a:ext cx="11197400" cy="2123658"/>
              </a:xfrm>
              <a:prstGeom prst="rect">
                <a:avLst/>
              </a:prstGeom>
              <a:noFill/>
            </p:spPr>
            <p:txBody>
              <a:bodyPr wrap="square">
                <a:spAutoFit/>
              </a:bodyPr>
              <a:lstStyle/>
              <a:p>
                <a:pPr algn="just"/>
                <a:r>
                  <a:rPr lang="ru-RU" sz="2200" dirty="0">
                    <a:latin typeface="Cambria" panose="02040503050406030204" pitchFamily="18" charset="0"/>
                    <a:ea typeface="Cambria" panose="02040503050406030204" pitchFamily="18" charset="0"/>
                  </a:rPr>
                  <a:t>В производственное объединение входят </a:t>
                </a:r>
                <a14:m>
                  <m:oMath xmlns:m="http://schemas.openxmlformats.org/officeDocument/2006/math">
                    <m:r>
                      <a:rPr lang="ru-RU" sz="2200" i="1" dirty="0" smtClean="0">
                        <a:latin typeface="Cambria Math" panose="02040503050406030204" pitchFamily="18" charset="0"/>
                        <a:ea typeface="Cambria" panose="02040503050406030204" pitchFamily="18" charset="0"/>
                      </a:rPr>
                      <m:t>𝑁</m:t>
                    </m:r>
                  </m:oMath>
                </a14:m>
                <a:r>
                  <a:rPr lang="ru-RU" sz="2200" dirty="0">
                    <a:latin typeface="Cambria" panose="02040503050406030204" pitchFamily="18" charset="0"/>
                    <a:ea typeface="Cambria" panose="02040503050406030204" pitchFamily="18" charset="0"/>
                  </a:rPr>
                  <a:t> предприятий </a:t>
                </a:r>
                <a14:m>
                  <m:oMath xmlns:m="http://schemas.openxmlformats.org/officeDocument/2006/math">
                    <m:sSub>
                      <m:sSubPr>
                        <m:ctrlPr>
                          <a:rPr lang="ru-RU" sz="2200" b="0" i="1" dirty="0" smtClean="0">
                            <a:latin typeface="Cambria Math" panose="02040503050406030204" pitchFamily="18" charset="0"/>
                          </a:rPr>
                        </m:ctrlPr>
                      </m:sSubPr>
                      <m:e>
                        <m:r>
                          <a:rPr lang="ru-RU" sz="2200" i="1" dirty="0" smtClean="0">
                            <a:latin typeface="Cambria Math" panose="02040503050406030204" pitchFamily="18" charset="0"/>
                          </a:rPr>
                          <m:t>П</m:t>
                        </m:r>
                      </m:e>
                      <m:sub>
                        <m:r>
                          <a:rPr lang="ru-RU" sz="2200" b="0" i="1" dirty="0" smtClean="0">
                            <a:latin typeface="Cambria Math" panose="02040503050406030204" pitchFamily="18" charset="0"/>
                          </a:rPr>
                          <m:t>1</m:t>
                        </m:r>
                      </m:sub>
                    </m:sSub>
                    <m:r>
                      <a:rPr lang="ru-RU" sz="2200" i="1" dirty="0" smtClean="0">
                        <a:latin typeface="Cambria Math" panose="02040503050406030204" pitchFamily="18" charset="0"/>
                      </a:rPr>
                      <m:t>,</m:t>
                    </m:r>
                    <m:sSub>
                      <m:sSubPr>
                        <m:ctrlPr>
                          <a:rPr lang="ru-RU" sz="2200" b="0" i="1" dirty="0" smtClean="0">
                            <a:latin typeface="Cambria Math" panose="02040503050406030204" pitchFamily="18" charset="0"/>
                          </a:rPr>
                        </m:ctrlPr>
                      </m:sSubPr>
                      <m:e>
                        <m:r>
                          <a:rPr lang="ru-RU" sz="2200" i="1" dirty="0" smtClean="0">
                            <a:latin typeface="Cambria Math" panose="02040503050406030204" pitchFamily="18" charset="0"/>
                          </a:rPr>
                          <m:t>П</m:t>
                        </m:r>
                      </m:e>
                      <m:sub>
                        <m:r>
                          <a:rPr lang="ru-RU" sz="2200" b="0" i="1" dirty="0" smtClean="0">
                            <a:latin typeface="Cambria Math" panose="02040503050406030204" pitchFamily="18" charset="0"/>
                          </a:rPr>
                          <m:t>2</m:t>
                        </m:r>
                      </m:sub>
                    </m:sSub>
                    <m:r>
                      <a:rPr lang="ru-RU" sz="2200" i="1" dirty="0" smtClean="0">
                        <a:latin typeface="Cambria Math" panose="02040503050406030204" pitchFamily="18" charset="0"/>
                      </a:rPr>
                      <m:t>,…,</m:t>
                    </m:r>
                    <m:sSub>
                      <m:sSubPr>
                        <m:ctrlPr>
                          <a:rPr lang="ru-RU" sz="2200" b="0" i="1" dirty="0" smtClean="0">
                            <a:latin typeface="Cambria Math" panose="02040503050406030204" pitchFamily="18" charset="0"/>
                          </a:rPr>
                        </m:ctrlPr>
                      </m:sSubPr>
                      <m:e>
                        <m:r>
                          <a:rPr lang="ru-RU" sz="2200" i="1" dirty="0" smtClean="0">
                            <a:latin typeface="Cambria Math" panose="02040503050406030204" pitchFamily="18" charset="0"/>
                          </a:rPr>
                          <m:t>П</m:t>
                        </m:r>
                      </m:e>
                      <m:sub>
                        <m:r>
                          <a:rPr lang="en-US" sz="2200" b="0" i="1" dirty="0" smtClean="0">
                            <a:latin typeface="Cambria Math" panose="02040503050406030204" pitchFamily="18" charset="0"/>
                          </a:rPr>
                          <m:t>𝑁</m:t>
                        </m:r>
                      </m:sub>
                    </m:sSub>
                  </m:oMath>
                </a14:m>
                <a:r>
                  <a:rPr lang="ru-RU" sz="2200" dirty="0">
                    <a:latin typeface="Cambria" panose="02040503050406030204" pitchFamily="18" charset="0"/>
                    <a:ea typeface="Cambria" panose="02040503050406030204" pitchFamily="18" charset="0"/>
                  </a:rPr>
                  <a:t>. Руководство объединения решило инвестировать в свои предприятия </a:t>
                </a:r>
                <a14:m>
                  <m:oMath xmlns:m="http://schemas.openxmlformats.org/officeDocument/2006/math">
                    <m:r>
                      <a:rPr lang="ru-RU" sz="2200" i="1" dirty="0" smtClean="0">
                        <a:latin typeface="Cambria Math" panose="02040503050406030204" pitchFamily="18" charset="0"/>
                        <a:ea typeface="Cambria" panose="02040503050406030204" pitchFamily="18" charset="0"/>
                      </a:rPr>
                      <m:t>𝑀</m:t>
                    </m:r>
                  </m:oMath>
                </a14:m>
                <a:r>
                  <a:rPr lang="ru-RU" sz="2200" dirty="0">
                    <a:latin typeface="Cambria" panose="02040503050406030204" pitchFamily="18" charset="0"/>
                    <a:ea typeface="Cambria" panose="02040503050406030204" pitchFamily="18" charset="0"/>
                  </a:rPr>
                  <a:t> условных единиц в общей сумме. Проведённые маркетинговые исследования прогнозируют величину ожидаемой прибыли каждого из предприятий в зависимости от объёма инвестированных средств. Требуется найти такое распределение инвестиций между предприятиями, которое обеспечило бы максимум суммарной ожидаемой прибыли.</a:t>
                </a:r>
                <a:endParaRPr lang="en-US" sz="2200" dirty="0">
                  <a:latin typeface="Cambria" panose="02040503050406030204" pitchFamily="18" charset="0"/>
                  <a:ea typeface="Cambria" panose="02040503050406030204" pitchFamily="18" charset="0"/>
                </a:endParaRPr>
              </a:p>
            </p:txBody>
          </p:sp>
        </mc:Choice>
        <mc:Fallback>
          <p:sp>
            <p:nvSpPr>
              <p:cNvPr id="13" name="TextBox 12">
                <a:extLst>
                  <a:ext uri="{FF2B5EF4-FFF2-40B4-BE49-F238E27FC236}">
                    <a16:creationId xmlns:a16="http://schemas.microsoft.com/office/drawing/2014/main" id="{91BEFF55-8E82-2A15-03CD-70882BD2FD66}"/>
                  </a:ext>
                </a:extLst>
              </p:cNvPr>
              <p:cNvSpPr txBox="1">
                <a:spLocks noRot="1" noChangeAspect="1" noMove="1" noResize="1" noEditPoints="1" noAdjustHandles="1" noChangeArrowheads="1" noChangeShapeType="1" noTextEdit="1"/>
              </p:cNvSpPr>
              <p:nvPr/>
            </p:nvSpPr>
            <p:spPr>
              <a:xfrm>
                <a:off x="689800" y="1881040"/>
                <a:ext cx="11197400" cy="2123658"/>
              </a:xfrm>
              <a:prstGeom prst="rect">
                <a:avLst/>
              </a:prstGeom>
              <a:blipFill>
                <a:blip r:embed="rId2"/>
                <a:stretch>
                  <a:fillRect l="-708" t="-2011" r="-708" b="-4885"/>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0691A4E8-721F-EE8F-43A5-999702A6D5D1}"/>
              </a:ext>
            </a:extLst>
          </p:cNvPr>
          <p:cNvSpPr txBox="1"/>
          <p:nvPr/>
        </p:nvSpPr>
        <p:spPr>
          <a:xfrm>
            <a:off x="11155680" y="123104"/>
            <a:ext cx="871728"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12</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96989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FA933-0C53-39C1-AC51-C97E06E5645A}"/>
              </a:ext>
            </a:extLst>
          </p:cNvPr>
          <p:cNvSpPr txBox="1"/>
          <p:nvPr/>
        </p:nvSpPr>
        <p:spPr>
          <a:xfrm>
            <a:off x="689800" y="449288"/>
            <a:ext cx="710088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Задача о распределении инвестиций</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4676A10-31A1-DF7F-7F17-5AF60792ADA9}"/>
              </a:ext>
            </a:extLst>
          </p:cNvPr>
          <p:cNvSpPr txBox="1"/>
          <p:nvPr/>
        </p:nvSpPr>
        <p:spPr>
          <a:xfrm>
            <a:off x="689800" y="1194492"/>
            <a:ext cx="3059240"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Решение</a:t>
            </a:r>
            <a:endParaRPr lang="en-US" sz="2500" i="1" dirty="0">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1BEFF55-8E82-2A15-03CD-70882BD2FD66}"/>
                  </a:ext>
                </a:extLst>
              </p:cNvPr>
              <p:cNvSpPr txBox="1"/>
              <p:nvPr/>
            </p:nvSpPr>
            <p:spPr>
              <a:xfrm>
                <a:off x="689800" y="1753024"/>
                <a:ext cx="11197400" cy="1446550"/>
              </a:xfrm>
              <a:prstGeom prst="rect">
                <a:avLst/>
              </a:prstGeom>
              <a:noFill/>
            </p:spPr>
            <p:txBody>
              <a:bodyPr wrap="square">
                <a:spAutoFit/>
              </a:bodyPr>
              <a:lstStyle/>
              <a:p>
                <a:pPr algn="just"/>
                <a:r>
                  <a:rPr lang="ru-RU" sz="2200" dirty="0">
                    <a:latin typeface="Cambria" panose="02040503050406030204" pitchFamily="18" charset="0"/>
                    <a:ea typeface="Cambria" panose="02040503050406030204" pitchFamily="18" charset="0"/>
                  </a:rPr>
                  <a:t>Пусть </a:t>
                </a:r>
                <a14:m>
                  <m:oMath xmlns:m="http://schemas.openxmlformats.org/officeDocument/2006/math">
                    <m:r>
                      <a:rPr lang="ru-RU" sz="2200" i="1"/>
                      <m:t>𝑆</m:t>
                    </m:r>
                  </m:oMath>
                </a14:m>
                <a:r>
                  <a:rPr lang="ru-RU" sz="2200" dirty="0">
                    <a:latin typeface="Cambria" panose="02040503050406030204" pitchFamily="18" charset="0"/>
                    <a:ea typeface="Cambria" panose="02040503050406030204" pitchFamily="18" charset="0"/>
                  </a:rPr>
                  <a:t> – количество средств, имеющихся в наличии перед данным шагом</a:t>
                </a:r>
                <a:r>
                  <a:rPr lang="en-US" sz="2200" dirty="0">
                    <a:latin typeface="Cambria" panose="02040503050406030204" pitchFamily="18" charset="0"/>
                    <a:ea typeface="Cambria" panose="02040503050406030204" pitchFamily="18" charset="0"/>
                  </a:rPr>
                  <a:t>.</a:t>
                </a:r>
              </a:p>
              <a:p>
                <a:pPr algn="just"/>
                <a:r>
                  <a:rPr lang="ru-RU" sz="2200" dirty="0">
                    <a:effectLst/>
                    <a:latin typeface="Cambria" panose="02040503050406030204" pitchFamily="18" charset="0"/>
                    <a:ea typeface="Cambria" panose="02040503050406030204" pitchFamily="18" charset="0"/>
                  </a:rPr>
                  <a:t>Выигрыш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rPr>
                        </m:ctrlPr>
                      </m:sSubPr>
                      <m:e>
                        <m:r>
                          <a:rPr lang="ru-RU" sz="2200" i="1">
                            <a:effectLst/>
                            <a:latin typeface="Cambria Math" panose="02040503050406030204" pitchFamily="18" charset="0"/>
                            <a:ea typeface="Times New Roman" panose="02020603050405020304" pitchFamily="18" charset="0"/>
                          </a:rPr>
                          <m:t>П</m:t>
                        </m:r>
                      </m:e>
                      <m:sub>
                        <m:r>
                          <a:rPr lang="ru-RU" sz="2200" i="1">
                            <a:effectLst/>
                            <a:latin typeface="Cambria Math" panose="02040503050406030204" pitchFamily="18" charset="0"/>
                            <a:ea typeface="Times New Roman" panose="02020603050405020304" pitchFamily="18" charset="0"/>
                          </a:rPr>
                          <m:t>𝑖</m:t>
                        </m:r>
                      </m:sub>
                    </m:sSub>
                    <m:r>
                      <a:rPr lang="ru-RU" sz="2200" i="1">
                        <a:effectLst/>
                        <a:latin typeface="Cambria Math" panose="02040503050406030204" pitchFamily="18" charset="0"/>
                        <a:ea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rPr>
                        </m:ctrlPr>
                      </m:sSubPr>
                      <m:e>
                        <m:r>
                          <a:rPr lang="ru-RU" sz="2200" i="1">
                            <a:effectLst/>
                            <a:latin typeface="Cambria Math" panose="02040503050406030204" pitchFamily="18" charset="0"/>
                            <a:ea typeface="Times New Roman" panose="02020603050405020304" pitchFamily="18" charset="0"/>
                          </a:rPr>
                          <m:t>𝑥</m:t>
                        </m:r>
                      </m:e>
                      <m:sub>
                        <m:r>
                          <a:rPr lang="ru-RU" sz="2200" i="1">
                            <a:effectLst/>
                            <a:latin typeface="Cambria Math" panose="02040503050406030204" pitchFamily="18" charset="0"/>
                            <a:ea typeface="Times New Roman" panose="02020603050405020304" pitchFamily="18" charset="0"/>
                          </a:rPr>
                          <m:t>𝑖</m:t>
                        </m:r>
                      </m:sub>
                    </m:sSub>
                    <m:r>
                      <a:rPr lang="ru-RU" sz="2200" i="1">
                        <a:effectLst/>
                        <a:latin typeface="Cambria Math" panose="02040503050406030204" pitchFamily="18" charset="0"/>
                        <a:ea typeface="Times New Roman" panose="02020603050405020304" pitchFamily="18" charset="0"/>
                      </a:rPr>
                      <m:t>)</m:t>
                    </m:r>
                  </m:oMath>
                </a14:m>
                <a:r>
                  <a:rPr lang="ru-RU" sz="2200" dirty="0">
                    <a:effectLst/>
                    <a:latin typeface="Cambria" panose="02040503050406030204" pitchFamily="18" charset="0"/>
                    <a:ea typeface="Cambria" panose="02040503050406030204" pitchFamily="18" charset="0"/>
                  </a:rPr>
                  <a:t> на </a:t>
                </a:r>
                <a14:m>
                  <m:oMath xmlns:m="http://schemas.openxmlformats.org/officeDocument/2006/math">
                    <m:r>
                      <a:rPr lang="en-US" sz="2200" i="1">
                        <a:effectLst/>
                        <a:latin typeface="Cambria Math" panose="02040503050406030204" pitchFamily="18" charset="0"/>
                        <a:ea typeface="Times New Roman" panose="02020603050405020304" pitchFamily="18" charset="0"/>
                      </a:rPr>
                      <m:t>𝑖</m:t>
                    </m:r>
                  </m:oMath>
                </a14:m>
                <a:r>
                  <a:rPr lang="ru-RU" sz="2200" dirty="0">
                    <a:effectLst/>
                    <a:latin typeface="Cambria" panose="02040503050406030204" pitchFamily="18" charset="0"/>
                    <a:ea typeface="Cambria" panose="02040503050406030204" pitchFamily="18" charset="0"/>
                  </a:rPr>
                  <a:t>-ом шаге – это прибыль, которую приносит </a:t>
                </a:r>
                <a14:m>
                  <m:oMath xmlns:m="http://schemas.openxmlformats.org/officeDocument/2006/math">
                    <m:r>
                      <a:rPr lang="en-US" sz="2200" i="1">
                        <a:effectLst/>
                        <a:latin typeface="Cambria Math" panose="02040503050406030204" pitchFamily="18" charset="0"/>
                        <a:ea typeface="Times New Roman" panose="02020603050405020304" pitchFamily="18" charset="0"/>
                      </a:rPr>
                      <m:t>𝑖</m:t>
                    </m:r>
                  </m:oMath>
                </a14:m>
                <a:r>
                  <a:rPr lang="ru-RU" sz="2200" dirty="0">
                    <a:effectLst/>
                    <a:latin typeface="Cambria" panose="02040503050406030204" pitchFamily="18" charset="0"/>
                    <a:ea typeface="Cambria" panose="02040503050406030204" pitchFamily="18" charset="0"/>
                  </a:rPr>
                  <a:t>-</a:t>
                </a:r>
                <a:r>
                  <a:rPr lang="ru-RU" sz="2200" dirty="0" err="1">
                    <a:effectLst/>
                    <a:latin typeface="Cambria" panose="02040503050406030204" pitchFamily="18" charset="0"/>
                    <a:ea typeface="Cambria" panose="02040503050406030204" pitchFamily="18" charset="0"/>
                  </a:rPr>
                  <a:t>ое</a:t>
                </a:r>
                <a:r>
                  <a:rPr lang="ru-RU" sz="2200" dirty="0">
                    <a:effectLst/>
                    <a:latin typeface="Cambria" panose="02040503050406030204" pitchFamily="18" charset="0"/>
                    <a:ea typeface="Cambria" panose="02040503050406030204" pitchFamily="18" charset="0"/>
                  </a:rPr>
                  <a:t> предприятие при инвестировании в него средств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rPr>
                        </m:ctrlPr>
                      </m:sSubPr>
                      <m:e>
                        <m:r>
                          <a:rPr lang="ru-RU" sz="2200" i="1">
                            <a:effectLst/>
                            <a:latin typeface="Cambria Math" panose="02040503050406030204" pitchFamily="18" charset="0"/>
                            <a:ea typeface="Times New Roman" panose="02020603050405020304" pitchFamily="18" charset="0"/>
                          </a:rPr>
                          <m:t>𝑥</m:t>
                        </m:r>
                      </m:e>
                      <m:sub>
                        <m:r>
                          <a:rPr lang="ru-RU" sz="2200" i="1">
                            <a:effectLst/>
                            <a:latin typeface="Cambria Math" panose="02040503050406030204" pitchFamily="18" charset="0"/>
                            <a:ea typeface="Times New Roman" panose="02020603050405020304" pitchFamily="18" charset="0"/>
                          </a:rPr>
                          <m:t>𝑖</m:t>
                        </m:r>
                      </m:sub>
                    </m:sSub>
                  </m:oMath>
                </a14:m>
                <a:r>
                  <a:rPr lang="ru-RU" sz="2200" dirty="0">
                    <a:effectLst/>
                    <a:latin typeface="Cambria" panose="02040503050406030204" pitchFamily="18" charset="0"/>
                    <a:ea typeface="Cambria" panose="02040503050406030204" pitchFamily="18" charset="0"/>
                  </a:rPr>
                  <a:t>. Если через выигрыш в целом обозначить общую прибыль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𝑊</m:t>
                    </m:r>
                  </m:oMath>
                </a14:m>
                <a:r>
                  <a:rPr lang="ru-RU" sz="2200" dirty="0">
                    <a:effectLst/>
                    <a:latin typeface="Cambria" panose="02040503050406030204" pitchFamily="18" charset="0"/>
                    <a:ea typeface="Cambria" panose="02040503050406030204" pitchFamily="18" charset="0"/>
                  </a:rPr>
                  <a:t>, то он будет выглядеть следующим образом</a:t>
                </a:r>
                <a:r>
                  <a:rPr lang="en-US" sz="2200" dirty="0">
                    <a:latin typeface="Cambria" panose="02040503050406030204" pitchFamily="18" charset="0"/>
                    <a:ea typeface="Cambria" panose="02040503050406030204" pitchFamily="18" charset="0"/>
                  </a:rPr>
                  <a:t>:</a:t>
                </a:r>
              </a:p>
            </p:txBody>
          </p:sp>
        </mc:Choice>
        <mc:Fallback>
          <p:sp>
            <p:nvSpPr>
              <p:cNvPr id="13" name="TextBox 12">
                <a:extLst>
                  <a:ext uri="{FF2B5EF4-FFF2-40B4-BE49-F238E27FC236}">
                    <a16:creationId xmlns:a16="http://schemas.microsoft.com/office/drawing/2014/main" id="{91BEFF55-8E82-2A15-03CD-70882BD2FD66}"/>
                  </a:ext>
                </a:extLst>
              </p:cNvPr>
              <p:cNvSpPr txBox="1">
                <a:spLocks noRot="1" noChangeAspect="1" noMove="1" noResize="1" noEditPoints="1" noAdjustHandles="1" noChangeArrowheads="1" noChangeShapeType="1" noTextEdit="1"/>
              </p:cNvSpPr>
              <p:nvPr/>
            </p:nvSpPr>
            <p:spPr>
              <a:xfrm>
                <a:off x="689800" y="1753024"/>
                <a:ext cx="11197400" cy="1446550"/>
              </a:xfrm>
              <a:prstGeom prst="rect">
                <a:avLst/>
              </a:prstGeom>
              <a:blipFill>
                <a:blip r:embed="rId2"/>
                <a:stretch>
                  <a:fillRect l="-708" t="-2954" r="-708" b="-75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F0FC944-84E5-62FF-2D69-5E1843B439F2}"/>
                  </a:ext>
                </a:extLst>
              </p:cNvPr>
              <p:cNvSpPr txBox="1"/>
              <p:nvPr/>
            </p:nvSpPr>
            <p:spPr>
              <a:xfrm>
                <a:off x="3048762" y="3281052"/>
                <a:ext cx="6094476" cy="4770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500" i="1" smtClean="0">
                          <a:solidFill>
                            <a:schemeClr val="tx1"/>
                          </a:solidFill>
                          <a:latin typeface="Cambria Math" panose="02040503050406030204" pitchFamily="18" charset="0"/>
                        </a:rPr>
                        <m:t>𝑊</m:t>
                      </m:r>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0">
                              <a:solidFill>
                                <a:schemeClr val="tx1"/>
                              </a:solidFill>
                              <a:latin typeface="Cambria Math" panose="02040503050406030204" pitchFamily="18" charset="0"/>
                            </a:rPr>
                            <m:t>П</m:t>
                          </m:r>
                        </m:e>
                        <m:sub>
                          <m:r>
                            <a:rPr lang="en-US" sz="2500" i="0">
                              <a:solidFill>
                                <a:schemeClr val="tx1"/>
                              </a:solidFill>
                              <a:latin typeface="Cambria Math" panose="02040503050406030204" pitchFamily="18" charset="0"/>
                            </a:rPr>
                            <m:t>1</m:t>
                          </m:r>
                        </m:sub>
                      </m:sSub>
                      <m:d>
                        <m:dPr>
                          <m:ctrlPr>
                            <a:rPr lang="en-US" sz="2500" i="1">
                              <a:solidFill>
                                <a:schemeClr val="tx1"/>
                              </a:solidFill>
                              <a:latin typeface="Cambria Math" panose="02040503050406030204" pitchFamily="18" charset="0"/>
                            </a:rPr>
                          </m:ctrlPr>
                        </m:dPr>
                        <m:e>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𝑥</m:t>
                              </m:r>
                            </m:e>
                            <m:sub>
                              <m:r>
                                <a:rPr lang="en-US" sz="2500" i="0">
                                  <a:solidFill>
                                    <a:schemeClr val="tx1"/>
                                  </a:solidFill>
                                  <a:latin typeface="Cambria Math" panose="02040503050406030204" pitchFamily="18" charset="0"/>
                                </a:rPr>
                                <m:t>1</m:t>
                              </m:r>
                            </m:sub>
                          </m:sSub>
                        </m:e>
                      </m:d>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0">
                              <a:solidFill>
                                <a:schemeClr val="tx1"/>
                              </a:solidFill>
                              <a:latin typeface="Cambria Math" panose="02040503050406030204" pitchFamily="18" charset="0"/>
                            </a:rPr>
                            <m:t>П</m:t>
                          </m:r>
                        </m:e>
                        <m:sub>
                          <m:r>
                            <a:rPr lang="en-US" sz="2500" i="0">
                              <a:solidFill>
                                <a:schemeClr val="tx1"/>
                              </a:solidFill>
                              <a:latin typeface="Cambria Math" panose="02040503050406030204" pitchFamily="18" charset="0"/>
                            </a:rPr>
                            <m:t>2</m:t>
                          </m:r>
                        </m:sub>
                      </m:sSub>
                      <m:d>
                        <m:dPr>
                          <m:ctrlPr>
                            <a:rPr lang="en-US" sz="2500" i="1">
                              <a:solidFill>
                                <a:schemeClr val="tx1"/>
                              </a:solidFill>
                              <a:latin typeface="Cambria Math" panose="02040503050406030204" pitchFamily="18" charset="0"/>
                            </a:rPr>
                          </m:ctrlPr>
                        </m:dPr>
                        <m:e>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𝑥</m:t>
                              </m:r>
                            </m:e>
                            <m:sub>
                              <m:r>
                                <a:rPr lang="en-US" sz="2500" i="0">
                                  <a:solidFill>
                                    <a:schemeClr val="tx1"/>
                                  </a:solidFill>
                                  <a:latin typeface="Cambria Math" panose="02040503050406030204" pitchFamily="18" charset="0"/>
                                </a:rPr>
                                <m:t>2</m:t>
                              </m:r>
                            </m:sub>
                          </m:sSub>
                        </m:e>
                      </m:d>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0">
                              <a:solidFill>
                                <a:schemeClr val="tx1"/>
                              </a:solidFill>
                              <a:latin typeface="Cambria Math" panose="02040503050406030204" pitchFamily="18" charset="0"/>
                            </a:rPr>
                            <m:t>П</m:t>
                          </m:r>
                        </m:e>
                        <m:sub>
                          <m:r>
                            <a:rPr lang="en-US" sz="2500" i="0">
                              <a:solidFill>
                                <a:schemeClr val="tx1"/>
                              </a:solidFill>
                              <a:latin typeface="Cambria Math" panose="02040503050406030204" pitchFamily="18" charset="0"/>
                            </a:rPr>
                            <m:t>3</m:t>
                          </m:r>
                        </m:sub>
                      </m:sSub>
                      <m:d>
                        <m:dPr>
                          <m:ctrlPr>
                            <a:rPr lang="en-US" sz="2500" i="1">
                              <a:solidFill>
                                <a:schemeClr val="tx1"/>
                              </a:solidFill>
                              <a:latin typeface="Cambria Math" panose="02040503050406030204" pitchFamily="18" charset="0"/>
                            </a:rPr>
                          </m:ctrlPr>
                        </m:dPr>
                        <m:e>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𝑥</m:t>
                              </m:r>
                            </m:e>
                            <m:sub>
                              <m:r>
                                <a:rPr lang="en-US" sz="2500" i="0">
                                  <a:solidFill>
                                    <a:schemeClr val="tx1"/>
                                  </a:solidFill>
                                  <a:latin typeface="Cambria Math" panose="02040503050406030204" pitchFamily="18" charset="0"/>
                                </a:rPr>
                                <m:t>3</m:t>
                              </m:r>
                            </m:sub>
                          </m:sSub>
                        </m:e>
                      </m:d>
                    </m:oMath>
                  </m:oMathPara>
                </a14:m>
                <a:endParaRPr lang="en-US" sz="2500" dirty="0">
                  <a:solidFill>
                    <a:schemeClr val="tx1"/>
                  </a:solidFill>
                </a:endParaRPr>
              </a:p>
            </p:txBody>
          </p:sp>
        </mc:Choice>
        <mc:Fallback>
          <p:sp>
            <p:nvSpPr>
              <p:cNvPr id="8" name="TextBox 7">
                <a:extLst>
                  <a:ext uri="{FF2B5EF4-FFF2-40B4-BE49-F238E27FC236}">
                    <a16:creationId xmlns:a16="http://schemas.microsoft.com/office/drawing/2014/main" id="{2F0FC944-84E5-62FF-2D69-5E1843B439F2}"/>
                  </a:ext>
                </a:extLst>
              </p:cNvPr>
              <p:cNvSpPr txBox="1">
                <a:spLocks noRot="1" noChangeAspect="1" noMove="1" noResize="1" noEditPoints="1" noAdjustHandles="1" noChangeArrowheads="1" noChangeShapeType="1" noTextEdit="1"/>
              </p:cNvSpPr>
              <p:nvPr/>
            </p:nvSpPr>
            <p:spPr>
              <a:xfrm>
                <a:off x="3048762" y="3281052"/>
                <a:ext cx="6094476" cy="477054"/>
              </a:xfrm>
              <a:prstGeom prst="rect">
                <a:avLst/>
              </a:prstGeom>
              <a:blipFill>
                <a:blip r:embed="rId3"/>
                <a:stretch>
                  <a:fillRect b="-256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657DFB7B-26BB-81DB-0499-998661417500}"/>
              </a:ext>
            </a:extLst>
          </p:cNvPr>
          <p:cNvSpPr txBox="1"/>
          <p:nvPr/>
        </p:nvSpPr>
        <p:spPr>
          <a:xfrm>
            <a:off x="689800" y="3949312"/>
            <a:ext cx="11197400" cy="1446550"/>
          </a:xfrm>
          <a:prstGeom prst="rect">
            <a:avLst/>
          </a:prstGeom>
          <a:noFill/>
        </p:spPr>
        <p:txBody>
          <a:bodyPr wrap="square">
            <a:spAutoFit/>
          </a:bodyPr>
          <a:lstStyle/>
          <a:p>
            <a:pPr algn="just">
              <a:tabLst>
                <a:tab pos="4140835" algn="l"/>
              </a:tabLst>
            </a:pPr>
            <a:r>
              <a:rPr lang="ru-RU" sz="2200">
                <a:effectLst/>
                <a:latin typeface="Cambria" panose="02040503050406030204" pitchFamily="18" charset="0"/>
                <a:ea typeface="Cambria" panose="02040503050406030204" pitchFamily="18" charset="0"/>
              </a:rPr>
              <a:t>Согласно принципу оптимальности Беллмана, управления на каждом шаге нужно выбирать так, чтобы оптимальной была сумма выигрышей на всех оставшихся до конца процесса шагах, включая выигрыш на данном шаге. Тогда функциональное уравнение Беллмана примет вид</a:t>
            </a:r>
            <a:r>
              <a:rPr lang="en-US" sz="2200">
                <a:effectLst/>
                <a:latin typeface="Cambria" panose="02040503050406030204" pitchFamily="18" charset="0"/>
                <a:ea typeface="Cambria" panose="02040503050406030204" pitchFamily="18" charset="0"/>
              </a:rPr>
              <a:t>:</a:t>
            </a:r>
            <a:endParaRPr lang="en-US" sz="2200" dirty="0">
              <a:effectLst/>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0FAF9B2-F357-FA5B-6F88-C6D73BE079C9}"/>
                  </a:ext>
                </a:extLst>
              </p:cNvPr>
              <p:cNvSpPr txBox="1"/>
              <p:nvPr/>
            </p:nvSpPr>
            <p:spPr>
              <a:xfrm>
                <a:off x="3048762" y="5571071"/>
                <a:ext cx="6094476" cy="5961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500" i="1" smtClean="0">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𝑊</m:t>
                          </m:r>
                        </m:e>
                        <m:sub>
                          <m:r>
                            <a:rPr lang="en-US" sz="2500" i="1">
                              <a:solidFill>
                                <a:schemeClr val="tx1"/>
                              </a:solidFill>
                              <a:latin typeface="Cambria Math" panose="02040503050406030204" pitchFamily="18" charset="0"/>
                            </a:rPr>
                            <m:t>𝑖</m:t>
                          </m:r>
                        </m:sub>
                      </m:sSub>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𝑆</m:t>
                          </m:r>
                        </m:e>
                      </m:d>
                      <m:r>
                        <a:rPr lang="en-US" sz="2500" i="0">
                          <a:solidFill>
                            <a:schemeClr val="tx1"/>
                          </a:solidFill>
                          <a:latin typeface="Cambria Math" panose="02040503050406030204" pitchFamily="18" charset="0"/>
                        </a:rPr>
                        <m:t>=</m:t>
                      </m:r>
                      <m:func>
                        <m:funcPr>
                          <m:ctrlPr>
                            <a:rPr lang="en-US" sz="2500" i="1">
                              <a:solidFill>
                                <a:schemeClr val="tx1"/>
                              </a:solidFill>
                              <a:latin typeface="Cambria Math" panose="02040503050406030204" pitchFamily="18" charset="0"/>
                            </a:rPr>
                          </m:ctrlPr>
                        </m:funcPr>
                        <m:fName>
                          <m:limLow>
                            <m:limLowPr>
                              <m:ctrlPr>
                                <a:rPr lang="en-US" sz="2500" i="1">
                                  <a:solidFill>
                                    <a:schemeClr val="tx1"/>
                                  </a:solidFill>
                                  <a:latin typeface="Cambria Math" panose="02040503050406030204" pitchFamily="18" charset="0"/>
                                </a:rPr>
                              </m:ctrlPr>
                            </m:limLowPr>
                            <m:e>
                              <m:r>
                                <m:rPr>
                                  <m:sty m:val="p"/>
                                </m:rPr>
                                <a:rPr lang="en-US" sz="2500" i="0">
                                  <a:solidFill>
                                    <a:schemeClr val="tx1"/>
                                  </a:solidFill>
                                  <a:latin typeface="Cambria Math" panose="02040503050406030204" pitchFamily="18" charset="0"/>
                                </a:rPr>
                                <m:t>max</m:t>
                              </m:r>
                            </m:e>
                            <m:lim>
                              <m:r>
                                <a:rPr lang="en-US" sz="2500" i="1">
                                  <a:solidFill>
                                    <a:schemeClr val="tx1"/>
                                  </a:solidFill>
                                  <a:latin typeface="Cambria Math" panose="02040503050406030204" pitchFamily="18" charset="0"/>
                                </a:rPr>
                                <m:t>𝑥</m:t>
                              </m:r>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𝑆</m:t>
                              </m:r>
                            </m:lim>
                          </m:limLow>
                        </m:fName>
                        <m:e>
                          <m:d>
                            <m:dPr>
                              <m:begChr m:val="{"/>
                              <m:endChr m:val="}"/>
                              <m:ctrlPr>
                                <a:rPr lang="en-US" sz="2500" i="1">
                                  <a:solidFill>
                                    <a:schemeClr val="tx1"/>
                                  </a:solidFill>
                                  <a:latin typeface="Cambria Math" panose="02040503050406030204" pitchFamily="18" charset="0"/>
                                </a:rPr>
                              </m:ctrlPr>
                            </m:dPr>
                            <m:e>
                              <m:sSub>
                                <m:sSubPr>
                                  <m:ctrlPr>
                                    <a:rPr lang="en-US" sz="2500" i="1">
                                      <a:solidFill>
                                        <a:schemeClr val="tx1"/>
                                      </a:solidFill>
                                      <a:latin typeface="Cambria Math" panose="02040503050406030204" pitchFamily="18" charset="0"/>
                                    </a:rPr>
                                  </m:ctrlPr>
                                </m:sSubPr>
                                <m:e>
                                  <m:r>
                                    <a:rPr lang="en-US" sz="2500" i="0">
                                      <a:solidFill>
                                        <a:schemeClr val="tx1"/>
                                      </a:solidFill>
                                      <a:latin typeface="Cambria Math" panose="02040503050406030204" pitchFamily="18" charset="0"/>
                                    </a:rPr>
                                    <m:t>П</m:t>
                                  </m:r>
                                </m:e>
                                <m:sub>
                                  <m:r>
                                    <a:rPr lang="en-US" sz="2500" i="1">
                                      <a:solidFill>
                                        <a:schemeClr val="tx1"/>
                                      </a:solidFill>
                                      <a:latin typeface="Cambria Math" panose="02040503050406030204" pitchFamily="18" charset="0"/>
                                    </a:rPr>
                                    <m:t>𝑖</m:t>
                                  </m:r>
                                </m:sub>
                              </m:sSub>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𝑥</m:t>
                                  </m:r>
                                </m:e>
                              </m:d>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𝑊</m:t>
                                  </m:r>
                                </m:e>
                                <m:sub>
                                  <m:r>
                                    <a:rPr lang="en-US" sz="2500" i="1">
                                      <a:solidFill>
                                        <a:schemeClr val="tx1"/>
                                      </a:solidFill>
                                      <a:latin typeface="Cambria Math" panose="02040503050406030204" pitchFamily="18" charset="0"/>
                                    </a:rPr>
                                    <m:t>𝑖</m:t>
                                  </m:r>
                                  <m:r>
                                    <a:rPr lang="en-US" sz="2500" i="0">
                                      <a:solidFill>
                                        <a:schemeClr val="tx1"/>
                                      </a:solidFill>
                                      <a:latin typeface="Cambria Math" panose="02040503050406030204" pitchFamily="18" charset="0"/>
                                    </a:rPr>
                                    <m:t>+1</m:t>
                                  </m:r>
                                </m:sub>
                              </m:sSub>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𝑆</m:t>
                                  </m:r>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𝑥</m:t>
                                  </m:r>
                                </m:e>
                              </m:d>
                            </m:e>
                          </m:d>
                        </m:e>
                      </m:func>
                    </m:oMath>
                  </m:oMathPara>
                </a14:m>
                <a:endParaRPr lang="en-US" sz="2500" dirty="0">
                  <a:solidFill>
                    <a:schemeClr val="tx1"/>
                  </a:solidFill>
                </a:endParaRPr>
              </a:p>
            </p:txBody>
          </p:sp>
        </mc:Choice>
        <mc:Fallback>
          <p:sp>
            <p:nvSpPr>
              <p:cNvPr id="12" name="TextBox 11">
                <a:extLst>
                  <a:ext uri="{FF2B5EF4-FFF2-40B4-BE49-F238E27FC236}">
                    <a16:creationId xmlns:a16="http://schemas.microsoft.com/office/drawing/2014/main" id="{50FAF9B2-F357-FA5B-6F88-C6D73BE079C9}"/>
                  </a:ext>
                </a:extLst>
              </p:cNvPr>
              <p:cNvSpPr txBox="1">
                <a:spLocks noRot="1" noChangeAspect="1" noMove="1" noResize="1" noEditPoints="1" noAdjustHandles="1" noChangeArrowheads="1" noChangeShapeType="1" noTextEdit="1"/>
              </p:cNvSpPr>
              <p:nvPr/>
            </p:nvSpPr>
            <p:spPr>
              <a:xfrm>
                <a:off x="3048762" y="5571071"/>
                <a:ext cx="6094476" cy="596189"/>
              </a:xfrm>
              <a:prstGeom prst="rect">
                <a:avLst/>
              </a:prstGeom>
              <a:blipFill>
                <a:blip r:embed="rId4"/>
                <a:stretch>
                  <a:fillRect b="-204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43E2E142-34E1-26BE-CFE2-A41F436E3756}"/>
              </a:ext>
            </a:extLst>
          </p:cNvPr>
          <p:cNvSpPr txBox="1"/>
          <p:nvPr/>
        </p:nvSpPr>
        <p:spPr>
          <a:xfrm>
            <a:off x="11155680" y="123104"/>
            <a:ext cx="871728"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13</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1244303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FA933-0C53-39C1-AC51-C97E06E5645A}"/>
              </a:ext>
            </a:extLst>
          </p:cNvPr>
          <p:cNvSpPr txBox="1"/>
          <p:nvPr/>
        </p:nvSpPr>
        <p:spPr>
          <a:xfrm>
            <a:off x="689800" y="449288"/>
            <a:ext cx="710088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Заключение</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F8ABC86-4D2D-043E-6442-88D58D26372A}"/>
              </a:ext>
            </a:extLst>
          </p:cNvPr>
          <p:cNvSpPr txBox="1"/>
          <p:nvPr/>
        </p:nvSpPr>
        <p:spPr>
          <a:xfrm>
            <a:off x="689800" y="1144679"/>
            <a:ext cx="10186416" cy="3584379"/>
          </a:xfrm>
          <a:prstGeom prst="rect">
            <a:avLst/>
          </a:prstGeom>
          <a:noFill/>
        </p:spPr>
        <p:txBody>
          <a:bodyPr wrap="square">
            <a:spAutoFit/>
          </a:bodyPr>
          <a:lstStyle/>
          <a:p>
            <a:pPr algn="just">
              <a:lnSpc>
                <a:spcPct val="150000"/>
              </a:lnSpc>
            </a:pPr>
            <a:r>
              <a:rPr lang="ru-RU" sz="2200" dirty="0">
                <a:effectLst/>
                <a:latin typeface="Cambria" panose="02040503050406030204" pitchFamily="18" charset="0"/>
                <a:ea typeface="Cambria" panose="02040503050406030204" pitchFamily="18" charset="0"/>
              </a:rPr>
              <a:t>В ходе выполнения курсовой работы достигнуты следующие результаты:</a:t>
            </a:r>
            <a:endParaRPr lang="en-US" sz="2200" dirty="0">
              <a:effectLst/>
              <a:latin typeface="Cambria" panose="02040503050406030204" pitchFamily="18" charset="0"/>
              <a:ea typeface="Cambria" panose="02040503050406030204" pitchFamily="18" charset="0"/>
            </a:endParaRPr>
          </a:p>
          <a:p>
            <a:pPr lvl="0" algn="just">
              <a:lnSpc>
                <a:spcPct val="150000"/>
              </a:lnSpc>
              <a:buSzPts val="1400"/>
            </a:pPr>
            <a:r>
              <a:rPr lang="ru-RU" sz="2200" dirty="0">
                <a:effectLst/>
                <a:latin typeface="Cambria" panose="02040503050406030204" pitchFamily="18" charset="0"/>
                <a:ea typeface="Cambria" panose="02040503050406030204" pitchFamily="18" charset="0"/>
                <a:cs typeface="Times New Roman" panose="02020603050405020304" pitchFamily="18" charset="0"/>
              </a:rPr>
              <a:t>1) Проанализирован общий подход динамического программирования к решению некоторых типов производственных оптимизационных задач.</a:t>
            </a:r>
            <a:endParaRPr lang="en-US" sz="2200" dirty="0">
              <a:effectLst/>
              <a:latin typeface="Cambria" panose="02040503050406030204" pitchFamily="18" charset="0"/>
              <a:ea typeface="Cambria" panose="02040503050406030204" pitchFamily="18" charset="0"/>
              <a:cs typeface="Times New Roman" panose="02020603050405020304" pitchFamily="18" charset="0"/>
            </a:endParaRPr>
          </a:p>
          <a:p>
            <a:pPr lvl="0" algn="just">
              <a:lnSpc>
                <a:spcPct val="150000"/>
              </a:lnSpc>
              <a:buSzPts val="1400"/>
            </a:pPr>
            <a:r>
              <a:rPr lang="ru-RU" sz="2200" dirty="0">
                <a:effectLst/>
                <a:latin typeface="Cambria" panose="02040503050406030204" pitchFamily="18" charset="0"/>
                <a:ea typeface="Cambria" panose="02040503050406030204" pitchFamily="18" charset="0"/>
                <a:cs typeface="Times New Roman" panose="02020603050405020304" pitchFamily="18" charset="0"/>
              </a:rPr>
              <a:t>2) Приводится аналитическое решение представленных задач с помощью метода динамического программирования.</a:t>
            </a:r>
            <a:endParaRPr lang="en-US" sz="2200" dirty="0">
              <a:effectLst/>
              <a:latin typeface="Cambria" panose="02040503050406030204" pitchFamily="18" charset="0"/>
              <a:ea typeface="Cambria" panose="02040503050406030204" pitchFamily="18" charset="0"/>
              <a:cs typeface="Times New Roman" panose="02020603050405020304" pitchFamily="18" charset="0"/>
            </a:endParaRPr>
          </a:p>
          <a:p>
            <a:pPr lvl="0" algn="just">
              <a:lnSpc>
                <a:spcPct val="150000"/>
              </a:lnSpc>
              <a:buSzPts val="1400"/>
            </a:pPr>
            <a:r>
              <a:rPr lang="ru-RU" sz="2200" dirty="0">
                <a:effectLst/>
                <a:latin typeface="Cambria" panose="02040503050406030204" pitchFamily="18" charset="0"/>
                <a:ea typeface="Cambria" panose="02040503050406030204" pitchFamily="18" charset="0"/>
                <a:cs typeface="Times New Roman" panose="02020603050405020304" pitchFamily="18" charset="0"/>
              </a:rPr>
              <a:t>3) Выполнена реализация алгоритма представленных оптимизационных задач.</a:t>
            </a:r>
            <a:endParaRPr lang="en-US" sz="22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D0303D7-FC95-770D-7658-6BED631C87DC}"/>
              </a:ext>
            </a:extLst>
          </p:cNvPr>
          <p:cNvSpPr txBox="1"/>
          <p:nvPr/>
        </p:nvSpPr>
        <p:spPr>
          <a:xfrm>
            <a:off x="11155680" y="123104"/>
            <a:ext cx="871728"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14</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207065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819C6-0BE6-14A3-B4ED-A6F12C647EA0}"/>
              </a:ext>
            </a:extLst>
          </p:cNvPr>
          <p:cNvSpPr txBox="1"/>
          <p:nvPr/>
        </p:nvSpPr>
        <p:spPr>
          <a:xfrm>
            <a:off x="781240" y="492619"/>
            <a:ext cx="211740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Введение</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91914C3-3105-9FA4-03F9-E5CBF77DEBAA}"/>
              </a:ext>
            </a:extLst>
          </p:cNvPr>
          <p:cNvSpPr txBox="1"/>
          <p:nvPr/>
        </p:nvSpPr>
        <p:spPr>
          <a:xfrm>
            <a:off x="781240" y="2202275"/>
            <a:ext cx="3397568"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Цель курсовой работы</a:t>
            </a:r>
            <a:endParaRPr lang="en-US" sz="2500" i="1"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37D250A2-2F36-D71A-ED1E-052A35448E89}"/>
              </a:ext>
            </a:extLst>
          </p:cNvPr>
          <p:cNvSpPr txBox="1"/>
          <p:nvPr/>
        </p:nvSpPr>
        <p:spPr>
          <a:xfrm>
            <a:off x="781240" y="1283886"/>
            <a:ext cx="11197400" cy="769441"/>
          </a:xfrm>
          <a:prstGeom prst="rect">
            <a:avLst/>
          </a:prstGeom>
          <a:noFill/>
        </p:spPr>
        <p:txBody>
          <a:bodyPr wrap="square">
            <a:spAutoFit/>
          </a:bodyPr>
          <a:lstStyle/>
          <a:p>
            <a:pPr algn="just"/>
            <a:r>
              <a:rPr lang="ru-RU" sz="2200" dirty="0">
                <a:effectLst/>
                <a:latin typeface="Cambria" panose="02040503050406030204" pitchFamily="18" charset="0"/>
                <a:ea typeface="Cambria" panose="02040503050406030204" pitchFamily="18" charset="0"/>
              </a:rPr>
              <a:t>Курсовая работа посвящена моделированию оптимизационных задач средствами динамического программирования.</a:t>
            </a:r>
            <a:endParaRPr lang="en-US" sz="2200" dirty="0">
              <a:effectLst/>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D01E2635-D1B9-2C8F-9A2C-D84E9B9EE3C6}"/>
              </a:ext>
            </a:extLst>
          </p:cNvPr>
          <p:cNvSpPr txBox="1"/>
          <p:nvPr/>
        </p:nvSpPr>
        <p:spPr>
          <a:xfrm>
            <a:off x="781240" y="2675171"/>
            <a:ext cx="11197400" cy="1107996"/>
          </a:xfrm>
          <a:prstGeom prst="rect">
            <a:avLst/>
          </a:prstGeom>
          <a:noFill/>
        </p:spPr>
        <p:txBody>
          <a:bodyPr wrap="square">
            <a:spAutoFit/>
          </a:bodyPr>
          <a:lstStyle/>
          <a:p>
            <a:pPr algn="just"/>
            <a:r>
              <a:rPr lang="ru-RU" sz="2200" dirty="0">
                <a:latin typeface="Cambria" panose="02040503050406030204" pitchFamily="18" charset="0"/>
                <a:ea typeface="Cambria" panose="02040503050406030204" pitchFamily="18" charset="0"/>
              </a:rPr>
              <a:t>Обоснование метода динамического программирования при моделировании оптимизационных задач, решение задач аналитически и с помощью программных средств.</a:t>
            </a:r>
            <a:endParaRPr lang="en-US" sz="2200" dirty="0">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BA8626D7-5004-0575-A0E1-C87DC55E61CB}"/>
              </a:ext>
            </a:extLst>
          </p:cNvPr>
          <p:cNvSpPr txBox="1"/>
          <p:nvPr/>
        </p:nvSpPr>
        <p:spPr>
          <a:xfrm>
            <a:off x="781240" y="3978834"/>
            <a:ext cx="3397568"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Объект исследования</a:t>
            </a:r>
            <a:endParaRPr lang="en-US" sz="2500" i="1" dirty="0">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42041D81-D53A-5FB9-B88F-E9BC9F356E64}"/>
              </a:ext>
            </a:extLst>
          </p:cNvPr>
          <p:cNvSpPr txBox="1"/>
          <p:nvPr/>
        </p:nvSpPr>
        <p:spPr>
          <a:xfrm>
            <a:off x="781240" y="4539528"/>
            <a:ext cx="11197400" cy="430887"/>
          </a:xfrm>
          <a:prstGeom prst="rect">
            <a:avLst/>
          </a:prstGeom>
          <a:noFill/>
        </p:spPr>
        <p:txBody>
          <a:bodyPr wrap="square">
            <a:spAutoFit/>
          </a:bodyPr>
          <a:lstStyle/>
          <a:p>
            <a:pPr algn="just"/>
            <a:r>
              <a:rPr lang="ru-RU" sz="2200" dirty="0">
                <a:latin typeface="Cambria" panose="02040503050406030204" pitchFamily="18" charset="0"/>
                <a:ea typeface="Cambria" panose="02040503050406030204" pitchFamily="18" charset="0"/>
              </a:rPr>
              <a:t>Оптимизационные модели, решаемые методом динамического программирования.</a:t>
            </a:r>
            <a:endParaRPr lang="en-US" sz="2200" dirty="0">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D3DCE83A-BB2D-34FC-F63C-FB6BF341E531}"/>
              </a:ext>
            </a:extLst>
          </p:cNvPr>
          <p:cNvSpPr txBox="1"/>
          <p:nvPr/>
        </p:nvSpPr>
        <p:spPr>
          <a:xfrm>
            <a:off x="781240" y="5211323"/>
            <a:ext cx="3479864"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Предмет исследования</a:t>
            </a:r>
            <a:endParaRPr lang="en-US" sz="2500" i="1" dirty="0">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1910C330-925A-6D4A-8D37-2261BC65C0CA}"/>
              </a:ext>
            </a:extLst>
          </p:cNvPr>
          <p:cNvSpPr txBox="1"/>
          <p:nvPr/>
        </p:nvSpPr>
        <p:spPr>
          <a:xfrm>
            <a:off x="781240" y="5772017"/>
            <a:ext cx="11197400" cy="430887"/>
          </a:xfrm>
          <a:prstGeom prst="rect">
            <a:avLst/>
          </a:prstGeom>
          <a:noFill/>
        </p:spPr>
        <p:txBody>
          <a:bodyPr wrap="square">
            <a:spAutoFit/>
          </a:bodyPr>
          <a:lstStyle/>
          <a:p>
            <a:pPr algn="just"/>
            <a:r>
              <a:rPr lang="ru-RU" sz="2200" dirty="0">
                <a:latin typeface="Cambria" panose="02040503050406030204" pitchFamily="18" charset="0"/>
                <a:ea typeface="Cambria" panose="02040503050406030204" pitchFamily="18" charset="0"/>
              </a:rPr>
              <a:t>Алгоритм метода динамического программирования</a:t>
            </a:r>
            <a:endParaRPr lang="en-US" sz="2200" dirty="0">
              <a:latin typeface="Cambria" panose="02040503050406030204" pitchFamily="18" charset="0"/>
              <a:ea typeface="Cambria" panose="02040503050406030204" pitchFamily="18" charset="0"/>
            </a:endParaRPr>
          </a:p>
        </p:txBody>
      </p:sp>
      <p:sp>
        <p:nvSpPr>
          <p:cNvPr id="16" name="TextBox 15">
            <a:extLst>
              <a:ext uri="{FF2B5EF4-FFF2-40B4-BE49-F238E27FC236}">
                <a16:creationId xmlns:a16="http://schemas.microsoft.com/office/drawing/2014/main" id="{6C6F4161-A3BE-BA05-24E8-CDC929FF8021}"/>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1</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167818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819C6-0BE6-14A3-B4ED-A6F12C647EA0}"/>
              </a:ext>
            </a:extLst>
          </p:cNvPr>
          <p:cNvSpPr txBox="1"/>
          <p:nvPr/>
        </p:nvSpPr>
        <p:spPr>
          <a:xfrm>
            <a:off x="781240" y="492619"/>
            <a:ext cx="211740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Введение</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91914C3-3105-9FA4-03F9-E5CBF77DEBAA}"/>
              </a:ext>
            </a:extLst>
          </p:cNvPr>
          <p:cNvSpPr txBox="1"/>
          <p:nvPr/>
        </p:nvSpPr>
        <p:spPr>
          <a:xfrm>
            <a:off x="781240" y="1241023"/>
            <a:ext cx="2565464"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Задачи работы</a:t>
            </a:r>
            <a:endParaRPr lang="en-US" sz="2500" i="1"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D01E2635-D1B9-2C8F-9A2C-D84E9B9EE3C6}"/>
              </a:ext>
            </a:extLst>
          </p:cNvPr>
          <p:cNvSpPr txBox="1"/>
          <p:nvPr/>
        </p:nvSpPr>
        <p:spPr>
          <a:xfrm>
            <a:off x="781240" y="1737752"/>
            <a:ext cx="11197400" cy="3076548"/>
          </a:xfrm>
          <a:prstGeom prst="rect">
            <a:avLst/>
          </a:prstGeom>
          <a:noFill/>
        </p:spPr>
        <p:txBody>
          <a:bodyPr wrap="square">
            <a:spAutoFit/>
          </a:bodyPr>
          <a:lstStyle/>
          <a:p>
            <a:pPr lvl="0" indent="-342900" algn="just">
              <a:lnSpc>
                <a:spcPct val="150000"/>
              </a:lnSpc>
              <a:buFont typeface="Times New Roman" panose="02020603050405020304" pitchFamily="18" charset="0"/>
              <a:buAutoNum type="arabicParenR"/>
            </a:pPr>
            <a:r>
              <a:rPr lang="ru-RU" sz="2200" dirty="0">
                <a:latin typeface="Cambria" panose="02040503050406030204" pitchFamily="18" charset="0"/>
                <a:ea typeface="Cambria" panose="02040503050406030204" pitchFamily="18" charset="0"/>
              </a:rPr>
              <a:t>изучить общий подход динамического программирования;</a:t>
            </a:r>
            <a:endParaRPr lang="en-US" sz="2200" dirty="0">
              <a:latin typeface="Cambria" panose="02040503050406030204" pitchFamily="18" charset="0"/>
              <a:ea typeface="Cambria" panose="02040503050406030204" pitchFamily="18" charset="0"/>
            </a:endParaRPr>
          </a:p>
          <a:p>
            <a:pPr lvl="0" indent="-342900" algn="just">
              <a:lnSpc>
                <a:spcPct val="150000"/>
              </a:lnSpc>
              <a:buFont typeface="Times New Roman" panose="02020603050405020304" pitchFamily="18" charset="0"/>
              <a:buAutoNum type="arabicParenR"/>
            </a:pPr>
            <a:r>
              <a:rPr lang="ru-RU" sz="2200" dirty="0">
                <a:latin typeface="Cambria" panose="02040503050406030204" pitchFamily="18" charset="0"/>
                <a:ea typeface="Cambria" panose="02040503050406030204" pitchFamily="18" charset="0"/>
              </a:rPr>
              <a:t>выявить оптимизационные модели, решаемые методом динамического программирования;</a:t>
            </a:r>
            <a:endParaRPr lang="en-US" sz="2200" dirty="0">
              <a:latin typeface="Cambria" panose="02040503050406030204" pitchFamily="18" charset="0"/>
              <a:ea typeface="Cambria" panose="02040503050406030204" pitchFamily="18" charset="0"/>
            </a:endParaRPr>
          </a:p>
          <a:p>
            <a:pPr lvl="0" indent="-342900" algn="just">
              <a:lnSpc>
                <a:spcPct val="150000"/>
              </a:lnSpc>
              <a:buFont typeface="Times New Roman" panose="02020603050405020304" pitchFamily="18" charset="0"/>
              <a:buAutoNum type="arabicParenR"/>
            </a:pPr>
            <a:r>
              <a:rPr lang="ru-RU" sz="2200" dirty="0">
                <a:latin typeface="Cambria" panose="02040503050406030204" pitchFamily="18" charset="0"/>
                <a:ea typeface="Cambria" panose="02040503050406030204" pitchFamily="18" charset="0"/>
              </a:rPr>
              <a:t>продемонстрировать применение метода динамического программирования при решение оптимизационных задач аналитически;</a:t>
            </a:r>
            <a:endParaRPr lang="en-US" sz="2200" dirty="0">
              <a:latin typeface="Cambria" panose="02040503050406030204" pitchFamily="18" charset="0"/>
              <a:ea typeface="Cambria" panose="02040503050406030204" pitchFamily="18" charset="0"/>
            </a:endParaRPr>
          </a:p>
          <a:p>
            <a:pPr lvl="0" indent="-342900" algn="just">
              <a:lnSpc>
                <a:spcPct val="150000"/>
              </a:lnSpc>
              <a:buFont typeface="Times New Roman" panose="02020603050405020304" pitchFamily="18" charset="0"/>
              <a:buAutoNum type="arabicParenR"/>
            </a:pPr>
            <a:r>
              <a:rPr lang="ru-RU" sz="2200" dirty="0">
                <a:latin typeface="Cambria" panose="02040503050406030204" pitchFamily="18" charset="0"/>
                <a:ea typeface="Cambria" panose="02040503050406030204" pitchFamily="18" charset="0"/>
              </a:rPr>
              <a:t>выполнить программную реализацию некоторых моделей.</a:t>
            </a:r>
            <a:endParaRPr lang="en-US" sz="2200" dirty="0">
              <a:latin typeface="Cambria" panose="02040503050406030204" pitchFamily="18" charset="0"/>
              <a:ea typeface="Cambria" panose="02040503050406030204" pitchFamily="18" charset="0"/>
            </a:endParaRPr>
          </a:p>
        </p:txBody>
      </p:sp>
      <p:sp>
        <p:nvSpPr>
          <p:cNvPr id="15" name="TextBox 14">
            <a:extLst>
              <a:ext uri="{FF2B5EF4-FFF2-40B4-BE49-F238E27FC236}">
                <a16:creationId xmlns:a16="http://schemas.microsoft.com/office/drawing/2014/main" id="{FB2648D9-4B3D-8FA0-8AA3-A658E43C1BF1}"/>
              </a:ext>
            </a:extLst>
          </p:cNvPr>
          <p:cNvSpPr txBox="1"/>
          <p:nvPr/>
        </p:nvSpPr>
        <p:spPr>
          <a:xfrm>
            <a:off x="781240" y="5126987"/>
            <a:ext cx="11197400" cy="1107996"/>
          </a:xfrm>
          <a:prstGeom prst="rect">
            <a:avLst/>
          </a:prstGeom>
          <a:noFill/>
        </p:spPr>
        <p:txBody>
          <a:bodyPr wrap="square">
            <a:spAutoFit/>
          </a:bodyPr>
          <a:lstStyle/>
          <a:p>
            <a:pPr algn="just"/>
            <a:r>
              <a:rPr lang="ru-RU" sz="2200" dirty="0">
                <a:latin typeface="Cambria" panose="02040503050406030204" pitchFamily="18" charset="0"/>
                <a:ea typeface="Cambria" panose="02040503050406030204" pitchFamily="18" charset="0"/>
              </a:rPr>
              <a:t>Результатом работы является программы решения нескольких оптимизационных задач, таких как задача о рюкзаке, задачи о замене оборудования, задача о распределении инвестиций.</a:t>
            </a:r>
            <a:endParaRPr lang="en-US" sz="2200" dirty="0">
              <a:latin typeface="Cambria" panose="02040503050406030204" pitchFamily="18" charset="0"/>
              <a:ea typeface="Cambria" panose="02040503050406030204" pitchFamily="18" charset="0"/>
            </a:endParaRPr>
          </a:p>
        </p:txBody>
      </p:sp>
      <p:sp>
        <p:nvSpPr>
          <p:cNvPr id="17" name="TextBox 16">
            <a:extLst>
              <a:ext uri="{FF2B5EF4-FFF2-40B4-BE49-F238E27FC236}">
                <a16:creationId xmlns:a16="http://schemas.microsoft.com/office/drawing/2014/main" id="{8CF396CA-54D2-D1AD-F997-D78A267AAA7C}"/>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2</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2487782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D2EDC3-87E2-958F-9998-1551643EA4F2}"/>
              </a:ext>
            </a:extLst>
          </p:cNvPr>
          <p:cNvSpPr txBox="1"/>
          <p:nvPr/>
        </p:nvSpPr>
        <p:spPr>
          <a:xfrm>
            <a:off x="781240" y="1233762"/>
            <a:ext cx="11215688" cy="1492716"/>
          </a:xfrm>
          <a:prstGeom prst="rect">
            <a:avLst/>
          </a:prstGeom>
          <a:noFill/>
        </p:spPr>
        <p:txBody>
          <a:bodyPr wrap="square">
            <a:spAutoFit/>
          </a:bodyPr>
          <a:lstStyle/>
          <a:p>
            <a:pPr algn="just"/>
            <a:r>
              <a:rPr lang="ru-RU" sz="2500" i="1" dirty="0">
                <a:effectLst/>
                <a:latin typeface="Cambria" panose="02040503050406030204" pitchFamily="18" charset="0"/>
                <a:ea typeface="Cambria" panose="02040503050406030204" pitchFamily="18" charset="0"/>
              </a:rPr>
              <a:t>Динамическое программирование </a:t>
            </a:r>
            <a:r>
              <a:rPr lang="ru-RU" sz="2200" dirty="0">
                <a:effectLst/>
                <a:latin typeface="Cambria" panose="02040503050406030204" pitchFamily="18" charset="0"/>
                <a:ea typeface="Cambria" panose="02040503050406030204" pitchFamily="18" charset="0"/>
              </a:rPr>
              <a:t>является разделом математической науки, в основе которой лежит изучение экстремальных задач управления, планирование и разработка методов их решения, в котором процесс принятия решения разбивается на отдельные этапы. </a:t>
            </a:r>
            <a:endParaRPr lang="en-US" sz="22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93445DB3-0AE0-CA3F-64B5-F2398970D7DA}"/>
              </a:ext>
            </a:extLst>
          </p:cNvPr>
          <p:cNvSpPr txBox="1"/>
          <p:nvPr/>
        </p:nvSpPr>
        <p:spPr>
          <a:xfrm>
            <a:off x="781240" y="492619"/>
            <a:ext cx="10913936"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Метод динамического программирования</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4C67E75-7161-C1D0-161A-63D3813B86BD}"/>
                  </a:ext>
                </a:extLst>
              </p:cNvPr>
              <p:cNvSpPr txBox="1"/>
              <p:nvPr/>
            </p:nvSpPr>
            <p:spPr>
              <a:xfrm>
                <a:off x="781240" y="3927326"/>
                <a:ext cx="11032808" cy="1446550"/>
              </a:xfrm>
              <a:prstGeom prst="rect">
                <a:avLst/>
              </a:prstGeom>
              <a:noFill/>
            </p:spPr>
            <p:txBody>
              <a:bodyPr wrap="square">
                <a:spAutoFit/>
              </a:bodyPr>
              <a:lstStyle/>
              <a:p>
                <a:pPr algn="just"/>
                <a:r>
                  <a:rPr lang="ru-RU" sz="2200" dirty="0">
                    <a:effectLst/>
                    <a:latin typeface="Cambria" panose="02040503050406030204" pitchFamily="18" charset="0"/>
                    <a:ea typeface="Cambria" panose="02040503050406030204" pitchFamily="18" charset="0"/>
                  </a:rPr>
                  <a:t>Управляемая физическая система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𝑆</m:t>
                    </m:r>
                  </m:oMath>
                </a14:m>
                <a:r>
                  <a:rPr lang="ru-RU" sz="2200" dirty="0">
                    <a:effectLst/>
                    <a:latin typeface="Cambria" panose="02040503050406030204" pitchFamily="18" charset="0"/>
                    <a:ea typeface="Cambria" panose="02040503050406030204" pitchFamily="18" charset="0"/>
                  </a:rPr>
                  <a:t>, характеризуется определённым набором параметров. Требуется построить оптимальное решение </a:t>
                </a:r>
                <a14:m>
                  <m:oMath xmlns:m="http://schemas.openxmlformats.org/officeDocument/2006/math">
                    <m:sSup>
                      <m:sSupPr>
                        <m:ctrlPr>
                          <a:rPr lang="en-US" sz="2200" i="1">
                            <a:effectLst/>
                            <a:latin typeface="Cambria Math" panose="02040503050406030204" pitchFamily="18" charset="0"/>
                            <a:ea typeface="Times New Roman" panose="02020603050405020304" pitchFamily="18" charset="0"/>
                          </a:rPr>
                        </m:ctrlPr>
                      </m:sSupPr>
                      <m:e>
                        <m:r>
                          <a:rPr lang="en-US" sz="2200" i="1">
                            <a:effectLst/>
                            <a:latin typeface="Cambria Math" panose="02040503050406030204" pitchFamily="18" charset="0"/>
                            <a:ea typeface="Times New Roman" panose="02020603050405020304" pitchFamily="18" charset="0"/>
                          </a:rPr>
                          <m:t>𝑢</m:t>
                        </m:r>
                      </m:e>
                      <m:sup>
                        <m:r>
                          <a:rPr lang="ru-RU" sz="2200" i="1">
                            <a:effectLst/>
                            <a:latin typeface="Cambria Math" panose="02040503050406030204" pitchFamily="18" charset="0"/>
                            <a:ea typeface="Times New Roman" panose="02020603050405020304" pitchFamily="18" charset="0"/>
                          </a:rPr>
                          <m:t>∗</m:t>
                        </m:r>
                      </m:sup>
                    </m:sSup>
                  </m:oMath>
                </a14:m>
                <a:r>
                  <a:rPr lang="ru-RU" sz="2200" dirty="0">
                    <a:effectLst/>
                    <a:latin typeface="Cambria" panose="02040503050406030204" pitchFamily="18" charset="0"/>
                    <a:ea typeface="Cambria" panose="02040503050406030204" pitchFamily="18" charset="0"/>
                  </a:rPr>
                  <a:t>, на множестве допустимых решений, переводящее систему из начального состояния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rPr>
                        </m:ctrlPr>
                      </m:sSubPr>
                      <m:e>
                        <m:r>
                          <a:rPr lang="ru-RU" sz="2200" i="1">
                            <a:effectLst/>
                            <a:latin typeface="Cambria Math" panose="02040503050406030204" pitchFamily="18" charset="0"/>
                            <a:ea typeface="Times New Roman" panose="02020603050405020304" pitchFamily="18" charset="0"/>
                          </a:rPr>
                          <m:t>𝑥</m:t>
                        </m:r>
                      </m:e>
                      <m:sub>
                        <m:r>
                          <a:rPr lang="ru-RU" sz="2200" i="1">
                            <a:effectLst/>
                            <a:latin typeface="Cambria Math" panose="02040503050406030204" pitchFamily="18" charset="0"/>
                            <a:ea typeface="Times New Roman" panose="02020603050405020304" pitchFamily="18" charset="0"/>
                          </a:rPr>
                          <m:t>0</m:t>
                        </m:r>
                      </m:sub>
                    </m:sSub>
                  </m:oMath>
                </a14:m>
                <a:r>
                  <a:rPr lang="ru-RU" sz="2200" dirty="0">
                    <a:effectLst/>
                    <a:latin typeface="Cambria" panose="02040503050406030204" pitchFamily="18" charset="0"/>
                    <a:ea typeface="Cambria" panose="02040503050406030204" pitchFamily="18" charset="0"/>
                  </a:rPr>
                  <a:t> в конечное состояние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rPr>
                        </m:ctrlPr>
                      </m:sSubPr>
                      <m:e>
                        <m:r>
                          <a:rPr lang="ru-RU" sz="2200" i="1">
                            <a:effectLst/>
                            <a:latin typeface="Cambria Math" panose="02040503050406030204" pitchFamily="18" charset="0"/>
                            <a:ea typeface="Times New Roman" panose="02020603050405020304" pitchFamily="18" charset="0"/>
                          </a:rPr>
                          <m:t>𝑥</m:t>
                        </m:r>
                      </m:e>
                      <m:sub>
                        <m:r>
                          <a:rPr lang="ru-RU" sz="2200" i="1">
                            <a:effectLst/>
                            <a:latin typeface="Cambria Math" panose="02040503050406030204" pitchFamily="18" charset="0"/>
                            <a:ea typeface="Times New Roman" panose="02020603050405020304" pitchFamily="18" charset="0"/>
                          </a:rPr>
                          <m:t>𝑛</m:t>
                        </m:r>
                      </m:sub>
                    </m:sSub>
                  </m:oMath>
                </a14:m>
                <a:r>
                  <a:rPr lang="ru-RU" sz="2200" dirty="0">
                    <a:effectLst/>
                    <a:latin typeface="Cambria" panose="02040503050406030204" pitchFamily="18" charset="0"/>
                    <a:ea typeface="Cambria" panose="02040503050406030204" pitchFamily="18" charset="0"/>
                  </a:rPr>
                  <a:t>, обеспечив целевой функции нужный экстремум.</a:t>
                </a:r>
                <a:endParaRPr lang="en-US" sz="2200" dirty="0">
                  <a:effectLst/>
                  <a:latin typeface="Cambria" panose="02040503050406030204" pitchFamily="18" charset="0"/>
                  <a:ea typeface="Cambria" panose="02040503050406030204" pitchFamily="18" charset="0"/>
                </a:endParaRPr>
              </a:p>
            </p:txBody>
          </p:sp>
        </mc:Choice>
        <mc:Fallback>
          <p:sp>
            <p:nvSpPr>
              <p:cNvPr id="8" name="TextBox 7">
                <a:extLst>
                  <a:ext uri="{FF2B5EF4-FFF2-40B4-BE49-F238E27FC236}">
                    <a16:creationId xmlns:a16="http://schemas.microsoft.com/office/drawing/2014/main" id="{F4C67E75-7161-C1D0-161A-63D3813B86BD}"/>
                  </a:ext>
                </a:extLst>
              </p:cNvPr>
              <p:cNvSpPr txBox="1">
                <a:spLocks noRot="1" noChangeAspect="1" noMove="1" noResize="1" noEditPoints="1" noAdjustHandles="1" noChangeArrowheads="1" noChangeShapeType="1" noTextEdit="1"/>
              </p:cNvSpPr>
              <p:nvPr/>
            </p:nvSpPr>
            <p:spPr>
              <a:xfrm>
                <a:off x="781240" y="3927326"/>
                <a:ext cx="11032808" cy="1446550"/>
              </a:xfrm>
              <a:prstGeom prst="rect">
                <a:avLst/>
              </a:prstGeom>
              <a:blipFill>
                <a:blip r:embed="rId2"/>
                <a:stretch>
                  <a:fillRect l="-718" t="-2941" r="-718" b="-756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45D5EB7-CB88-B076-EA45-55D2E33A0AA1}"/>
              </a:ext>
            </a:extLst>
          </p:cNvPr>
          <p:cNvSpPr txBox="1"/>
          <p:nvPr/>
        </p:nvSpPr>
        <p:spPr>
          <a:xfrm>
            <a:off x="781240" y="3358832"/>
            <a:ext cx="9048560" cy="477054"/>
          </a:xfrm>
          <a:prstGeom prst="rect">
            <a:avLst/>
          </a:prstGeom>
          <a:noFill/>
        </p:spPr>
        <p:txBody>
          <a:bodyPr wrap="square">
            <a:spAutoFit/>
          </a:bodyPr>
          <a:lstStyle/>
          <a:p>
            <a:r>
              <a:rPr lang="ru-RU" sz="2500" i="1" dirty="0">
                <a:effectLst/>
                <a:latin typeface="Cambria" panose="02040503050406030204" pitchFamily="18" charset="0"/>
                <a:ea typeface="Cambria" panose="02040503050406030204" pitchFamily="18" charset="0"/>
              </a:rPr>
              <a:t>Общая постановка задачи динамического программирования</a:t>
            </a:r>
          </a:p>
        </p:txBody>
      </p:sp>
      <p:sp>
        <p:nvSpPr>
          <p:cNvPr id="12" name="TextBox 11">
            <a:extLst>
              <a:ext uri="{FF2B5EF4-FFF2-40B4-BE49-F238E27FC236}">
                <a16:creationId xmlns:a16="http://schemas.microsoft.com/office/drawing/2014/main" id="{EA47F849-96B1-4ACF-95D7-25900156B033}"/>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3</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216092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445DB3-0AE0-CA3F-64B5-F2398970D7DA}"/>
              </a:ext>
            </a:extLst>
          </p:cNvPr>
          <p:cNvSpPr txBox="1"/>
          <p:nvPr/>
        </p:nvSpPr>
        <p:spPr>
          <a:xfrm>
            <a:off x="781240" y="492619"/>
            <a:ext cx="10913936"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Метод динамического программирования</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4C67E75-7161-C1D0-161A-63D3813B86BD}"/>
              </a:ext>
            </a:extLst>
          </p:cNvPr>
          <p:cNvSpPr txBox="1"/>
          <p:nvPr/>
        </p:nvSpPr>
        <p:spPr>
          <a:xfrm>
            <a:off x="781240" y="1982450"/>
            <a:ext cx="11032808" cy="1446550"/>
          </a:xfrm>
          <a:prstGeom prst="rect">
            <a:avLst/>
          </a:prstGeom>
          <a:noFill/>
        </p:spPr>
        <p:txBody>
          <a:bodyPr wrap="square">
            <a:spAutoFit/>
          </a:bodyPr>
          <a:lstStyle/>
          <a:p>
            <a:pPr algn="just"/>
            <a:r>
              <a:rPr lang="ru-RU" sz="2200" dirty="0">
                <a:effectLst/>
                <a:latin typeface="Cambria" panose="02040503050406030204" pitchFamily="18" charset="0"/>
                <a:ea typeface="Cambria" panose="02040503050406030204" pitchFamily="18" charset="0"/>
              </a:rPr>
              <a:t>Оптимальное поведение обладает тем свойством, что, каковы бы ни были исходное состояние и первоначальное решение, последующие решения должны составлять оптимальное поведение относительно состояния, получающегося в результате первоначального решения</a:t>
            </a:r>
            <a:r>
              <a:rPr lang="en-US" sz="2200" dirty="0">
                <a:latin typeface="Cambria" panose="02040503050406030204" pitchFamily="18" charset="0"/>
                <a:ea typeface="Cambria" panose="02040503050406030204" pitchFamily="18" charset="0"/>
              </a:rPr>
              <a:t>.</a:t>
            </a:r>
            <a:endParaRPr lang="en-US" sz="2200" dirty="0">
              <a:effectLst/>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945D5EB7-CB88-B076-EA45-55D2E33A0AA1}"/>
              </a:ext>
            </a:extLst>
          </p:cNvPr>
          <p:cNvSpPr txBox="1"/>
          <p:nvPr/>
        </p:nvSpPr>
        <p:spPr>
          <a:xfrm>
            <a:off x="781240" y="1420304"/>
            <a:ext cx="9048560" cy="477054"/>
          </a:xfrm>
          <a:prstGeom prst="rect">
            <a:avLst/>
          </a:prstGeom>
          <a:noFill/>
        </p:spPr>
        <p:txBody>
          <a:bodyPr wrap="square">
            <a:spAutoFit/>
          </a:bodyPr>
          <a:lstStyle/>
          <a:p>
            <a:r>
              <a:rPr lang="ru-RU" sz="2500" i="1" dirty="0">
                <a:latin typeface="Cambria" panose="02040503050406030204" pitchFamily="18" charset="0"/>
                <a:ea typeface="Cambria" panose="02040503050406030204" pitchFamily="18" charset="0"/>
              </a:rPr>
              <a:t>Принцип оптимальности Беллмана</a:t>
            </a:r>
            <a:endParaRPr lang="ru-RU" sz="2500" i="1" dirty="0">
              <a:effectLst/>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97024AB7-4694-E29E-B250-755C965D1F80}"/>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4</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243580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445DB3-0AE0-CA3F-64B5-F2398970D7DA}"/>
              </a:ext>
            </a:extLst>
          </p:cNvPr>
          <p:cNvSpPr txBox="1"/>
          <p:nvPr/>
        </p:nvSpPr>
        <p:spPr>
          <a:xfrm>
            <a:off x="781240" y="492619"/>
            <a:ext cx="10913936"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Метод динамического программирования</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E555828-C124-DB4F-B7A7-D4CE3E95F32E}"/>
              </a:ext>
            </a:extLst>
          </p:cNvPr>
          <p:cNvSpPr txBox="1"/>
          <p:nvPr/>
        </p:nvSpPr>
        <p:spPr>
          <a:xfrm>
            <a:off x="781240" y="3822128"/>
            <a:ext cx="10182416" cy="477054"/>
          </a:xfrm>
          <a:prstGeom prst="rect">
            <a:avLst/>
          </a:prstGeom>
          <a:noFill/>
        </p:spPr>
        <p:txBody>
          <a:bodyPr wrap="square">
            <a:spAutoFit/>
          </a:bodyPr>
          <a:lstStyle/>
          <a:p>
            <a:r>
              <a:rPr lang="ru-RU" sz="2500" i="1" dirty="0">
                <a:latin typeface="Cambria" panose="02040503050406030204" pitchFamily="18" charset="0"/>
                <a:ea typeface="Cambria" panose="02040503050406030204" pitchFamily="18" charset="0"/>
              </a:rPr>
              <a:t>Принцип оптимальности Беллмана через функциональное уравнение</a:t>
            </a:r>
            <a:endParaRPr lang="ru-RU" sz="2500" i="1" dirty="0">
              <a:effectLst/>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BD75181-F24C-7452-7F79-4327BBEC24A3}"/>
                  </a:ext>
                </a:extLst>
              </p:cNvPr>
              <p:cNvSpPr txBox="1"/>
              <p:nvPr/>
            </p:nvSpPr>
            <p:spPr>
              <a:xfrm>
                <a:off x="1706534" y="4570468"/>
                <a:ext cx="8331828" cy="6457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500" i="1" smtClean="0">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𝐵</m:t>
                          </m:r>
                        </m:e>
                        <m:sub>
                          <m:r>
                            <a:rPr lang="en-US" sz="2500" i="1">
                              <a:solidFill>
                                <a:schemeClr val="tx1"/>
                              </a:solidFill>
                              <a:latin typeface="Cambria Math" panose="02040503050406030204" pitchFamily="18" charset="0"/>
                            </a:rPr>
                            <m:t>𝑖</m:t>
                          </m:r>
                          <m:r>
                            <a:rPr lang="en-US" sz="2500" i="0">
                              <a:solidFill>
                                <a:schemeClr val="tx1"/>
                              </a:solidFill>
                              <a:latin typeface="Cambria Math" panose="02040503050406030204" pitchFamily="18" charset="0"/>
                            </a:rPr>
                            <m:t>−1</m:t>
                          </m:r>
                        </m:sub>
                      </m:sSub>
                      <m:d>
                        <m:dPr>
                          <m:ctrlPr>
                            <a:rPr lang="en-US" sz="2500" i="1">
                              <a:solidFill>
                                <a:schemeClr val="tx1"/>
                              </a:solidFill>
                              <a:latin typeface="Cambria Math" panose="02040503050406030204" pitchFamily="18" charset="0"/>
                            </a:rPr>
                          </m:ctrlPr>
                        </m:dPr>
                        <m:e>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𝑥</m:t>
                              </m:r>
                            </m:e>
                            <m:sub>
                              <m:r>
                                <a:rPr lang="en-US" sz="2500" i="1">
                                  <a:solidFill>
                                    <a:schemeClr val="tx1"/>
                                  </a:solidFill>
                                  <a:latin typeface="Cambria Math" panose="02040503050406030204" pitchFamily="18" charset="0"/>
                                </a:rPr>
                                <m:t>𝑖</m:t>
                              </m:r>
                              <m:r>
                                <a:rPr lang="en-US" sz="2500" i="0">
                                  <a:solidFill>
                                    <a:schemeClr val="tx1"/>
                                  </a:solidFill>
                                  <a:latin typeface="Cambria Math" panose="02040503050406030204" pitchFamily="18" charset="0"/>
                                </a:rPr>
                                <m:t>−1</m:t>
                              </m:r>
                            </m:sub>
                          </m:sSub>
                        </m:e>
                      </m:d>
                      <m:r>
                        <a:rPr lang="en-US" sz="2500" i="0">
                          <a:solidFill>
                            <a:schemeClr val="tx1"/>
                          </a:solidFill>
                          <a:latin typeface="Cambria Math" panose="02040503050406030204" pitchFamily="18" charset="0"/>
                        </a:rPr>
                        <m:t>=</m:t>
                      </m:r>
                      <m:func>
                        <m:funcPr>
                          <m:ctrlPr>
                            <a:rPr lang="en-US" sz="2500" i="1">
                              <a:solidFill>
                                <a:schemeClr val="tx1"/>
                              </a:solidFill>
                              <a:latin typeface="Cambria Math" panose="02040503050406030204" pitchFamily="18" charset="0"/>
                            </a:rPr>
                          </m:ctrlPr>
                        </m:funcPr>
                        <m:fName>
                          <m:limLow>
                            <m:limLowPr>
                              <m:ctrlPr>
                                <a:rPr lang="en-US" sz="2500" i="1">
                                  <a:solidFill>
                                    <a:schemeClr val="tx1"/>
                                  </a:solidFill>
                                  <a:latin typeface="Cambria Math" panose="02040503050406030204" pitchFamily="18" charset="0"/>
                                </a:rPr>
                              </m:ctrlPr>
                            </m:limLowPr>
                            <m:e>
                              <m:r>
                                <m:rPr>
                                  <m:sty m:val="p"/>
                                </m:rPr>
                                <a:rPr lang="en-US" sz="2500" i="0">
                                  <a:solidFill>
                                    <a:schemeClr val="tx1"/>
                                  </a:solidFill>
                                  <a:latin typeface="Cambria Math" panose="02040503050406030204" pitchFamily="18" charset="0"/>
                                </a:rPr>
                                <m:t>max</m:t>
                              </m:r>
                            </m:e>
                            <m:lim>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𝑢</m:t>
                                  </m:r>
                                </m:e>
                                <m:sub>
                                  <m:r>
                                    <a:rPr lang="en-US" sz="2500" i="1">
                                      <a:solidFill>
                                        <a:schemeClr val="tx1"/>
                                      </a:solidFill>
                                      <a:latin typeface="Cambria Math" panose="02040503050406030204" pitchFamily="18" charset="0"/>
                                    </a:rPr>
                                    <m:t>𝑖</m:t>
                                  </m:r>
                                </m:sub>
                              </m:sSub>
                            </m:lim>
                          </m:limLow>
                        </m:fName>
                        <m:e>
                          <m:d>
                            <m:dPr>
                              <m:begChr m:val=""/>
                              <m:endChr m:val="}"/>
                              <m:ctrlPr>
                                <a:rPr lang="en-US" sz="2500" i="1">
                                  <a:solidFill>
                                    <a:schemeClr val="tx1"/>
                                  </a:solidFill>
                                  <a:latin typeface="Cambria Math" panose="02040503050406030204" pitchFamily="18" charset="0"/>
                                </a:rPr>
                              </m:ctrlPr>
                            </m:dPr>
                            <m:e>
                              <m:d>
                                <m:dPr>
                                  <m:begChr m:val="{"/>
                                  <m:endChr m:val="|"/>
                                  <m:ctrlPr>
                                    <a:rPr lang="en-US" sz="2500" i="1">
                                      <a:solidFill>
                                        <a:schemeClr val="tx1"/>
                                      </a:solidFill>
                                      <a:latin typeface="Cambria Math" panose="02040503050406030204" pitchFamily="18" charset="0"/>
                                    </a:rPr>
                                  </m:ctrlPr>
                                </m:dPr>
                                <m:e>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𝑧</m:t>
                                      </m:r>
                                    </m:e>
                                    <m:sub>
                                      <m:r>
                                        <a:rPr lang="en-US" sz="2500" i="1">
                                          <a:solidFill>
                                            <a:schemeClr val="tx1"/>
                                          </a:solidFill>
                                          <a:latin typeface="Cambria Math" panose="02040503050406030204" pitchFamily="18" charset="0"/>
                                        </a:rPr>
                                        <m:t>𝑖</m:t>
                                      </m:r>
                                    </m:sub>
                                  </m:sSub>
                                  <m:d>
                                    <m:dPr>
                                      <m:ctrlPr>
                                        <a:rPr lang="en-US" sz="2500" i="1">
                                          <a:solidFill>
                                            <a:schemeClr val="tx1"/>
                                          </a:solidFill>
                                          <a:latin typeface="Cambria Math" panose="02040503050406030204" pitchFamily="18" charset="0"/>
                                        </a:rPr>
                                      </m:ctrlPr>
                                    </m:dPr>
                                    <m:e>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𝑥</m:t>
                                          </m:r>
                                        </m:e>
                                        <m:sub>
                                          <m:r>
                                            <a:rPr lang="en-US" sz="2500" i="1">
                                              <a:solidFill>
                                                <a:schemeClr val="tx1"/>
                                              </a:solidFill>
                                              <a:latin typeface="Cambria Math" panose="02040503050406030204" pitchFamily="18" charset="0"/>
                                            </a:rPr>
                                            <m:t>𝑖</m:t>
                                          </m:r>
                                          <m:r>
                                            <a:rPr lang="en-US" sz="2500" i="0">
                                              <a:solidFill>
                                                <a:schemeClr val="tx1"/>
                                              </a:solidFill>
                                              <a:latin typeface="Cambria Math" panose="02040503050406030204" pitchFamily="18" charset="0"/>
                                            </a:rPr>
                                            <m:t>−1</m:t>
                                          </m:r>
                                        </m:sub>
                                      </m:sSub>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𝑢</m:t>
                                          </m:r>
                                        </m:e>
                                        <m:sub>
                                          <m:r>
                                            <a:rPr lang="en-US" sz="2500" i="1">
                                              <a:solidFill>
                                                <a:schemeClr val="tx1"/>
                                              </a:solidFill>
                                              <a:latin typeface="Cambria Math" panose="02040503050406030204" pitchFamily="18" charset="0"/>
                                            </a:rPr>
                                            <m:t>𝑖</m:t>
                                          </m:r>
                                        </m:sub>
                                      </m:sSub>
                                    </m:e>
                                  </m:d>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𝐵</m:t>
                                      </m:r>
                                    </m:e>
                                    <m:sub>
                                      <m:r>
                                        <a:rPr lang="en-US" sz="2500" i="1">
                                          <a:solidFill>
                                            <a:schemeClr val="tx1"/>
                                          </a:solidFill>
                                          <a:latin typeface="Cambria Math" panose="02040503050406030204" pitchFamily="18" charset="0"/>
                                        </a:rPr>
                                        <m:t>𝑖</m:t>
                                      </m:r>
                                    </m:sub>
                                  </m:sSub>
                                  <m:d>
                                    <m:dPr>
                                      <m:ctrlPr>
                                        <a:rPr lang="en-US" sz="2500" i="1">
                                          <a:solidFill>
                                            <a:schemeClr val="tx1"/>
                                          </a:solidFill>
                                          <a:latin typeface="Cambria Math" panose="02040503050406030204" pitchFamily="18" charset="0"/>
                                        </a:rPr>
                                      </m:ctrlPr>
                                    </m:dPr>
                                    <m:e>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𝑥</m:t>
                                          </m:r>
                                        </m:e>
                                        <m:sub>
                                          <m:r>
                                            <a:rPr lang="en-US" sz="2500" i="1">
                                              <a:solidFill>
                                                <a:schemeClr val="tx1"/>
                                              </a:solidFill>
                                              <a:latin typeface="Cambria Math" panose="02040503050406030204" pitchFamily="18" charset="0"/>
                                            </a:rPr>
                                            <m:t>𝑖</m:t>
                                          </m:r>
                                        </m:sub>
                                      </m:sSub>
                                    </m:e>
                                  </m:d>
                                  <m:r>
                                    <a:rPr lang="en-US" sz="2500" i="0">
                                      <a:solidFill>
                                        <a:schemeClr val="tx1"/>
                                      </a:solidFill>
                                      <a:latin typeface="Cambria Math" panose="02040503050406030204" pitchFamily="18" charset="0"/>
                                    </a:rPr>
                                    <m:t>   </m:t>
                                  </m:r>
                                </m:e>
                              </m:d>
                              <m:r>
                                <a:rPr lang="en-US" sz="2500" i="0">
                                  <a:solidFill>
                                    <a:schemeClr val="tx1"/>
                                  </a:solidFill>
                                  <a:latin typeface="Cambria Math" panose="02040503050406030204" pitchFamily="18" charset="0"/>
                                </a:rPr>
                                <m:t>  </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𝑥</m:t>
                                  </m:r>
                                </m:e>
                                <m:sub>
                                  <m:r>
                                    <a:rPr lang="en-US" sz="2500" i="1">
                                      <a:solidFill>
                                        <a:schemeClr val="tx1"/>
                                      </a:solidFill>
                                      <a:latin typeface="Cambria Math" panose="02040503050406030204" pitchFamily="18" charset="0"/>
                                    </a:rPr>
                                    <m:t>𝑖</m:t>
                                  </m:r>
                                </m:sub>
                              </m:sSub>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𝑓</m:t>
                                  </m:r>
                                </m:e>
                                <m:sub>
                                  <m:r>
                                    <a:rPr lang="en-US" sz="2500" i="1">
                                      <a:solidFill>
                                        <a:schemeClr val="tx1"/>
                                      </a:solidFill>
                                      <a:latin typeface="Cambria Math" panose="02040503050406030204" pitchFamily="18" charset="0"/>
                                    </a:rPr>
                                    <m:t>𝑖</m:t>
                                  </m:r>
                                </m:sub>
                              </m:sSub>
                              <m:r>
                                <a:rPr lang="ru-RU" sz="2500" b="0" i="1" smtClean="0">
                                  <a:solidFill>
                                    <a:schemeClr val="tx1"/>
                                  </a:solidFill>
                                  <a:latin typeface="Cambria Math" panose="02040503050406030204" pitchFamily="18" charset="0"/>
                                </a:rPr>
                                <m:t>(</m:t>
                              </m:r>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𝑥</m:t>
                                  </m:r>
                                </m:e>
                                <m:sub>
                                  <m:r>
                                    <a:rPr lang="en-US" sz="2500" b="0" i="1" smtClean="0">
                                      <a:solidFill>
                                        <a:schemeClr val="tx1"/>
                                      </a:solidFill>
                                      <a:latin typeface="Cambria Math" panose="02040503050406030204" pitchFamily="18" charset="0"/>
                                    </a:rPr>
                                    <m:t>𝑖</m:t>
                                  </m:r>
                                  <m:r>
                                    <a:rPr lang="en-US" sz="2500" b="0" i="1" smtClean="0">
                                      <a:solidFill>
                                        <a:schemeClr val="tx1"/>
                                      </a:solidFill>
                                      <a:latin typeface="Cambria Math" panose="02040503050406030204" pitchFamily="18" charset="0"/>
                                    </a:rPr>
                                    <m:t>−1</m:t>
                                  </m:r>
                                </m:sub>
                              </m:sSub>
                              <m:r>
                                <a:rPr lang="en-US" sz="2500" b="0" i="1" smtClean="0">
                                  <a:solidFill>
                                    <a:schemeClr val="tx1"/>
                                  </a:solidFill>
                                  <a:latin typeface="Cambria Math" panose="02040503050406030204" pitchFamily="18" charset="0"/>
                                </a:rPr>
                                <m:t>,</m:t>
                              </m:r>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𝑢</m:t>
                                  </m:r>
                                </m:e>
                                <m:sub>
                                  <m:r>
                                    <a:rPr lang="en-US" sz="2500" b="0" i="1" smtClean="0">
                                      <a:solidFill>
                                        <a:schemeClr val="tx1"/>
                                      </a:solidFill>
                                      <a:latin typeface="Cambria Math" panose="02040503050406030204" pitchFamily="18" charset="0"/>
                                    </a:rPr>
                                    <m:t>𝑖</m:t>
                                  </m:r>
                                </m:sub>
                              </m:sSub>
                              <m:r>
                                <a:rPr lang="ru-RU" sz="2500" b="0" i="1" smtClean="0">
                                  <a:solidFill>
                                    <a:schemeClr val="tx1"/>
                                  </a:solidFill>
                                  <a:latin typeface="Cambria Math" panose="02040503050406030204" pitchFamily="18" charset="0"/>
                                </a:rPr>
                                <m:t>)</m:t>
                              </m:r>
                            </m:e>
                          </m:d>
                        </m:e>
                      </m:func>
                    </m:oMath>
                  </m:oMathPara>
                </a14:m>
                <a:endParaRPr lang="en-US" sz="2500" dirty="0">
                  <a:solidFill>
                    <a:schemeClr val="tx1"/>
                  </a:solidFill>
                </a:endParaRPr>
              </a:p>
            </p:txBody>
          </p:sp>
        </mc:Choice>
        <mc:Fallback>
          <p:sp>
            <p:nvSpPr>
              <p:cNvPr id="9" name="TextBox 8">
                <a:extLst>
                  <a:ext uri="{FF2B5EF4-FFF2-40B4-BE49-F238E27FC236}">
                    <a16:creationId xmlns:a16="http://schemas.microsoft.com/office/drawing/2014/main" id="{7BD75181-F24C-7452-7F79-4327BBEC24A3}"/>
                  </a:ext>
                </a:extLst>
              </p:cNvPr>
              <p:cNvSpPr txBox="1">
                <a:spLocks noRot="1" noChangeAspect="1" noMove="1" noResize="1" noEditPoints="1" noAdjustHandles="1" noChangeArrowheads="1" noChangeShapeType="1" noTextEdit="1"/>
              </p:cNvSpPr>
              <p:nvPr/>
            </p:nvSpPr>
            <p:spPr>
              <a:xfrm>
                <a:off x="1706534" y="4570468"/>
                <a:ext cx="8331828" cy="645754"/>
              </a:xfrm>
              <a:prstGeom prst="rect">
                <a:avLst/>
              </a:prstGeom>
              <a:blipFill>
                <a:blip r:embed="rId2"/>
                <a:stretch>
                  <a:fillRect t="-99057" r="-8047" b="-1254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22B55E5-A389-6A92-02D5-364905B94C83}"/>
                  </a:ext>
                </a:extLst>
              </p:cNvPr>
              <p:cNvSpPr txBox="1"/>
              <p:nvPr/>
            </p:nvSpPr>
            <p:spPr>
              <a:xfrm>
                <a:off x="781240" y="1317903"/>
                <a:ext cx="11279696" cy="1785104"/>
              </a:xfrm>
              <a:prstGeom prst="rect">
                <a:avLst/>
              </a:prstGeom>
              <a:noFill/>
            </p:spPr>
            <p:txBody>
              <a:bodyPr wrap="square">
                <a:spAutoFit/>
              </a:bodyPr>
              <a:lstStyle/>
              <a:p>
                <a:pPr algn="just"/>
                <a:r>
                  <a:rPr lang="ru-RU" sz="2200" dirty="0">
                    <a:latin typeface="Cambria" panose="02040503050406030204" pitchFamily="18" charset="0"/>
                    <a:ea typeface="Cambria" panose="02040503050406030204" pitchFamily="18" charset="0"/>
                  </a:rPr>
                  <a:t>Рассмотрим функции </a:t>
                </a:r>
                <a14:m>
                  <m:oMath xmlns:m="http://schemas.openxmlformats.org/officeDocument/2006/math">
                    <m:sSub>
                      <m:sSubPr>
                        <m:ctrlPr>
                          <a:rPr lang="en-US" sz="2200" i="1" smtClean="0">
                            <a:effectLst/>
                            <a:latin typeface="Cambria Math" panose="02040503050406030204" pitchFamily="18" charset="0"/>
                          </a:rPr>
                        </m:ctrlPr>
                      </m:sSubPr>
                      <m:e>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effectLst/>
                            <a:latin typeface="Cambria Math" panose="02040503050406030204" pitchFamily="18" charset="0"/>
                          </a:rPr>
                        </m:ctrlPr>
                      </m:sSubPr>
                      <m:e>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2200" i="1">
                            <a:effectLst/>
                            <a:latin typeface="Cambria Math" panose="02040503050406030204" pitchFamily="18" charset="0"/>
                          </a:rPr>
                        </m:ctrlPr>
                      </m:sSubPr>
                      <m:e>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d>
                      <m:dPr>
                        <m:ctrlPr>
                          <a:rPr lang="ru-RU"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200" i="1">
                                <a:effectLst/>
                                <a:latin typeface="Cambria Math" panose="02040503050406030204" pitchFamily="18" charset="0"/>
                              </a:rPr>
                            </m:ctrlPr>
                          </m:sSubPr>
                          <m:e>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oMath>
                </a14:m>
                <a:endParaRPr lang="ru-RU" sz="22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endParaRPr lang="en-US" sz="22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ru-RU" sz="2200" dirty="0">
                    <a:latin typeface="Cambria" panose="02040503050406030204" pitchFamily="18" charset="0"/>
                    <a:ea typeface="Cambria" panose="02040503050406030204" pitchFamily="18" charset="0"/>
                  </a:rPr>
                  <a:t>Функции </a:t>
                </a:r>
                <a14:m>
                  <m:oMath xmlns:m="http://schemas.openxmlformats.org/officeDocument/2006/math">
                    <m:sSub>
                      <m:sSubPr>
                        <m:ctrlPr>
                          <a:rPr lang="en-US" sz="2200">
                            <a:latin typeface="Cambria" panose="02040503050406030204" pitchFamily="18" charset="0"/>
                            <a:ea typeface="Cambria" panose="02040503050406030204" pitchFamily="18" charset="0"/>
                          </a:rPr>
                        </m:ctrlPr>
                      </m:sSubPr>
                      <m:e>
                        <m:r>
                          <a:rPr lang="ru-RU" sz="2200">
                            <a:latin typeface="Cambria" panose="02040503050406030204" pitchFamily="18" charset="0"/>
                            <a:ea typeface="Cambria" panose="02040503050406030204" pitchFamily="18" charset="0"/>
                          </a:rPr>
                          <m:t>𝐵</m:t>
                        </m:r>
                      </m:e>
                      <m:sub>
                        <m:r>
                          <a:rPr lang="en-US" sz="2200">
                            <a:latin typeface="Cambria" panose="02040503050406030204" pitchFamily="18" charset="0"/>
                            <a:ea typeface="Cambria" panose="02040503050406030204" pitchFamily="18" charset="0"/>
                          </a:rPr>
                          <m:t>𝑖</m:t>
                        </m:r>
                      </m:sub>
                    </m:sSub>
                    <m:d>
                      <m:dPr>
                        <m:ctrlPr>
                          <a:rPr lang="en-US" sz="2200">
                            <a:latin typeface="Cambria" panose="02040503050406030204" pitchFamily="18" charset="0"/>
                            <a:ea typeface="Cambria" panose="02040503050406030204" pitchFamily="18" charset="0"/>
                          </a:rPr>
                        </m:ctrlPr>
                      </m:dPr>
                      <m:e>
                        <m:sSub>
                          <m:sSubPr>
                            <m:ctrlPr>
                              <a:rPr lang="en-US" sz="2200">
                                <a:latin typeface="Cambria" panose="02040503050406030204" pitchFamily="18" charset="0"/>
                                <a:ea typeface="Cambria" panose="02040503050406030204" pitchFamily="18" charset="0"/>
                              </a:rPr>
                            </m:ctrlPr>
                          </m:sSubPr>
                          <m:e>
                            <m:r>
                              <a:rPr lang="ru-RU" sz="2200">
                                <a:latin typeface="Cambria" panose="02040503050406030204" pitchFamily="18" charset="0"/>
                                <a:ea typeface="Cambria" panose="02040503050406030204" pitchFamily="18" charset="0"/>
                              </a:rPr>
                              <m:t>𝑥</m:t>
                            </m:r>
                          </m:e>
                          <m:sub>
                            <m:r>
                              <a:rPr lang="ru-RU" sz="2200">
                                <a:latin typeface="Cambria" panose="02040503050406030204" pitchFamily="18" charset="0"/>
                                <a:ea typeface="Cambria" panose="02040503050406030204" pitchFamily="18" charset="0"/>
                              </a:rPr>
                              <m:t>𝑖</m:t>
                            </m:r>
                          </m:sub>
                        </m:sSub>
                      </m:e>
                    </m:d>
                    <m:r>
                      <a:rPr lang="ru-RU" sz="2200">
                        <a:latin typeface="Cambria" panose="02040503050406030204" pitchFamily="18" charset="0"/>
                        <a:ea typeface="Cambria" panose="02040503050406030204" pitchFamily="18" charset="0"/>
                      </a:rPr>
                      <m:t>,</m:t>
                    </m:r>
                    <m:r>
                      <a:rPr lang="ru-RU" sz="2200">
                        <a:latin typeface="Cambria" panose="02040503050406030204" pitchFamily="18" charset="0"/>
                        <a:ea typeface="Cambria" panose="02040503050406030204" pitchFamily="18" charset="0"/>
                      </a:rPr>
                      <m:t>𝑖</m:t>
                    </m:r>
                    <m:r>
                      <a:rPr lang="ru-RU" sz="2200">
                        <a:latin typeface="Cambria" panose="02040503050406030204" pitchFamily="18" charset="0"/>
                        <a:ea typeface="Cambria" panose="02040503050406030204" pitchFamily="18" charset="0"/>
                      </a:rPr>
                      <m:t>=0,1, …, </m:t>
                    </m:r>
                    <m:r>
                      <a:rPr lang="ru-RU" sz="2200">
                        <a:latin typeface="Cambria" panose="02040503050406030204" pitchFamily="18" charset="0"/>
                        <a:ea typeface="Cambria" panose="02040503050406030204" pitchFamily="18" charset="0"/>
                      </a:rPr>
                      <m:t>𝑛</m:t>
                    </m:r>
                  </m:oMath>
                </a14:m>
                <a:r>
                  <a:rPr lang="ru-RU" sz="2200" dirty="0">
                    <a:latin typeface="Cambria" panose="02040503050406030204" pitchFamily="18" charset="0"/>
                    <a:ea typeface="Cambria" panose="02040503050406030204" pitchFamily="18" charset="0"/>
                  </a:rPr>
                  <a:t> представляют собой максимальные значения сумм частных целевых функций </a:t>
                </a:r>
                <a14:m>
                  <m:oMath xmlns:m="http://schemas.openxmlformats.org/officeDocument/2006/math">
                    <m:sSub>
                      <m:sSubPr>
                        <m:ctrlPr>
                          <a:rPr lang="en-US" sz="2200">
                            <a:latin typeface="Cambria" panose="02040503050406030204" pitchFamily="18" charset="0"/>
                            <a:ea typeface="Cambria" panose="02040503050406030204" pitchFamily="18" charset="0"/>
                          </a:rPr>
                        </m:ctrlPr>
                      </m:sSubPr>
                      <m:e>
                        <m:r>
                          <a:rPr lang="ru-RU" sz="2200">
                            <a:latin typeface="Cambria" panose="02040503050406030204" pitchFamily="18" charset="0"/>
                            <a:ea typeface="Cambria" panose="02040503050406030204" pitchFamily="18" charset="0"/>
                          </a:rPr>
                          <m:t>𝑧</m:t>
                        </m:r>
                      </m:e>
                      <m:sub>
                        <m:r>
                          <a:rPr lang="ru-RU" sz="2200">
                            <a:latin typeface="Cambria" panose="02040503050406030204" pitchFamily="18" charset="0"/>
                            <a:ea typeface="Cambria" panose="02040503050406030204" pitchFamily="18" charset="0"/>
                          </a:rPr>
                          <m:t>𝑖</m:t>
                        </m:r>
                        <m:r>
                          <a:rPr lang="ru-RU" sz="2200">
                            <a:latin typeface="Cambria" panose="02040503050406030204" pitchFamily="18" charset="0"/>
                            <a:ea typeface="Cambria" panose="02040503050406030204" pitchFamily="18" charset="0"/>
                          </a:rPr>
                          <m:t>+1</m:t>
                        </m:r>
                      </m:sub>
                    </m:sSub>
                    <m:d>
                      <m:dPr>
                        <m:ctrlPr>
                          <a:rPr lang="en-US" sz="2200">
                            <a:latin typeface="Cambria" panose="02040503050406030204" pitchFamily="18" charset="0"/>
                            <a:ea typeface="Cambria" panose="02040503050406030204" pitchFamily="18" charset="0"/>
                          </a:rPr>
                        </m:ctrlPr>
                      </m:dPr>
                      <m:e>
                        <m:sSub>
                          <m:sSubPr>
                            <m:ctrlPr>
                              <a:rPr lang="en-US" sz="2200">
                                <a:latin typeface="Cambria" panose="02040503050406030204" pitchFamily="18" charset="0"/>
                                <a:ea typeface="Cambria" panose="02040503050406030204" pitchFamily="18" charset="0"/>
                              </a:rPr>
                            </m:ctrlPr>
                          </m:sSubPr>
                          <m:e>
                            <m:r>
                              <a:rPr lang="ru-RU" sz="2200">
                                <a:latin typeface="Cambria" panose="02040503050406030204" pitchFamily="18" charset="0"/>
                                <a:ea typeface="Cambria" panose="02040503050406030204" pitchFamily="18" charset="0"/>
                              </a:rPr>
                              <m:t>𝑥</m:t>
                            </m:r>
                          </m:e>
                          <m:sub>
                            <m:r>
                              <a:rPr lang="ru-RU" sz="2200">
                                <a:latin typeface="Cambria" panose="02040503050406030204" pitchFamily="18" charset="0"/>
                                <a:ea typeface="Cambria" panose="02040503050406030204" pitchFamily="18" charset="0"/>
                              </a:rPr>
                              <m:t>𝑖</m:t>
                            </m:r>
                          </m:sub>
                        </m:sSub>
                        <m:r>
                          <a:rPr lang="ru-RU" sz="2200">
                            <a:latin typeface="Cambria" panose="02040503050406030204" pitchFamily="18" charset="0"/>
                            <a:ea typeface="Cambria" panose="02040503050406030204" pitchFamily="18" charset="0"/>
                          </a:rPr>
                          <m:t>,</m:t>
                        </m:r>
                        <m:sSub>
                          <m:sSubPr>
                            <m:ctrlPr>
                              <a:rPr lang="en-US" sz="2200">
                                <a:latin typeface="Cambria" panose="02040503050406030204" pitchFamily="18" charset="0"/>
                                <a:ea typeface="Cambria" panose="02040503050406030204" pitchFamily="18" charset="0"/>
                              </a:rPr>
                            </m:ctrlPr>
                          </m:sSubPr>
                          <m:e>
                            <m:r>
                              <a:rPr lang="ru-RU" sz="2200">
                                <a:latin typeface="Cambria" panose="02040503050406030204" pitchFamily="18" charset="0"/>
                                <a:ea typeface="Cambria" panose="02040503050406030204" pitchFamily="18" charset="0"/>
                              </a:rPr>
                              <m:t>𝑢</m:t>
                            </m:r>
                          </m:e>
                          <m:sub>
                            <m:r>
                              <a:rPr lang="ru-RU" sz="2200">
                                <a:latin typeface="Cambria" panose="02040503050406030204" pitchFamily="18" charset="0"/>
                                <a:ea typeface="Cambria" panose="02040503050406030204" pitchFamily="18" charset="0"/>
                              </a:rPr>
                              <m:t>𝑖</m:t>
                            </m:r>
                            <m:r>
                              <a:rPr lang="ru-RU" sz="2200">
                                <a:latin typeface="Cambria" panose="02040503050406030204" pitchFamily="18" charset="0"/>
                                <a:ea typeface="Cambria" panose="02040503050406030204" pitchFamily="18" charset="0"/>
                              </a:rPr>
                              <m:t>+1</m:t>
                            </m:r>
                          </m:sub>
                        </m:sSub>
                      </m:e>
                    </m:d>
                    <m:r>
                      <a:rPr lang="ru-RU" sz="2200">
                        <a:latin typeface="Cambria" panose="02040503050406030204" pitchFamily="18" charset="0"/>
                        <a:ea typeface="Cambria" panose="02040503050406030204" pitchFamily="18" charset="0"/>
                      </a:rPr>
                      <m:t>+…+</m:t>
                    </m:r>
                    <m:sSub>
                      <m:sSubPr>
                        <m:ctrlPr>
                          <a:rPr lang="en-US" sz="2200">
                            <a:latin typeface="Cambria" panose="02040503050406030204" pitchFamily="18" charset="0"/>
                            <a:ea typeface="Cambria" panose="02040503050406030204" pitchFamily="18" charset="0"/>
                          </a:rPr>
                        </m:ctrlPr>
                      </m:sSubPr>
                      <m:e>
                        <m:r>
                          <a:rPr lang="ru-RU" sz="2200">
                            <a:latin typeface="Cambria" panose="02040503050406030204" pitchFamily="18" charset="0"/>
                            <a:ea typeface="Cambria" panose="02040503050406030204" pitchFamily="18" charset="0"/>
                          </a:rPr>
                          <m:t>𝑧</m:t>
                        </m:r>
                      </m:e>
                      <m:sub>
                        <m:r>
                          <a:rPr lang="ru-RU" sz="2200">
                            <a:latin typeface="Cambria" panose="02040503050406030204" pitchFamily="18" charset="0"/>
                            <a:ea typeface="Cambria" panose="02040503050406030204" pitchFamily="18" charset="0"/>
                          </a:rPr>
                          <m:t>𝑛</m:t>
                        </m:r>
                      </m:sub>
                    </m:sSub>
                    <m:r>
                      <a:rPr lang="ru-RU" sz="2200">
                        <a:latin typeface="Cambria" panose="02040503050406030204" pitchFamily="18" charset="0"/>
                        <a:ea typeface="Cambria" panose="02040503050406030204" pitchFamily="18" charset="0"/>
                      </a:rPr>
                      <m:t>(</m:t>
                    </m:r>
                    <m:sSub>
                      <m:sSubPr>
                        <m:ctrlPr>
                          <a:rPr lang="en-US" sz="2200">
                            <a:latin typeface="Cambria" panose="02040503050406030204" pitchFamily="18" charset="0"/>
                            <a:ea typeface="Cambria" panose="02040503050406030204" pitchFamily="18" charset="0"/>
                          </a:rPr>
                        </m:ctrlPr>
                      </m:sSubPr>
                      <m:e>
                        <m:r>
                          <a:rPr lang="ru-RU" sz="2200">
                            <a:latin typeface="Cambria" panose="02040503050406030204" pitchFamily="18" charset="0"/>
                            <a:ea typeface="Cambria" panose="02040503050406030204" pitchFamily="18" charset="0"/>
                          </a:rPr>
                          <m:t>𝑥</m:t>
                        </m:r>
                      </m:e>
                      <m:sub>
                        <m:r>
                          <a:rPr lang="ru-RU" sz="2200">
                            <a:latin typeface="Cambria" panose="02040503050406030204" pitchFamily="18" charset="0"/>
                            <a:ea typeface="Cambria" panose="02040503050406030204" pitchFamily="18" charset="0"/>
                          </a:rPr>
                          <m:t>𝑛</m:t>
                        </m:r>
                        <m:r>
                          <a:rPr lang="ru-RU" sz="2200">
                            <a:latin typeface="Cambria" panose="02040503050406030204" pitchFamily="18" charset="0"/>
                            <a:ea typeface="Cambria" panose="02040503050406030204" pitchFamily="18" charset="0"/>
                          </a:rPr>
                          <m:t>−1</m:t>
                        </m:r>
                      </m:sub>
                    </m:sSub>
                    <m:r>
                      <a:rPr lang="ru-RU" sz="2200">
                        <a:latin typeface="Cambria" panose="02040503050406030204" pitchFamily="18" charset="0"/>
                        <a:ea typeface="Cambria" panose="02040503050406030204" pitchFamily="18" charset="0"/>
                      </a:rPr>
                      <m:t>,</m:t>
                    </m:r>
                    <m:sSub>
                      <m:sSubPr>
                        <m:ctrlPr>
                          <a:rPr lang="en-US" sz="2200">
                            <a:latin typeface="Cambria" panose="02040503050406030204" pitchFamily="18" charset="0"/>
                            <a:ea typeface="Cambria" panose="02040503050406030204" pitchFamily="18" charset="0"/>
                          </a:rPr>
                        </m:ctrlPr>
                      </m:sSubPr>
                      <m:e>
                        <m:r>
                          <a:rPr lang="ru-RU" sz="2200">
                            <a:latin typeface="Cambria" panose="02040503050406030204" pitchFamily="18" charset="0"/>
                            <a:ea typeface="Cambria" panose="02040503050406030204" pitchFamily="18" charset="0"/>
                          </a:rPr>
                          <m:t>𝑢</m:t>
                        </m:r>
                      </m:e>
                      <m:sub>
                        <m:r>
                          <a:rPr lang="ru-RU" sz="2200">
                            <a:latin typeface="Cambria" panose="02040503050406030204" pitchFamily="18" charset="0"/>
                            <a:ea typeface="Cambria" panose="02040503050406030204" pitchFamily="18" charset="0"/>
                          </a:rPr>
                          <m:t>𝑛</m:t>
                        </m:r>
                      </m:sub>
                    </m:sSub>
                    <m:r>
                      <a:rPr lang="ru-RU" sz="2200">
                        <a:latin typeface="Cambria" panose="02040503050406030204" pitchFamily="18" charset="0"/>
                        <a:ea typeface="Cambria" panose="02040503050406030204" pitchFamily="18" charset="0"/>
                      </a:rPr>
                      <m:t>)</m:t>
                    </m:r>
                  </m:oMath>
                </a14:m>
                <a:r>
                  <a:rPr lang="ru-RU" sz="2200" dirty="0">
                    <a:latin typeface="Cambria" panose="02040503050406030204" pitchFamily="18" charset="0"/>
                    <a:ea typeface="Cambria" panose="02040503050406030204" pitchFamily="18" charset="0"/>
                  </a:rPr>
                  <a:t>, вычисляемые по всем допустимым наборам управлений </a:t>
                </a:r>
                <a14:m>
                  <m:oMath xmlns:m="http://schemas.openxmlformats.org/officeDocument/2006/math">
                    <m:r>
                      <a:rPr lang="ru-RU" sz="2200">
                        <a:latin typeface="Cambria" panose="02040503050406030204" pitchFamily="18" charset="0"/>
                        <a:ea typeface="Cambria" panose="02040503050406030204" pitchFamily="18" charset="0"/>
                      </a:rPr>
                      <m:t>(</m:t>
                    </m:r>
                    <m:sSub>
                      <m:sSubPr>
                        <m:ctrlPr>
                          <a:rPr lang="en-US" sz="2200">
                            <a:latin typeface="Cambria" panose="02040503050406030204" pitchFamily="18" charset="0"/>
                            <a:ea typeface="Cambria" panose="02040503050406030204" pitchFamily="18" charset="0"/>
                          </a:rPr>
                        </m:ctrlPr>
                      </m:sSubPr>
                      <m:e>
                        <m:r>
                          <a:rPr lang="ru-RU" sz="2200">
                            <a:latin typeface="Cambria" panose="02040503050406030204" pitchFamily="18" charset="0"/>
                            <a:ea typeface="Cambria" panose="02040503050406030204" pitchFamily="18" charset="0"/>
                          </a:rPr>
                          <m:t>𝑢</m:t>
                        </m:r>
                      </m:e>
                      <m:sub>
                        <m:r>
                          <a:rPr lang="ru-RU" sz="2200">
                            <a:latin typeface="Cambria" panose="02040503050406030204" pitchFamily="18" charset="0"/>
                            <a:ea typeface="Cambria" panose="02040503050406030204" pitchFamily="18" charset="0"/>
                          </a:rPr>
                          <m:t>𝑖</m:t>
                        </m:r>
                        <m:r>
                          <a:rPr lang="ru-RU" sz="2200">
                            <a:latin typeface="Cambria" panose="02040503050406030204" pitchFamily="18" charset="0"/>
                            <a:ea typeface="Cambria" panose="02040503050406030204" pitchFamily="18" charset="0"/>
                          </a:rPr>
                          <m:t>+1</m:t>
                        </m:r>
                      </m:sub>
                    </m:sSub>
                    <m:r>
                      <a:rPr lang="ru-RU" sz="2200">
                        <a:latin typeface="Cambria" panose="02040503050406030204" pitchFamily="18" charset="0"/>
                        <a:ea typeface="Cambria" panose="02040503050406030204" pitchFamily="18" charset="0"/>
                      </a:rPr>
                      <m:t>,…,</m:t>
                    </m:r>
                    <m:sSub>
                      <m:sSubPr>
                        <m:ctrlPr>
                          <a:rPr lang="en-US" sz="2200">
                            <a:latin typeface="Cambria" panose="02040503050406030204" pitchFamily="18" charset="0"/>
                            <a:ea typeface="Cambria" panose="02040503050406030204" pitchFamily="18" charset="0"/>
                          </a:rPr>
                        </m:ctrlPr>
                      </m:sSubPr>
                      <m:e>
                        <m:r>
                          <a:rPr lang="ru-RU" sz="2200">
                            <a:latin typeface="Cambria" panose="02040503050406030204" pitchFamily="18" charset="0"/>
                            <a:ea typeface="Cambria" panose="02040503050406030204" pitchFamily="18" charset="0"/>
                          </a:rPr>
                          <m:t>𝑢</m:t>
                        </m:r>
                      </m:e>
                      <m:sub>
                        <m:r>
                          <a:rPr lang="ru-RU" sz="2200">
                            <a:latin typeface="Cambria" panose="02040503050406030204" pitchFamily="18" charset="0"/>
                            <a:ea typeface="Cambria" panose="02040503050406030204" pitchFamily="18" charset="0"/>
                          </a:rPr>
                          <m:t>𝑛</m:t>
                        </m:r>
                      </m:sub>
                    </m:sSub>
                    <m:r>
                      <a:rPr lang="ru-RU" sz="2200">
                        <a:latin typeface="Cambria" panose="02040503050406030204" pitchFamily="18" charset="0"/>
                        <a:ea typeface="Cambria" panose="02040503050406030204" pitchFamily="18" charset="0"/>
                      </a:rPr>
                      <m:t>)</m:t>
                    </m:r>
                  </m:oMath>
                </a14:m>
                <a:r>
                  <a:rPr lang="ru-RU" sz="2200" dirty="0">
                    <a:latin typeface="Cambria" panose="02040503050406030204" pitchFamily="18" charset="0"/>
                    <a:ea typeface="Cambria" panose="02040503050406030204" pitchFamily="18" charset="0"/>
                  </a:rPr>
                  <a:t>.</a:t>
                </a:r>
                <a:endParaRPr lang="en-US" sz="2200" dirty="0">
                  <a:latin typeface="Cambria" panose="02040503050406030204" pitchFamily="18" charset="0"/>
                  <a:ea typeface="Cambria" panose="02040503050406030204" pitchFamily="18" charset="0"/>
                </a:endParaRPr>
              </a:p>
            </p:txBody>
          </p:sp>
        </mc:Choice>
        <mc:Fallback>
          <p:sp>
            <p:nvSpPr>
              <p:cNvPr id="11" name="TextBox 10">
                <a:extLst>
                  <a:ext uri="{FF2B5EF4-FFF2-40B4-BE49-F238E27FC236}">
                    <a16:creationId xmlns:a16="http://schemas.microsoft.com/office/drawing/2014/main" id="{022B55E5-A389-6A92-02D5-364905B94C83}"/>
                  </a:ext>
                </a:extLst>
              </p:cNvPr>
              <p:cNvSpPr txBox="1">
                <a:spLocks noRot="1" noChangeAspect="1" noMove="1" noResize="1" noEditPoints="1" noAdjustHandles="1" noChangeArrowheads="1" noChangeShapeType="1" noTextEdit="1"/>
              </p:cNvSpPr>
              <p:nvPr/>
            </p:nvSpPr>
            <p:spPr>
              <a:xfrm>
                <a:off x="781240" y="1317903"/>
                <a:ext cx="11279696" cy="1785104"/>
              </a:xfrm>
              <a:prstGeom prst="rect">
                <a:avLst/>
              </a:prstGeom>
              <a:blipFill>
                <a:blip r:embed="rId3"/>
                <a:stretch>
                  <a:fillRect l="-702" t="-2389" r="-648" b="-614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00F176B-0513-4203-EF6A-238D58614E6C}"/>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5</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51509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445DB3-0AE0-CA3F-64B5-F2398970D7DA}"/>
              </a:ext>
            </a:extLst>
          </p:cNvPr>
          <p:cNvSpPr txBox="1"/>
          <p:nvPr/>
        </p:nvSpPr>
        <p:spPr>
          <a:xfrm>
            <a:off x="799528" y="410323"/>
            <a:ext cx="8563928" cy="1015663"/>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Задачи, решаемые методом динамического программирования</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288190A-BC85-3BA5-38C7-4CD3C3949F3A}"/>
              </a:ext>
            </a:extLst>
          </p:cNvPr>
          <p:cNvSpPr txBox="1"/>
          <p:nvPr/>
        </p:nvSpPr>
        <p:spPr>
          <a:xfrm>
            <a:off x="799528" y="1806087"/>
            <a:ext cx="11005376" cy="3245825"/>
          </a:xfrm>
          <a:prstGeom prst="rect">
            <a:avLst/>
          </a:prstGeom>
          <a:noFill/>
        </p:spPr>
        <p:txBody>
          <a:bodyPr wrap="square">
            <a:spAutoFit/>
          </a:bodyPr>
          <a:lstStyle/>
          <a:p>
            <a:pPr algn="just"/>
            <a:r>
              <a:rPr lang="ru-RU" sz="2200" dirty="0">
                <a:effectLst/>
                <a:latin typeface="Cambria" panose="02040503050406030204" pitchFamily="18" charset="0"/>
                <a:ea typeface="Cambria" panose="02040503050406030204" pitchFamily="18" charset="0"/>
              </a:rPr>
              <a:t>В основе вычислительных алгоритмов динамического программирования лежит принцип оптимальности Р. Беллмана. </a:t>
            </a:r>
            <a:endParaRPr lang="en-US" sz="2200" dirty="0">
              <a:effectLst/>
              <a:latin typeface="Cambria" panose="02040503050406030204" pitchFamily="18" charset="0"/>
              <a:ea typeface="Cambria" panose="02040503050406030204" pitchFamily="18" charset="0"/>
            </a:endParaRPr>
          </a:p>
          <a:p>
            <a:pPr algn="just">
              <a:lnSpc>
                <a:spcPct val="150000"/>
              </a:lnSpc>
            </a:pPr>
            <a:endParaRPr lang="en-US" sz="2200" dirty="0">
              <a:latin typeface="Cambria" panose="02040503050406030204" pitchFamily="18" charset="0"/>
              <a:ea typeface="Cambria" panose="02040503050406030204" pitchFamily="18" charset="0"/>
            </a:endParaRPr>
          </a:p>
          <a:p>
            <a:pPr algn="just">
              <a:lnSpc>
                <a:spcPct val="150000"/>
              </a:lnSpc>
            </a:pPr>
            <a:r>
              <a:rPr lang="ru-RU" sz="2200" dirty="0">
                <a:effectLst/>
                <a:latin typeface="Cambria" panose="02040503050406030204" pitchFamily="18" charset="0"/>
                <a:ea typeface="Cambria" panose="02040503050406030204" pitchFamily="18" charset="0"/>
              </a:rPr>
              <a:t>Данный принцип включается в себя три основных этапа:</a:t>
            </a:r>
            <a:endParaRPr lang="en-US" sz="2200" dirty="0">
              <a:effectLst/>
              <a:latin typeface="Cambria" panose="02040503050406030204" pitchFamily="18" charset="0"/>
              <a:ea typeface="Cambria" panose="02040503050406030204" pitchFamily="18" charset="0"/>
            </a:endParaRPr>
          </a:p>
          <a:p>
            <a:pPr lvl="0" indent="447675" algn="just">
              <a:lnSpc>
                <a:spcPct val="150000"/>
              </a:lnSpc>
              <a:buSzPts val="1400"/>
            </a:pPr>
            <a:r>
              <a:rPr lang="en-US" sz="2200" dirty="0">
                <a:effectLst/>
                <a:latin typeface="Cambria" panose="02040503050406030204" pitchFamily="18" charset="0"/>
                <a:ea typeface="Cambria" panose="02040503050406030204" pitchFamily="18" charset="0"/>
                <a:cs typeface="Times New Roman" panose="02020603050405020304" pitchFamily="18" charset="0"/>
              </a:rPr>
              <a:t>1) </a:t>
            </a:r>
            <a:r>
              <a:rPr lang="ru-RU" sz="2200" dirty="0">
                <a:effectLst/>
                <a:latin typeface="Cambria" panose="02040503050406030204" pitchFamily="18" charset="0"/>
                <a:ea typeface="Cambria" panose="02040503050406030204" pitchFamily="18" charset="0"/>
                <a:cs typeface="Times New Roman" panose="02020603050405020304" pitchFamily="18" charset="0"/>
              </a:rPr>
              <a:t>предварительный этап</a:t>
            </a:r>
            <a:r>
              <a:rPr lang="en-US" sz="2200" dirty="0">
                <a:effectLst/>
                <a:latin typeface="Cambria" panose="02040503050406030204" pitchFamily="18" charset="0"/>
                <a:ea typeface="Cambria" panose="02040503050406030204" pitchFamily="18" charset="0"/>
                <a:cs typeface="Times New Roman" panose="02020603050405020304" pitchFamily="18" charset="0"/>
              </a:rPr>
              <a:t>;</a:t>
            </a:r>
          </a:p>
          <a:p>
            <a:pPr lvl="0" indent="447675" algn="just">
              <a:lnSpc>
                <a:spcPct val="150000"/>
              </a:lnSpc>
              <a:buSzPts val="1400"/>
            </a:pPr>
            <a:r>
              <a:rPr lang="en-US" sz="2200" dirty="0">
                <a:effectLst/>
                <a:latin typeface="Cambria" panose="02040503050406030204" pitchFamily="18" charset="0"/>
                <a:ea typeface="Cambria" panose="02040503050406030204" pitchFamily="18" charset="0"/>
                <a:cs typeface="Times New Roman" panose="02020603050405020304" pitchFamily="18" charset="0"/>
              </a:rPr>
              <a:t>2) </a:t>
            </a:r>
            <a:r>
              <a:rPr lang="ru-RU" sz="2200" dirty="0">
                <a:effectLst/>
                <a:latin typeface="Cambria" panose="02040503050406030204" pitchFamily="18" charset="0"/>
                <a:ea typeface="Cambria" panose="02040503050406030204" pitchFamily="18" charset="0"/>
                <a:cs typeface="Times New Roman" panose="02020603050405020304" pitchFamily="18" charset="0"/>
              </a:rPr>
              <a:t>этап условной оптимизации</a:t>
            </a:r>
            <a:r>
              <a:rPr lang="en-US" sz="2200" dirty="0">
                <a:effectLst/>
                <a:latin typeface="Cambria" panose="02040503050406030204" pitchFamily="18" charset="0"/>
                <a:ea typeface="Cambria" panose="02040503050406030204" pitchFamily="18" charset="0"/>
                <a:cs typeface="Times New Roman" panose="02020603050405020304" pitchFamily="18" charset="0"/>
              </a:rPr>
              <a:t>;</a:t>
            </a:r>
          </a:p>
          <a:p>
            <a:pPr lvl="0" indent="447675" algn="just">
              <a:lnSpc>
                <a:spcPct val="150000"/>
              </a:lnSpc>
              <a:buSzPts val="1400"/>
            </a:pPr>
            <a:r>
              <a:rPr lang="en-US" sz="2200" dirty="0">
                <a:effectLst/>
                <a:latin typeface="Cambria" panose="02040503050406030204" pitchFamily="18" charset="0"/>
                <a:ea typeface="Cambria" panose="02040503050406030204" pitchFamily="18" charset="0"/>
                <a:cs typeface="Times New Roman" panose="02020603050405020304" pitchFamily="18" charset="0"/>
              </a:rPr>
              <a:t>3) </a:t>
            </a:r>
            <a:r>
              <a:rPr lang="ru-RU" sz="2200" dirty="0">
                <a:effectLst/>
                <a:latin typeface="Cambria" panose="02040503050406030204" pitchFamily="18" charset="0"/>
                <a:ea typeface="Cambria" panose="02040503050406030204" pitchFamily="18" charset="0"/>
                <a:cs typeface="Times New Roman" panose="02020603050405020304" pitchFamily="18" charset="0"/>
              </a:rPr>
              <a:t>этап безусловной оптимизации</a:t>
            </a:r>
            <a:r>
              <a:rPr lang="en-US" sz="2200" dirty="0">
                <a:effectLst/>
                <a:latin typeface="Cambria" panose="02040503050406030204" pitchFamily="18" charset="0"/>
                <a:ea typeface="Cambria" panose="020405030504060302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551DF014-DFE6-8EEA-8CEF-F4F28321619B}"/>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6</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17985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FA933-0C53-39C1-AC51-C97E06E5645A}"/>
              </a:ext>
            </a:extLst>
          </p:cNvPr>
          <p:cNvSpPr txBox="1"/>
          <p:nvPr/>
        </p:nvSpPr>
        <p:spPr>
          <a:xfrm>
            <a:off x="689800" y="449288"/>
            <a:ext cx="600360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Задача о замене оборудования</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ACDAF26-4DF1-B1FD-06D0-774B61C09264}"/>
                  </a:ext>
                </a:extLst>
              </p:cNvPr>
              <p:cNvSpPr txBox="1"/>
              <p:nvPr/>
            </p:nvSpPr>
            <p:spPr>
              <a:xfrm>
                <a:off x="689800" y="1866763"/>
                <a:ext cx="11279696" cy="4264950"/>
              </a:xfrm>
              <a:prstGeom prst="rect">
                <a:avLst/>
              </a:prstGeom>
              <a:noFill/>
            </p:spPr>
            <p:txBody>
              <a:bodyPr wrap="square" rtlCol="0">
                <a:spAutoFit/>
              </a:bodyPr>
              <a:lstStyle/>
              <a:p>
                <a:pPr algn="just"/>
                <a:r>
                  <a:rPr lang="ru-RU" sz="2200" dirty="0">
                    <a:effectLst/>
                    <a:latin typeface="Cambria" panose="02040503050406030204" pitchFamily="18" charset="0"/>
                    <a:ea typeface="Cambria" panose="02040503050406030204" pitchFamily="18" charset="0"/>
                  </a:rPr>
                  <a:t>Разработать оптимальную стратегию замены оборудования возраста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𝑘</m:t>
                    </m:r>
                  </m:oMath>
                </a14:m>
                <a:r>
                  <a:rPr lang="ru-RU" sz="2200" dirty="0">
                    <a:effectLst/>
                    <a:latin typeface="Cambria" panose="02040503050406030204" pitchFamily="18" charset="0"/>
                    <a:ea typeface="Cambria" panose="02040503050406030204" pitchFamily="18" charset="0"/>
                  </a:rPr>
                  <a:t> лет в плановом периоде продолжительностью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𝑁</m:t>
                    </m:r>
                  </m:oMath>
                </a14:m>
                <a:r>
                  <a:rPr lang="ru-RU" sz="2200" dirty="0">
                    <a:effectLst/>
                    <a:latin typeface="Cambria" panose="02040503050406030204" pitchFamily="18" charset="0"/>
                    <a:ea typeface="Cambria" panose="02040503050406030204" pitchFamily="18" charset="0"/>
                  </a:rPr>
                  <a:t> лет, если известны:</a:t>
                </a:r>
                <a:endParaRPr lang="en-US" sz="2200" dirty="0">
                  <a:effectLst/>
                  <a:latin typeface="Cambria" panose="02040503050406030204" pitchFamily="18" charset="0"/>
                  <a:ea typeface="Cambria" panose="02040503050406030204" pitchFamily="18" charset="0"/>
                </a:endParaRPr>
              </a:p>
              <a:p>
                <a:pPr algn="just">
                  <a:lnSpc>
                    <a:spcPct val="150000"/>
                  </a:lnSpc>
                </a:pPr>
                <a:r>
                  <a:rPr lang="ru-RU" sz="2200" dirty="0">
                    <a:effectLst/>
                    <a:ea typeface="Times New Roman" panose="02020603050405020304" pitchFamily="18" charset="0"/>
                  </a:rPr>
                  <a:t>	</a:t>
                </a:r>
                <a14:m>
                  <m:oMath xmlns:m="http://schemas.openxmlformats.org/officeDocument/2006/math">
                    <m:r>
                      <a:rPr lang="en-US" sz="2200" i="1">
                        <a:effectLst/>
                        <a:latin typeface="Cambria Math" panose="02040503050406030204" pitchFamily="18" charset="0"/>
                        <a:ea typeface="Times New Roman" panose="02020603050405020304" pitchFamily="18" charset="0"/>
                      </a:rPr>
                      <m:t>𝑟</m:t>
                    </m:r>
                    <m:r>
                      <a:rPr lang="ru-RU" sz="2200" i="1">
                        <a:effectLst/>
                        <a:latin typeface="Cambria Math" panose="02040503050406030204" pitchFamily="18" charset="0"/>
                        <a:ea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rPr>
                      <m:t>𝑡</m:t>
                    </m:r>
                    <m:r>
                      <a:rPr lang="ru-RU" sz="2200" i="1">
                        <a:effectLst/>
                        <a:latin typeface="Cambria Math" panose="02040503050406030204" pitchFamily="18" charset="0"/>
                        <a:ea typeface="Times New Roman" panose="02020603050405020304" pitchFamily="18" charset="0"/>
                      </a:rPr>
                      <m:t>)</m:t>
                    </m:r>
                  </m:oMath>
                </a14:m>
                <a:r>
                  <a:rPr lang="ru-RU" sz="2200" dirty="0">
                    <a:effectLst/>
                    <a:latin typeface="Cambria" panose="02040503050406030204" pitchFamily="18" charset="0"/>
                    <a:ea typeface="Cambria" panose="02040503050406030204" pitchFamily="18" charset="0"/>
                  </a:rPr>
                  <a:t> – стоимость продукции, производимой в течение года на оборудовании возраста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𝑡</m:t>
                    </m:r>
                  </m:oMath>
                </a14:m>
                <a:r>
                  <a:rPr lang="ru-RU" sz="2200" dirty="0">
                    <a:effectLst/>
                    <a:latin typeface="Cambria" panose="02040503050406030204" pitchFamily="18" charset="0"/>
                    <a:ea typeface="Cambria" panose="02040503050406030204" pitchFamily="18" charset="0"/>
                  </a:rPr>
                  <a:t> лет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𝑡</m:t>
                    </m:r>
                    <m:r>
                      <a:rPr lang="ru-RU" sz="2200" i="1">
                        <a:effectLst/>
                        <a:latin typeface="Cambria Math" panose="02040503050406030204" pitchFamily="18" charset="0"/>
                        <a:ea typeface="Times New Roman" panose="02020603050405020304" pitchFamily="18" charset="0"/>
                      </a:rPr>
                      <m:t>=</m:t>
                    </m:r>
                    <m:acc>
                      <m:accPr>
                        <m:chr m:val="̅"/>
                        <m:ctrlPr>
                          <a:rPr lang="en-US" sz="2200" i="1">
                            <a:effectLst/>
                            <a:latin typeface="Cambria Math" panose="02040503050406030204" pitchFamily="18" charset="0"/>
                            <a:ea typeface="Times New Roman" panose="02020603050405020304" pitchFamily="18" charset="0"/>
                          </a:rPr>
                        </m:ctrlPr>
                      </m:accPr>
                      <m:e>
                        <m:r>
                          <a:rPr lang="ru-RU" sz="2200" i="1">
                            <a:effectLst/>
                            <a:latin typeface="Cambria Math" panose="02040503050406030204" pitchFamily="18" charset="0"/>
                            <a:ea typeface="Times New Roman" panose="02020603050405020304" pitchFamily="18" charset="0"/>
                          </a:rPr>
                          <m:t>0,</m:t>
                        </m:r>
                        <m:r>
                          <a:rPr lang="ru-RU" sz="2200" i="1">
                            <a:effectLst/>
                            <a:latin typeface="Cambria Math" panose="02040503050406030204" pitchFamily="18" charset="0"/>
                            <a:ea typeface="Times New Roman" panose="02020603050405020304" pitchFamily="18" charset="0"/>
                          </a:rPr>
                          <m:t>𝑁</m:t>
                        </m:r>
                      </m:e>
                    </m:acc>
                  </m:oMath>
                </a14:m>
                <a:r>
                  <a:rPr lang="ru-RU" sz="2200" dirty="0">
                    <a:effectLst/>
                    <a:latin typeface="Cambria" panose="02040503050406030204" pitchFamily="18" charset="0"/>
                    <a:ea typeface="Cambria" panose="02040503050406030204" pitchFamily="18" charset="0"/>
                  </a:rPr>
                  <a:t>);</a:t>
                </a:r>
                <a:endParaRPr lang="en-US" sz="2200" dirty="0">
                  <a:effectLst/>
                  <a:latin typeface="Cambria" panose="02040503050406030204" pitchFamily="18" charset="0"/>
                  <a:ea typeface="Cambria" panose="02040503050406030204" pitchFamily="18" charset="0"/>
                </a:endParaRPr>
              </a:p>
              <a:p>
                <a:pPr algn="just">
                  <a:lnSpc>
                    <a:spcPct val="150000"/>
                  </a:lnSpc>
                </a:pPr>
                <a:r>
                  <a:rPr lang="ru-RU" sz="2200" dirty="0">
                    <a:effectLst/>
                    <a:ea typeface="Times New Roman" panose="02020603050405020304" pitchFamily="18" charset="0"/>
                  </a:rPr>
                  <a:t>	</a:t>
                </a:r>
                <a14:m>
                  <m:oMath xmlns:m="http://schemas.openxmlformats.org/officeDocument/2006/math">
                    <m:r>
                      <a:rPr lang="en-US" sz="2200" i="1">
                        <a:effectLst/>
                        <a:latin typeface="Cambria Math" panose="02040503050406030204" pitchFamily="18" charset="0"/>
                        <a:ea typeface="Times New Roman" panose="02020603050405020304" pitchFamily="18" charset="0"/>
                      </a:rPr>
                      <m:t>𝑢</m:t>
                    </m:r>
                    <m:r>
                      <a:rPr lang="ru-RU" sz="2200" i="1">
                        <a:effectLst/>
                        <a:latin typeface="Cambria Math" panose="02040503050406030204" pitchFamily="18" charset="0"/>
                        <a:ea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rPr>
                      <m:t>𝑡</m:t>
                    </m:r>
                    <m:r>
                      <a:rPr lang="ru-RU" sz="2200" i="1">
                        <a:effectLst/>
                        <a:latin typeface="Cambria Math" panose="02040503050406030204" pitchFamily="18" charset="0"/>
                        <a:ea typeface="Times New Roman" panose="02020603050405020304" pitchFamily="18" charset="0"/>
                      </a:rPr>
                      <m:t>)</m:t>
                    </m:r>
                  </m:oMath>
                </a14:m>
                <a:r>
                  <a:rPr lang="ru-RU" sz="2200" dirty="0">
                    <a:effectLst/>
                    <a:latin typeface="Cambria" panose="02040503050406030204" pitchFamily="18" charset="0"/>
                    <a:ea typeface="Cambria" panose="02040503050406030204" pitchFamily="18" charset="0"/>
                  </a:rPr>
                  <a:t> – ежегодные расходы, связанные с эксплуатацией оборудования возраста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𝑡</m:t>
                    </m:r>
                  </m:oMath>
                </a14:m>
                <a:r>
                  <a:rPr lang="ru-RU" sz="2200" dirty="0">
                    <a:effectLst/>
                    <a:latin typeface="Cambria" panose="02040503050406030204" pitchFamily="18" charset="0"/>
                    <a:ea typeface="Cambria" panose="02040503050406030204" pitchFamily="18" charset="0"/>
                  </a:rPr>
                  <a:t> лет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𝑡</m:t>
                    </m:r>
                    <m:r>
                      <a:rPr lang="ru-RU" sz="2200" i="1">
                        <a:effectLst/>
                        <a:latin typeface="Cambria Math" panose="02040503050406030204" pitchFamily="18" charset="0"/>
                        <a:ea typeface="Times New Roman" panose="02020603050405020304" pitchFamily="18" charset="0"/>
                      </a:rPr>
                      <m:t>=</m:t>
                    </m:r>
                    <m:acc>
                      <m:accPr>
                        <m:chr m:val="̅"/>
                        <m:ctrlPr>
                          <a:rPr lang="en-US" sz="2200" i="1">
                            <a:effectLst/>
                            <a:latin typeface="Cambria Math" panose="02040503050406030204" pitchFamily="18" charset="0"/>
                            <a:ea typeface="Times New Roman" panose="02020603050405020304" pitchFamily="18" charset="0"/>
                          </a:rPr>
                        </m:ctrlPr>
                      </m:accPr>
                      <m:e>
                        <m:r>
                          <a:rPr lang="ru-RU" sz="2200" i="1">
                            <a:effectLst/>
                            <a:latin typeface="Cambria Math" panose="02040503050406030204" pitchFamily="18" charset="0"/>
                            <a:ea typeface="Times New Roman" panose="02020603050405020304" pitchFamily="18" charset="0"/>
                          </a:rPr>
                          <m:t>0,</m:t>
                        </m:r>
                        <m:r>
                          <a:rPr lang="ru-RU" sz="2200" i="1">
                            <a:effectLst/>
                            <a:latin typeface="Cambria Math" panose="02040503050406030204" pitchFamily="18" charset="0"/>
                            <a:ea typeface="Times New Roman" panose="02020603050405020304" pitchFamily="18" charset="0"/>
                          </a:rPr>
                          <m:t>𝑁</m:t>
                        </m:r>
                      </m:e>
                    </m:acc>
                  </m:oMath>
                </a14:m>
                <a:r>
                  <a:rPr lang="ru-RU" sz="2200" dirty="0">
                    <a:effectLst/>
                    <a:latin typeface="Cambria" panose="02040503050406030204" pitchFamily="18" charset="0"/>
                    <a:ea typeface="Cambria" panose="02040503050406030204" pitchFamily="18" charset="0"/>
                  </a:rPr>
                  <a:t>);</a:t>
                </a:r>
                <a:endParaRPr lang="en-US" sz="2200" dirty="0">
                  <a:effectLst/>
                  <a:latin typeface="Cambria" panose="02040503050406030204" pitchFamily="18" charset="0"/>
                  <a:ea typeface="Cambria" panose="02040503050406030204" pitchFamily="18" charset="0"/>
                </a:endParaRPr>
              </a:p>
              <a:p>
                <a:pPr algn="just">
                  <a:lnSpc>
                    <a:spcPct val="150000"/>
                  </a:lnSpc>
                </a:pPr>
                <a:r>
                  <a:rPr lang="ru-RU" sz="2200" dirty="0">
                    <a:effectLst/>
                    <a:ea typeface="Times New Roman" panose="02020603050405020304" pitchFamily="18" charset="0"/>
                  </a:rPr>
                  <a:t>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𝑠</m:t>
                    </m:r>
                    <m:r>
                      <a:rPr lang="ru-RU" sz="2200" i="1">
                        <a:effectLst/>
                        <a:latin typeface="Cambria Math" panose="02040503050406030204" pitchFamily="18" charset="0"/>
                        <a:ea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rPr>
                      <m:t>𝑡</m:t>
                    </m:r>
                    <m:r>
                      <a:rPr lang="ru-RU" sz="2200" i="1">
                        <a:effectLst/>
                        <a:latin typeface="Cambria Math" panose="02040503050406030204" pitchFamily="18" charset="0"/>
                        <a:ea typeface="Times New Roman" panose="02020603050405020304" pitchFamily="18" charset="0"/>
                      </a:rPr>
                      <m:t>)</m:t>
                    </m:r>
                  </m:oMath>
                </a14:m>
                <a:r>
                  <a:rPr lang="ru-RU" sz="2200" dirty="0">
                    <a:effectLst/>
                    <a:latin typeface="Cambria" panose="02040503050406030204" pitchFamily="18" charset="0"/>
                    <a:ea typeface="Cambria" panose="02040503050406030204" pitchFamily="18" charset="0"/>
                  </a:rPr>
                  <a:t> – остаточная стоимость оборудования возраста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𝑡</m:t>
                    </m:r>
                  </m:oMath>
                </a14:m>
                <a:r>
                  <a:rPr lang="ru-RU" sz="2200" dirty="0">
                    <a:effectLst/>
                    <a:latin typeface="Cambria" panose="02040503050406030204" pitchFamily="18" charset="0"/>
                    <a:ea typeface="Cambria" panose="02040503050406030204" pitchFamily="18" charset="0"/>
                  </a:rPr>
                  <a:t> лет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𝑡</m:t>
                    </m:r>
                    <m:r>
                      <a:rPr lang="ru-RU" sz="2200" i="1">
                        <a:effectLst/>
                        <a:latin typeface="Cambria Math" panose="02040503050406030204" pitchFamily="18" charset="0"/>
                        <a:ea typeface="Times New Roman" panose="02020603050405020304" pitchFamily="18" charset="0"/>
                      </a:rPr>
                      <m:t>=</m:t>
                    </m:r>
                    <m:acc>
                      <m:accPr>
                        <m:chr m:val="̅"/>
                        <m:ctrlPr>
                          <a:rPr lang="en-US" sz="2200" i="1">
                            <a:effectLst/>
                            <a:latin typeface="Cambria Math" panose="02040503050406030204" pitchFamily="18" charset="0"/>
                            <a:ea typeface="Times New Roman" panose="02020603050405020304" pitchFamily="18" charset="0"/>
                          </a:rPr>
                        </m:ctrlPr>
                      </m:accPr>
                      <m:e>
                        <m:r>
                          <a:rPr lang="ru-RU" sz="2200" i="1">
                            <a:effectLst/>
                            <a:latin typeface="Cambria Math" panose="02040503050406030204" pitchFamily="18" charset="0"/>
                            <a:ea typeface="Times New Roman" panose="02020603050405020304" pitchFamily="18" charset="0"/>
                          </a:rPr>
                          <m:t>0,</m:t>
                        </m:r>
                        <m:r>
                          <a:rPr lang="ru-RU" sz="2200" i="1">
                            <a:effectLst/>
                            <a:latin typeface="Cambria Math" panose="02040503050406030204" pitchFamily="18" charset="0"/>
                            <a:ea typeface="Times New Roman" panose="02020603050405020304" pitchFamily="18" charset="0"/>
                          </a:rPr>
                          <m:t>𝑁</m:t>
                        </m:r>
                      </m:e>
                    </m:acc>
                  </m:oMath>
                </a14:m>
                <a:r>
                  <a:rPr lang="ru-RU" sz="2200" dirty="0">
                    <a:effectLst/>
                    <a:latin typeface="Cambria" panose="02040503050406030204" pitchFamily="18" charset="0"/>
                    <a:ea typeface="Cambria" panose="02040503050406030204" pitchFamily="18" charset="0"/>
                  </a:rPr>
                  <a:t>);</a:t>
                </a:r>
                <a:endParaRPr lang="en-US" sz="2200" dirty="0">
                  <a:effectLst/>
                  <a:latin typeface="Cambria" panose="02040503050406030204" pitchFamily="18" charset="0"/>
                  <a:ea typeface="Cambria" panose="02040503050406030204" pitchFamily="18" charset="0"/>
                </a:endParaRPr>
              </a:p>
              <a:p>
                <a:pPr algn="just">
                  <a:lnSpc>
                    <a:spcPct val="150000"/>
                  </a:lnSpc>
                </a:pPr>
                <a:r>
                  <a:rPr lang="ru-RU" sz="2200" dirty="0">
                    <a:effectLst/>
                    <a:ea typeface="Times New Roman" panose="02020603050405020304" pitchFamily="18" charset="0"/>
                  </a:rPr>
                  <a:t>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𝑃</m:t>
                    </m:r>
                  </m:oMath>
                </a14:m>
                <a:r>
                  <a:rPr lang="ru-RU" sz="2200" dirty="0">
                    <a:effectLst/>
                    <a:latin typeface="Cambria" panose="02040503050406030204" pitchFamily="18" charset="0"/>
                    <a:ea typeface="Cambria" panose="02040503050406030204" pitchFamily="18" charset="0"/>
                  </a:rPr>
                  <a:t> – стоимость нового оборудования и расходы, связанные с установкой, наладкой и запуском.</a:t>
                </a:r>
                <a:endParaRPr lang="en-US" sz="2200" dirty="0">
                  <a:effectLst/>
                  <a:latin typeface="Cambria" panose="02040503050406030204" pitchFamily="18" charset="0"/>
                  <a:ea typeface="Cambria" panose="02040503050406030204" pitchFamily="18" charset="0"/>
                </a:endParaRPr>
              </a:p>
            </p:txBody>
          </p:sp>
        </mc:Choice>
        <mc:Fallback>
          <p:sp>
            <p:nvSpPr>
              <p:cNvPr id="6" name="TextBox 5">
                <a:extLst>
                  <a:ext uri="{FF2B5EF4-FFF2-40B4-BE49-F238E27FC236}">
                    <a16:creationId xmlns:a16="http://schemas.microsoft.com/office/drawing/2014/main" id="{1ACDAF26-4DF1-B1FD-06D0-774B61C09264}"/>
                  </a:ext>
                </a:extLst>
              </p:cNvPr>
              <p:cNvSpPr txBox="1">
                <a:spLocks noRot="1" noChangeAspect="1" noMove="1" noResize="1" noEditPoints="1" noAdjustHandles="1" noChangeArrowheads="1" noChangeShapeType="1" noTextEdit="1"/>
              </p:cNvSpPr>
              <p:nvPr/>
            </p:nvSpPr>
            <p:spPr>
              <a:xfrm>
                <a:off x="689800" y="1866763"/>
                <a:ext cx="11279696" cy="4264950"/>
              </a:xfrm>
              <a:prstGeom prst="rect">
                <a:avLst/>
              </a:prstGeom>
              <a:blipFill>
                <a:blip r:embed="rId2"/>
                <a:stretch>
                  <a:fillRect l="-702" t="-1000" r="-648" b="-185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44DB961-4571-CFEE-D37A-3A0BB68B40EF}"/>
              </a:ext>
            </a:extLst>
          </p:cNvPr>
          <p:cNvSpPr txBox="1"/>
          <p:nvPr/>
        </p:nvSpPr>
        <p:spPr>
          <a:xfrm>
            <a:off x="689800" y="1259311"/>
            <a:ext cx="3059240"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Постановка задачи</a:t>
            </a:r>
            <a:endParaRPr lang="en-US" sz="2500" i="1"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3185391A-5480-F700-9F52-CEED753AFFFF}"/>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7</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308795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ACDAF26-4DF1-B1FD-06D0-774B61C09264}"/>
                  </a:ext>
                </a:extLst>
              </p:cNvPr>
              <p:cNvSpPr txBox="1"/>
              <p:nvPr/>
            </p:nvSpPr>
            <p:spPr>
              <a:xfrm>
                <a:off x="689800" y="1976491"/>
                <a:ext cx="11310176" cy="1785104"/>
              </a:xfrm>
              <a:prstGeom prst="rect">
                <a:avLst/>
              </a:prstGeom>
              <a:noFill/>
            </p:spPr>
            <p:txBody>
              <a:bodyPr wrap="square" rtlCol="0">
                <a:spAutoFit/>
              </a:bodyPr>
              <a:lstStyle/>
              <a:p>
                <a:pPr algn="just"/>
                <a:r>
                  <a:rPr lang="ru-RU" sz="2200" dirty="0">
                    <a:effectLst/>
                    <a:latin typeface="Cambria" panose="02040503050406030204" pitchFamily="18" charset="0"/>
                    <a:ea typeface="Cambria" panose="02040503050406030204" pitchFamily="18" charset="0"/>
                  </a:rPr>
                  <a:t>В начале каждого года имеется две возможности: сохранить оборудование и получить прибыль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𝑟</m:t>
                    </m:r>
                    <m:d>
                      <m:dPr>
                        <m:ctrlPr>
                          <a:rPr lang="en-US" sz="2200" i="1">
                            <a:effectLst/>
                            <a:latin typeface="Cambria Math" panose="02040503050406030204" pitchFamily="18" charset="0"/>
                            <a:ea typeface="Times New Roman" panose="02020603050405020304" pitchFamily="18" charset="0"/>
                          </a:rPr>
                        </m:ctrlPr>
                      </m:dPr>
                      <m:e>
                        <m:r>
                          <a:rPr lang="ru-RU" sz="2200" i="1">
                            <a:effectLst/>
                            <a:latin typeface="Cambria Math" panose="02040503050406030204" pitchFamily="18" charset="0"/>
                            <a:ea typeface="Times New Roman" panose="02020603050405020304" pitchFamily="18" charset="0"/>
                          </a:rPr>
                          <m:t>𝑡</m:t>
                        </m:r>
                      </m:e>
                    </m:d>
                    <m:r>
                      <a:rPr lang="ru-RU" sz="2200" i="1">
                        <a:effectLst/>
                        <a:latin typeface="Cambria Math" panose="02040503050406030204" pitchFamily="18" charset="0"/>
                        <a:ea typeface="Times New Roman" panose="02020603050405020304" pitchFamily="18" charset="0"/>
                      </a:rPr>
                      <m:t>−</m:t>
                    </m:r>
                    <m:r>
                      <a:rPr lang="ru-RU" sz="2200" i="1">
                        <a:effectLst/>
                        <a:latin typeface="Cambria Math" panose="02040503050406030204" pitchFamily="18" charset="0"/>
                        <a:ea typeface="Times New Roman" panose="02020603050405020304" pitchFamily="18" charset="0"/>
                      </a:rPr>
                      <m:t>𝑢</m:t>
                    </m:r>
                    <m:r>
                      <a:rPr lang="ru-RU" sz="2200" i="1">
                        <a:effectLst/>
                        <a:latin typeface="Cambria Math" panose="02040503050406030204" pitchFamily="18" charset="0"/>
                        <a:ea typeface="Times New Roman" panose="02020603050405020304" pitchFamily="18" charset="0"/>
                      </a:rPr>
                      <m:t>(</m:t>
                    </m:r>
                    <m:r>
                      <a:rPr lang="ru-RU" sz="2200" i="1">
                        <a:effectLst/>
                        <a:latin typeface="Cambria Math" panose="02040503050406030204" pitchFamily="18" charset="0"/>
                        <a:ea typeface="Times New Roman" panose="02020603050405020304" pitchFamily="18" charset="0"/>
                      </a:rPr>
                      <m:t>𝑡</m:t>
                    </m:r>
                    <m:r>
                      <a:rPr lang="ru-RU" sz="2200" i="1">
                        <a:effectLst/>
                        <a:latin typeface="Cambria Math" panose="02040503050406030204" pitchFamily="18" charset="0"/>
                        <a:ea typeface="Times New Roman" panose="02020603050405020304" pitchFamily="18" charset="0"/>
                      </a:rPr>
                      <m:t>)</m:t>
                    </m:r>
                  </m:oMath>
                </a14:m>
                <a:r>
                  <a:rPr lang="ru-RU" sz="2200" dirty="0">
                    <a:effectLst/>
                    <a:latin typeface="Cambria" panose="02040503050406030204" pitchFamily="18" charset="0"/>
                    <a:ea typeface="Cambria" panose="02040503050406030204" pitchFamily="18" charset="0"/>
                  </a:rPr>
                  <a:t> или заменить его и получить прибыль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𝑠</m:t>
                    </m:r>
                    <m:d>
                      <m:dPr>
                        <m:ctrlPr>
                          <a:rPr lang="en-US" sz="2200" i="1">
                            <a:effectLst/>
                            <a:latin typeface="Cambria Math" panose="02040503050406030204" pitchFamily="18" charset="0"/>
                            <a:ea typeface="Times New Roman" panose="02020603050405020304" pitchFamily="18" charset="0"/>
                          </a:rPr>
                        </m:ctrlPr>
                      </m:dPr>
                      <m:e>
                        <m:r>
                          <a:rPr lang="ru-RU" sz="2200" i="1">
                            <a:effectLst/>
                            <a:latin typeface="Cambria Math" panose="02040503050406030204" pitchFamily="18" charset="0"/>
                            <a:ea typeface="Times New Roman" panose="02020603050405020304" pitchFamily="18" charset="0"/>
                          </a:rPr>
                          <m:t>𝑡</m:t>
                        </m:r>
                      </m:e>
                    </m:d>
                    <m:r>
                      <a:rPr lang="ru-RU" sz="2200" i="1">
                        <a:effectLst/>
                        <a:latin typeface="Cambria Math" panose="02040503050406030204" pitchFamily="18" charset="0"/>
                        <a:ea typeface="Times New Roman" panose="02020603050405020304" pitchFamily="18" charset="0"/>
                      </a:rPr>
                      <m:t>−</m:t>
                    </m:r>
                    <m:r>
                      <a:rPr lang="ru-RU" sz="2200" i="1">
                        <a:effectLst/>
                        <a:latin typeface="Cambria Math" panose="02040503050406030204" pitchFamily="18" charset="0"/>
                        <a:ea typeface="Times New Roman" panose="02020603050405020304" pitchFamily="18" charset="0"/>
                      </a:rPr>
                      <m:t>𝑃</m:t>
                    </m:r>
                    <m:r>
                      <a:rPr lang="ru-RU" sz="2200" i="1">
                        <a:effectLst/>
                        <a:latin typeface="Cambria Math" panose="02040503050406030204" pitchFamily="18" charset="0"/>
                        <a:ea typeface="Times New Roman" panose="02020603050405020304" pitchFamily="18" charset="0"/>
                      </a:rPr>
                      <m:t>+</m:t>
                    </m:r>
                    <m:r>
                      <a:rPr lang="ru-RU" sz="2200" i="1">
                        <a:effectLst/>
                        <a:latin typeface="Cambria Math" panose="02040503050406030204" pitchFamily="18" charset="0"/>
                        <a:ea typeface="Times New Roman" panose="02020603050405020304" pitchFamily="18" charset="0"/>
                      </a:rPr>
                      <m:t>𝑟</m:t>
                    </m:r>
                    <m:d>
                      <m:dPr>
                        <m:ctrlPr>
                          <a:rPr lang="en-US" sz="2200" i="1">
                            <a:effectLst/>
                            <a:latin typeface="Cambria Math" panose="02040503050406030204" pitchFamily="18" charset="0"/>
                            <a:ea typeface="Times New Roman" panose="02020603050405020304" pitchFamily="18" charset="0"/>
                          </a:rPr>
                        </m:ctrlPr>
                      </m:dPr>
                      <m:e>
                        <m:r>
                          <a:rPr lang="ru-RU" sz="2200" i="1">
                            <a:effectLst/>
                            <a:latin typeface="Cambria Math" panose="02040503050406030204" pitchFamily="18" charset="0"/>
                            <a:ea typeface="Times New Roman" panose="02020603050405020304" pitchFamily="18" charset="0"/>
                          </a:rPr>
                          <m:t>0</m:t>
                        </m:r>
                      </m:e>
                    </m:d>
                    <m:r>
                      <a:rPr lang="ru-RU" sz="2200" i="1">
                        <a:effectLst/>
                        <a:latin typeface="Cambria Math" panose="02040503050406030204" pitchFamily="18" charset="0"/>
                        <a:ea typeface="Times New Roman" panose="02020603050405020304" pitchFamily="18" charset="0"/>
                      </a:rPr>
                      <m:t>−</m:t>
                    </m:r>
                    <m:r>
                      <a:rPr lang="ru-RU" sz="2200" i="1">
                        <a:effectLst/>
                        <a:latin typeface="Cambria Math" panose="02040503050406030204" pitchFamily="18" charset="0"/>
                        <a:ea typeface="Times New Roman" panose="02020603050405020304" pitchFamily="18" charset="0"/>
                      </a:rPr>
                      <m:t>𝑢</m:t>
                    </m:r>
                    <m:r>
                      <a:rPr lang="ru-RU" sz="2200" i="1">
                        <a:effectLst/>
                        <a:latin typeface="Cambria Math" panose="02040503050406030204" pitchFamily="18" charset="0"/>
                        <a:ea typeface="Times New Roman" panose="02020603050405020304" pitchFamily="18" charset="0"/>
                      </a:rPr>
                      <m:t>(0)</m:t>
                    </m:r>
                  </m:oMath>
                </a14:m>
                <a:r>
                  <a:rPr lang="ru-RU" sz="2200" dirty="0">
                    <a:effectLst/>
                    <a:latin typeface="Cambria" panose="02040503050406030204" pitchFamily="18" charset="0"/>
                    <a:ea typeface="Cambria" panose="02040503050406030204" pitchFamily="18" charset="0"/>
                  </a:rPr>
                  <a:t>. </a:t>
                </a:r>
                <a:endParaRPr lang="en-US" sz="2200" dirty="0">
                  <a:effectLst/>
                  <a:latin typeface="Cambria" panose="02040503050406030204" pitchFamily="18" charset="0"/>
                  <a:ea typeface="Cambria" panose="02040503050406030204" pitchFamily="18" charset="0"/>
                </a:endParaRPr>
              </a:p>
              <a:p>
                <a:pPr algn="just"/>
                <a:endParaRPr lang="en-US" sz="2200" dirty="0">
                  <a:latin typeface="Cambria" panose="02040503050406030204" pitchFamily="18" charset="0"/>
                  <a:ea typeface="Cambria" panose="02040503050406030204" pitchFamily="18" charset="0"/>
                </a:endParaRPr>
              </a:p>
              <a:p>
                <a:pPr algn="just"/>
                <a:r>
                  <a:rPr lang="ru-RU" sz="2200" dirty="0">
                    <a:effectLst/>
                    <a:latin typeface="Cambria" panose="02040503050406030204" pitchFamily="18" charset="0"/>
                    <a:ea typeface="Cambria" panose="02040503050406030204" pitchFamily="18" charset="0"/>
                  </a:rPr>
                  <a:t>Прибыль от использования оборудования в последнем </a:t>
                </a:r>
                <a14:m>
                  <m:oMath xmlns:m="http://schemas.openxmlformats.org/officeDocument/2006/math">
                    <m:r>
                      <a:rPr lang="en-US" sz="2200" i="1">
                        <a:effectLst/>
                        <a:latin typeface="Cambria Math" panose="02040503050406030204" pitchFamily="18" charset="0"/>
                        <a:ea typeface="Times New Roman" panose="02020603050405020304" pitchFamily="18" charset="0"/>
                      </a:rPr>
                      <m:t>𝑁</m:t>
                    </m:r>
                  </m:oMath>
                </a14:m>
                <a:r>
                  <a:rPr lang="ru-RU" sz="2200" dirty="0">
                    <a:effectLst/>
                    <a:latin typeface="Cambria" panose="02040503050406030204" pitchFamily="18" charset="0"/>
                    <a:ea typeface="Cambria" panose="02040503050406030204" pitchFamily="18" charset="0"/>
                  </a:rPr>
                  <a:t>-м году планового периода запишется в следующем виде:</a:t>
                </a:r>
                <a:endParaRPr lang="en-US" sz="2200" dirty="0">
                  <a:effectLst/>
                  <a:latin typeface="Cambria" panose="02040503050406030204" pitchFamily="18" charset="0"/>
                  <a:ea typeface="Cambria" panose="02040503050406030204" pitchFamily="18" charset="0"/>
                </a:endParaRPr>
              </a:p>
            </p:txBody>
          </p:sp>
        </mc:Choice>
        <mc:Fallback>
          <p:sp>
            <p:nvSpPr>
              <p:cNvPr id="6" name="TextBox 5">
                <a:extLst>
                  <a:ext uri="{FF2B5EF4-FFF2-40B4-BE49-F238E27FC236}">
                    <a16:creationId xmlns:a16="http://schemas.microsoft.com/office/drawing/2014/main" id="{1ACDAF26-4DF1-B1FD-06D0-774B61C09264}"/>
                  </a:ext>
                </a:extLst>
              </p:cNvPr>
              <p:cNvSpPr txBox="1">
                <a:spLocks noRot="1" noChangeAspect="1" noMove="1" noResize="1" noEditPoints="1" noAdjustHandles="1" noChangeArrowheads="1" noChangeShapeType="1" noTextEdit="1"/>
              </p:cNvSpPr>
              <p:nvPr/>
            </p:nvSpPr>
            <p:spPr>
              <a:xfrm>
                <a:off x="689800" y="1976491"/>
                <a:ext cx="11310176" cy="1785104"/>
              </a:xfrm>
              <a:prstGeom prst="rect">
                <a:avLst/>
              </a:prstGeom>
              <a:blipFill>
                <a:blip r:embed="rId2"/>
                <a:stretch>
                  <a:fillRect l="-700" t="-2389" r="-647" b="-614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44DB961-4571-CFEE-D37A-3A0BB68B40EF}"/>
              </a:ext>
            </a:extLst>
          </p:cNvPr>
          <p:cNvSpPr txBox="1"/>
          <p:nvPr/>
        </p:nvSpPr>
        <p:spPr>
          <a:xfrm>
            <a:off x="689800" y="1241023"/>
            <a:ext cx="3059240"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Решение</a:t>
            </a:r>
            <a:endParaRPr lang="en-US" sz="2500" i="1" dirty="0">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127276F-FF2D-0B3A-D0C4-79BC06201AC6}"/>
                  </a:ext>
                </a:extLst>
              </p:cNvPr>
              <p:cNvSpPr txBox="1"/>
              <p:nvPr/>
            </p:nvSpPr>
            <p:spPr>
              <a:xfrm>
                <a:off x="2954369" y="4020009"/>
                <a:ext cx="6963918" cy="9504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500" i="1" smtClean="0">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𝐹</m:t>
                          </m:r>
                        </m:e>
                        <m:sub>
                          <m:r>
                            <a:rPr lang="en-US" sz="2500" i="1">
                              <a:solidFill>
                                <a:schemeClr val="tx1"/>
                              </a:solidFill>
                              <a:latin typeface="Cambria Math" panose="02040503050406030204" pitchFamily="18" charset="0"/>
                            </a:rPr>
                            <m:t>𝑁</m:t>
                          </m:r>
                        </m:sub>
                      </m:sSub>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e>
                      </m:d>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𝑚𝑎𝑥</m:t>
                      </m:r>
                      <m:d>
                        <m:dPr>
                          <m:begChr m:val="{"/>
                          <m:endChr m:val=""/>
                          <m:ctrlPr>
                            <a:rPr lang="en-US" sz="2500" i="1">
                              <a:solidFill>
                                <a:schemeClr val="tx1"/>
                              </a:solidFill>
                              <a:latin typeface="Cambria Math" panose="02040503050406030204" pitchFamily="18" charset="0"/>
                            </a:rPr>
                          </m:ctrlPr>
                        </m:dPr>
                        <m:e>
                          <m:eqArr>
                            <m:eqArrPr>
                              <m:ctrlPr>
                                <a:rPr lang="en-US" sz="2500" i="1">
                                  <a:solidFill>
                                    <a:schemeClr val="tx1"/>
                                  </a:solidFill>
                                  <a:latin typeface="Cambria Math" panose="02040503050406030204" pitchFamily="18" charset="0"/>
                                </a:rPr>
                              </m:ctrlPr>
                            </m:eqArrPr>
                            <m:e>
                              <m:r>
                                <a:rPr lang="en-US" sz="2500" i="0">
                                  <a:solidFill>
                                    <a:schemeClr val="tx1"/>
                                  </a:solidFill>
                                  <a:latin typeface="Cambria Math" panose="02040503050406030204" pitchFamily="18" charset="0"/>
                                </a:rPr>
                                <m:t>&amp;</m:t>
                              </m:r>
                              <m:r>
                                <a:rPr lang="en-US" sz="2500" i="1">
                                  <a:solidFill>
                                    <a:schemeClr val="tx1"/>
                                  </a:solidFill>
                                  <a:latin typeface="Cambria Math" panose="02040503050406030204" pitchFamily="18" charset="0"/>
                                </a:rPr>
                                <m:t>𝑟</m:t>
                              </m:r>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e>
                              </m:d>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𝑢</m:t>
                              </m:r>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e>
                              </m:d>
                              <m:r>
                                <a:rPr lang="en-US" sz="2500" i="0">
                                  <a:solidFill>
                                    <a:schemeClr val="tx1"/>
                                  </a:solidFill>
                                  <a:latin typeface="Cambria Math" panose="02040503050406030204" pitchFamily="18" charset="0"/>
                                </a:rPr>
                                <m:t>             −сохранение</m:t>
                              </m:r>
                            </m:e>
                            <m:e>
                              <m:r>
                                <a:rPr lang="en-US" sz="2500" i="0">
                                  <a:solidFill>
                                    <a:schemeClr val="tx1"/>
                                  </a:solidFill>
                                  <a:latin typeface="Cambria Math" panose="02040503050406030204" pitchFamily="18" charset="0"/>
                                </a:rPr>
                                <m:t>&amp;</m:t>
                              </m:r>
                              <m:r>
                                <a:rPr lang="en-US" sz="2500" i="1">
                                  <a:solidFill>
                                    <a:schemeClr val="tx1"/>
                                  </a:solidFill>
                                  <a:latin typeface="Cambria Math" panose="02040503050406030204" pitchFamily="18" charset="0"/>
                                </a:rPr>
                                <m:t>𝑠</m:t>
                              </m:r>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e>
                              </m:d>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𝑃</m:t>
                              </m:r>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𝑟</m:t>
                              </m:r>
                              <m:d>
                                <m:dPr>
                                  <m:ctrlPr>
                                    <a:rPr lang="en-US" sz="2500" i="1">
                                      <a:solidFill>
                                        <a:schemeClr val="tx1"/>
                                      </a:solidFill>
                                      <a:latin typeface="Cambria Math" panose="02040503050406030204" pitchFamily="18" charset="0"/>
                                    </a:rPr>
                                  </m:ctrlPr>
                                </m:dPr>
                                <m:e>
                                  <m:r>
                                    <a:rPr lang="en-US" sz="2500" i="0">
                                      <a:solidFill>
                                        <a:schemeClr val="tx1"/>
                                      </a:solidFill>
                                      <a:latin typeface="Cambria Math" panose="02040503050406030204" pitchFamily="18" charset="0"/>
                                    </a:rPr>
                                    <m:t>0</m:t>
                                  </m:r>
                                </m:e>
                              </m:d>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𝑢</m:t>
                              </m:r>
                              <m:d>
                                <m:dPr>
                                  <m:ctrlPr>
                                    <a:rPr lang="en-US" sz="2500" i="1">
                                      <a:solidFill>
                                        <a:schemeClr val="tx1"/>
                                      </a:solidFill>
                                      <a:latin typeface="Cambria Math" panose="02040503050406030204" pitchFamily="18" charset="0"/>
                                    </a:rPr>
                                  </m:ctrlPr>
                                </m:dPr>
                                <m:e>
                                  <m:r>
                                    <a:rPr lang="en-US" sz="2500" i="0">
                                      <a:solidFill>
                                        <a:schemeClr val="tx1"/>
                                      </a:solidFill>
                                      <a:latin typeface="Cambria Math" panose="02040503050406030204" pitchFamily="18" charset="0"/>
                                    </a:rPr>
                                    <m:t>0</m:t>
                                  </m:r>
                                </m:e>
                              </m:d>
                              <m:r>
                                <a:rPr lang="en-US" sz="2500" i="0">
                                  <a:solidFill>
                                    <a:schemeClr val="tx1"/>
                                  </a:solidFill>
                                  <a:latin typeface="Cambria Math" panose="02040503050406030204" pitchFamily="18" charset="0"/>
                                </a:rPr>
                                <m:t>−замена</m:t>
                              </m:r>
                            </m:e>
                          </m:eqArr>
                        </m:e>
                      </m:d>
                    </m:oMath>
                  </m:oMathPara>
                </a14:m>
                <a:endParaRPr lang="en-US" sz="2500" dirty="0">
                  <a:solidFill>
                    <a:schemeClr val="tx1"/>
                  </a:solidFill>
                </a:endParaRPr>
              </a:p>
            </p:txBody>
          </p:sp>
        </mc:Choice>
        <mc:Fallback>
          <p:sp>
            <p:nvSpPr>
              <p:cNvPr id="8" name="TextBox 7">
                <a:extLst>
                  <a:ext uri="{FF2B5EF4-FFF2-40B4-BE49-F238E27FC236}">
                    <a16:creationId xmlns:a16="http://schemas.microsoft.com/office/drawing/2014/main" id="{1127276F-FF2D-0B3A-D0C4-79BC06201AC6}"/>
                  </a:ext>
                </a:extLst>
              </p:cNvPr>
              <p:cNvSpPr txBox="1">
                <a:spLocks noRot="1" noChangeAspect="1" noMove="1" noResize="1" noEditPoints="1" noAdjustHandles="1" noChangeArrowheads="1" noChangeShapeType="1" noTextEdit="1"/>
              </p:cNvSpPr>
              <p:nvPr/>
            </p:nvSpPr>
            <p:spPr>
              <a:xfrm>
                <a:off x="2954369" y="4020009"/>
                <a:ext cx="6963918" cy="950453"/>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DAC7D98-3DF7-26B9-9D99-17ACF3B1BC14}"/>
              </a:ext>
            </a:extLst>
          </p:cNvPr>
          <p:cNvSpPr txBox="1"/>
          <p:nvPr/>
        </p:nvSpPr>
        <p:spPr>
          <a:xfrm>
            <a:off x="689800" y="449288"/>
            <a:ext cx="600360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Задача о замене оборудования</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EA6CE42-0484-0AA6-DE73-B597790DC51D}"/>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8</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2989149307"/>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TotalTime>
  <Words>1023</Words>
  <Application>Microsoft Office PowerPoint</Application>
  <PresentationFormat>Широкоэкранный</PresentationFormat>
  <Paragraphs>100</Paragraphs>
  <Slides>15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15</vt:i4>
      </vt:variant>
    </vt:vector>
  </HeadingPairs>
  <TitlesOfParts>
    <vt:vector size="22" baseType="lpstr">
      <vt:lpstr>Arial</vt:lpstr>
      <vt:lpstr>Calibri</vt:lpstr>
      <vt:lpstr>Calibri Light</vt:lpstr>
      <vt:lpstr>Cambria</vt:lpstr>
      <vt:lpstr>Cambria Math</vt:lpstr>
      <vt:lpstr>Times New Roman</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Бронников Егор Игоревич</dc:creator>
  <cp:lastModifiedBy>Бронников Егор Игоревич</cp:lastModifiedBy>
  <cp:revision>96</cp:revision>
  <dcterms:created xsi:type="dcterms:W3CDTF">2022-05-22T12:16:08Z</dcterms:created>
  <dcterms:modified xsi:type="dcterms:W3CDTF">2022-05-22T15:08:19Z</dcterms:modified>
</cp:coreProperties>
</file>