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54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4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5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38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3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8BE8-9A7E-46BE-9468-3C04091685FD}" type="datetimeFigureOut">
              <a:rPr lang="ru-RU" smtClean="0"/>
              <a:t>23.04.2020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8AA1-53F0-4010-9C1D-F49883BE1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42938" y="1357313"/>
            <a:ext cx="7772400" cy="1470025"/>
          </a:xfrm>
        </p:spPr>
        <p:txBody>
          <a:bodyPr/>
          <a:lstStyle/>
          <a:p>
            <a:r>
              <a:rPr lang="ru-RU" smtClean="0"/>
              <a:t>Системный анализ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50" y="3357563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Заграновская Анна Васильевна</a:t>
            </a:r>
          </a:p>
          <a:p>
            <a:pPr>
              <a:defRPr/>
            </a:pPr>
            <a:r>
              <a:rPr lang="ru-RU" dirty="0" smtClean="0"/>
              <a:t>к.э.н., доц. каф. </a:t>
            </a:r>
            <a:r>
              <a:rPr lang="ru-RU" dirty="0"/>
              <a:t>п</a:t>
            </a:r>
            <a:r>
              <a:rPr lang="ru-RU" dirty="0" smtClean="0"/>
              <a:t>рикладной математики и ЭММ,</a:t>
            </a:r>
          </a:p>
          <a:p>
            <a:pPr>
              <a:defRPr/>
            </a:pPr>
            <a:r>
              <a:rPr lang="ru-RU" dirty="0" smtClean="0"/>
              <a:t>а. Г-3049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2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Тема 3. </a:t>
            </a:r>
            <a:r>
              <a:rPr lang="ru-RU" sz="3200" b="1" dirty="0"/>
              <a:t>Системное исследование организации</a:t>
            </a:r>
            <a:endParaRPr lang="ru-RU" sz="3200" dirty="0" smtClean="0"/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Предварительный системный анализ организации и ее системы управления на основе матрицы системных характеристик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внутренней среды организации на основе анализа ее функций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внешней среды организации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эффективности функционирования организации на основе динамического норматива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проблем организации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стратегий организации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целей организации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структур организации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Исследование процессов в организации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Стратегия системного </a:t>
            </a:r>
            <a:r>
              <a:rPr lang="ru-RU" dirty="0" smtClean="0"/>
              <a:t>проектирования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1.Предварительный </a:t>
            </a:r>
            <a:r>
              <a:rPr lang="ru-RU" sz="2000" b="1" dirty="0"/>
              <a:t>системный анализ организации и ее системы управления на основе матрицы системных характеристик</a:t>
            </a:r>
            <a:endParaRPr lang="ru-RU" sz="20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70006"/>
              </p:ext>
            </p:extLst>
          </p:nvPr>
        </p:nvGraphicFramePr>
        <p:xfrm>
          <a:off x="323528" y="1185719"/>
          <a:ext cx="8568950" cy="4915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0076">
                <a:tc rowSpan="2"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Системные 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элементы</a:t>
                      </a:r>
                      <a:endParaRPr lang="ru-RU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Системные измерения</a:t>
                      </a:r>
                      <a:endParaRPr lang="ru-RU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13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Физическое</a:t>
                      </a:r>
                      <a:endParaRPr lang="ru-RU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Динамическое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78" marR="36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Контрольное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78" marR="36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Прогнозное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78" marR="36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4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Функция</a:t>
                      </a:r>
                      <a:endParaRPr lang="ru-RU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Виды деятельности компании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12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Выходы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Например, перечень продукции с указанием удельного веса каждого вида в общей выручке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Входы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Например, перечень сырья, материалов и прочих предметов труда с указанием удельного веса каждого вида в полной себестоимости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453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Оснащение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Используемые средства труда, например: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1.Территория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2.Здания и сооружения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3.Оборудование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4.Прочие средства труда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Последовательность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Используемая технология, последовательность этапов основной деятельности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Субъект труда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Например, указание категорий персонала (рабочие, служащие) с их количеством и/или удельным весом в общей численности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05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Катализатор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Виды мотивирования персонала: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1.Материальное стимулирование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2.Нематериальное стимулирование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3.Обучение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6111" marR="3611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895915"/>
            <a:ext cx="64393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Таблица - Матрица системных характеристик объекта управления</a:t>
            </a:r>
            <a:endParaRPr kumimoji="0" lang="ru-RU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Исследование </a:t>
            </a:r>
            <a:r>
              <a:rPr lang="ru-RU" sz="3200" b="1" dirty="0" smtClean="0"/>
              <a:t>среды </a:t>
            </a:r>
            <a:r>
              <a:rPr lang="ru-RU" sz="3200" b="1" dirty="0"/>
              <a:t>организации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ru-RU" sz="1600" dirty="0"/>
              <a:t>Организация является открытой системой. Она связана множеством коммуникаций со </a:t>
            </a:r>
            <a:r>
              <a:rPr lang="ru-RU" sz="1600" b="1" dirty="0"/>
              <a:t>средой</a:t>
            </a:r>
            <a:r>
              <a:rPr lang="ru-RU" sz="1600" dirty="0"/>
              <a:t>, представляющей собой, в свою очередь, сложное и неоднородное образование, содержащее </a:t>
            </a:r>
            <a:r>
              <a:rPr lang="ru-RU" sz="1600" b="1" dirty="0"/>
              <a:t>надсистему</a:t>
            </a:r>
            <a:r>
              <a:rPr lang="ru-RU" sz="1600" dirty="0"/>
              <a:t> (систему более высокого порядка, задающую требования и ограничения исследуемой системе), </a:t>
            </a:r>
            <a:r>
              <a:rPr lang="ru-RU" sz="1600" b="1" dirty="0"/>
              <a:t>подсистемы</a:t>
            </a:r>
            <a:r>
              <a:rPr lang="ru-RU" sz="1600" dirty="0"/>
              <a:t> (нижележащие, подведомственные системы) и </a:t>
            </a:r>
            <a:r>
              <a:rPr lang="ru-RU" sz="1600" b="1" dirty="0"/>
              <a:t>системы одного уровня с </a:t>
            </a:r>
            <a:r>
              <a:rPr lang="ru-RU" sz="1600" b="1" dirty="0" smtClean="0"/>
              <a:t>рассматриваемой</a:t>
            </a:r>
            <a:r>
              <a:rPr lang="ru-RU" sz="1600" dirty="0" smtClean="0"/>
              <a:t>. Другими </a:t>
            </a:r>
            <a:r>
              <a:rPr lang="ru-RU" sz="1600" dirty="0"/>
              <a:t>словами, при рассмотрении компании можно выделить следующие </a:t>
            </a:r>
            <a:r>
              <a:rPr lang="ru-RU" sz="1600" i="1" dirty="0"/>
              <a:t>виды сред</a:t>
            </a:r>
            <a:r>
              <a:rPr lang="ru-RU" sz="1600" dirty="0"/>
              <a:t>:</a:t>
            </a:r>
          </a:p>
          <a:p>
            <a:pPr lvl="0" algn="just"/>
            <a:r>
              <a:rPr lang="ru-RU" sz="1600" b="1" dirty="0"/>
              <a:t>Внутренняя среда </a:t>
            </a:r>
            <a:r>
              <a:rPr lang="ru-RU" sz="1600" b="1" dirty="0" smtClean="0"/>
              <a:t>организации </a:t>
            </a:r>
            <a:r>
              <a:rPr lang="ru-RU" sz="1600" dirty="0" smtClean="0"/>
              <a:t>- это совокупность факторов, обеспечивающих фирме возможность достигать успеха на целевых рынках и полностью подконтрольных ей. Суть внутреннего анализа сводится к выявлению сильных и слабых сторон организации относительно ее конкурентов;</a:t>
            </a:r>
            <a:endParaRPr lang="ru-RU" sz="1600" dirty="0"/>
          </a:p>
          <a:p>
            <a:pPr lvl="0" algn="just"/>
            <a:r>
              <a:rPr lang="ru-RU" sz="1600" b="1" dirty="0" smtClean="0"/>
              <a:t>Внешняя среда</a:t>
            </a:r>
            <a:r>
              <a:rPr lang="ru-RU" sz="1600" dirty="0" smtClean="0"/>
              <a:t> организации – это совокупность факторов, влияющих на возможности фирмы добиваться успеха на целевых рынках, но относительно ей не подконтрольные. Суть анализа внешней среды сводится к выявлению возможностей и угроз для дальнейшего развития организации. Внешняя среда включает </a:t>
            </a:r>
            <a:r>
              <a:rPr lang="ru-RU" sz="1600" dirty="0"/>
              <a:t>в себя следующие уровни:</a:t>
            </a:r>
          </a:p>
          <a:p>
            <a:pPr lvl="1" algn="just"/>
            <a:r>
              <a:rPr lang="ru-RU" sz="1600" dirty="0"/>
              <a:t>Микросреда (ближняя среда, непосредственное окружение, среда прямого действия);</a:t>
            </a:r>
          </a:p>
          <a:p>
            <a:pPr lvl="1" algn="just"/>
            <a:r>
              <a:rPr lang="ru-RU" sz="1600" dirty="0"/>
              <a:t>Макросреда (дальняя среда, среда косвенного действия</a:t>
            </a:r>
            <a:r>
              <a:rPr lang="ru-RU" sz="1600" dirty="0" smtClean="0"/>
              <a:t>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772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04664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2.Исследование </a:t>
            </a:r>
            <a:r>
              <a:rPr lang="ru-RU" sz="1800" b="1" dirty="0"/>
              <a:t>внутренней среды организации на основе анализа ее </a:t>
            </a:r>
            <a:r>
              <a:rPr lang="ru-RU" sz="1800" b="1" dirty="0" smtClean="0"/>
              <a:t>функций</a:t>
            </a:r>
            <a:endParaRPr lang="ru-RU" sz="1800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3302" t="24872" r="50638" b="11795"/>
          <a:stretch/>
        </p:blipFill>
        <p:spPr bwMode="auto">
          <a:xfrm>
            <a:off x="1259632" y="404664"/>
            <a:ext cx="6336704" cy="6336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51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881" y="476672"/>
            <a:ext cx="8229600" cy="346050"/>
          </a:xfrm>
        </p:spPr>
        <p:txBody>
          <a:bodyPr>
            <a:noAutofit/>
          </a:bodyPr>
          <a:lstStyle/>
          <a:p>
            <a:r>
              <a:rPr lang="ru-RU" sz="2800" dirty="0"/>
              <a:t>Профильный анализ </a:t>
            </a:r>
            <a:r>
              <a:rPr lang="ru-RU" sz="2800" dirty="0" smtClean="0"/>
              <a:t> внутренней среды </a:t>
            </a:r>
            <a:r>
              <a:rPr lang="ru-RU" sz="2800" dirty="0"/>
              <a:t>организации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9969" t="20512" r="26539" b="67789"/>
          <a:stretch/>
        </p:blipFill>
        <p:spPr bwMode="auto">
          <a:xfrm>
            <a:off x="467544" y="1340768"/>
            <a:ext cx="8064896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560" y="350100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Достоинства профильного анализа: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/>
              <a:t>наглядность;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/>
              <a:t>можно строить во времени, например, каждый год;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dirty="0"/>
              <a:t>можно проводить по разным продуктам, подразделениям фирмы.</a:t>
            </a:r>
          </a:p>
        </p:txBody>
      </p:sp>
    </p:spTree>
    <p:extLst>
      <p:ext uri="{BB962C8B-B14F-4D97-AF65-F5344CB8AC3E}">
        <p14:creationId xmlns:p14="http://schemas.microsoft.com/office/powerpoint/2010/main" val="23007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417</Words>
  <Application>Microsoft Office PowerPoint</Application>
  <PresentationFormat>Экран (4:3)</PresentationFormat>
  <Paragraphs>86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宋体</vt:lpstr>
      <vt:lpstr>宋体</vt:lpstr>
      <vt:lpstr>Arial</vt:lpstr>
      <vt:lpstr>Calibri</vt:lpstr>
      <vt:lpstr>Times New Roman</vt:lpstr>
      <vt:lpstr>Тема Office</vt:lpstr>
      <vt:lpstr>Системный анализ</vt:lpstr>
      <vt:lpstr>Тема 3. Системное исследование организации</vt:lpstr>
      <vt:lpstr>1.Предварительный системный анализ организации и ее системы управления на основе матрицы системных характеристик</vt:lpstr>
      <vt:lpstr>Исследование среды организации</vt:lpstr>
      <vt:lpstr>2.Исследование внутренней среды организации на основе анализа ее функций</vt:lpstr>
      <vt:lpstr>Профильный анализ  внутренней среды организации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Системный анализ</dc:title>
  <dc:creator>Zagranet</dc:creator>
  <cp:lastModifiedBy>Slava</cp:lastModifiedBy>
  <cp:revision>20</cp:revision>
  <dcterms:created xsi:type="dcterms:W3CDTF">2017-09-30T16:45:40Z</dcterms:created>
  <dcterms:modified xsi:type="dcterms:W3CDTF">2020-04-23T12:16:51Z</dcterms:modified>
</cp:coreProperties>
</file>