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0"/>
  </p:notesMasterIdLst>
  <p:sldIdLst>
    <p:sldId id="256" r:id="rId2"/>
    <p:sldId id="277" r:id="rId3"/>
    <p:sldId id="334" r:id="rId4"/>
    <p:sldId id="280" r:id="rId5"/>
    <p:sldId id="281" r:id="rId6"/>
    <p:sldId id="282" r:id="rId7"/>
    <p:sldId id="317" r:id="rId8"/>
    <p:sldId id="335" r:id="rId9"/>
    <p:sldId id="336" r:id="rId10"/>
    <p:sldId id="284" r:id="rId11"/>
    <p:sldId id="283" r:id="rId12"/>
    <p:sldId id="285" r:id="rId13"/>
    <p:sldId id="286" r:id="rId14"/>
    <p:sldId id="337" r:id="rId15"/>
    <p:sldId id="288" r:id="rId16"/>
    <p:sldId id="289" r:id="rId17"/>
    <p:sldId id="290" r:id="rId18"/>
    <p:sldId id="291" r:id="rId19"/>
    <p:sldId id="292" r:id="rId20"/>
    <p:sldId id="338" r:id="rId21"/>
    <p:sldId id="318" r:id="rId22"/>
    <p:sldId id="293" r:id="rId23"/>
    <p:sldId id="319" r:id="rId24"/>
    <p:sldId id="339" r:id="rId25"/>
    <p:sldId id="310" r:id="rId26"/>
    <p:sldId id="294" r:id="rId27"/>
    <p:sldId id="295" r:id="rId28"/>
    <p:sldId id="298" r:id="rId29"/>
    <p:sldId id="320" r:id="rId30"/>
    <p:sldId id="340" r:id="rId31"/>
    <p:sldId id="296" r:id="rId32"/>
    <p:sldId id="330" r:id="rId33"/>
    <p:sldId id="316" r:id="rId34"/>
    <p:sldId id="307" r:id="rId35"/>
    <p:sldId id="308" r:id="rId36"/>
    <p:sldId id="311" r:id="rId37"/>
    <p:sldId id="331" r:id="rId38"/>
    <p:sldId id="332" r:id="rId39"/>
    <p:sldId id="306" r:id="rId40"/>
    <p:sldId id="312" r:id="rId41"/>
    <p:sldId id="313" r:id="rId42"/>
    <p:sldId id="314" r:id="rId43"/>
    <p:sldId id="315" r:id="rId44"/>
    <p:sldId id="328" r:id="rId45"/>
    <p:sldId id="333" r:id="rId46"/>
    <p:sldId id="329" r:id="rId47"/>
    <p:sldId id="321" r:id="rId48"/>
    <p:sldId id="324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048"/>
    <a:srgbClr val="60C9F0"/>
    <a:srgbClr val="A1D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48"/>
    <p:restoredTop sz="94674"/>
  </p:normalViewPr>
  <p:slideViewPr>
    <p:cSldViewPr>
      <p:cViewPr varScale="1">
        <p:scale>
          <a:sx n="124" d="100"/>
          <a:sy n="124" d="100"/>
        </p:scale>
        <p:origin x="95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E6C0E-ACFF-DD4A-9624-3F9058E21F42}" type="datetimeFigureOut">
              <a:rPr kumimoji="1" lang="ko-KR" altLang="en-US" smtClean="0"/>
              <a:t>2018. 8. 28.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4381A-4A9A-6E47-BF94-8AA62587F9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2741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66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맨 밑단에 </a:t>
            </a:r>
            <a:r>
              <a:rPr lang="ko-KR" altLang="en-US" sz="1200" dirty="0" err="1"/>
              <a:t>임베딩</a:t>
            </a:r>
            <a:r>
              <a:rPr lang="ko-KR" altLang="en-US" sz="1200" dirty="0"/>
              <a:t> 레이어가 들어가고 그걸 바이 </a:t>
            </a:r>
            <a:r>
              <a:rPr lang="ko-KR" altLang="en-US" sz="1200" dirty="0" err="1"/>
              <a:t>엘에스티엠</a:t>
            </a:r>
            <a:r>
              <a:rPr lang="ko-KR" altLang="en-US" sz="1200" dirty="0"/>
              <a:t> 태워서 나온 아웃풋을 적절히 잘 묶어서 하나의 벡터로 표현</a:t>
            </a:r>
            <a:r>
              <a:rPr lang="en-US" altLang="ko-KR" sz="1200" dirty="0"/>
              <a:t>,</a:t>
            </a:r>
            <a:r>
              <a:rPr lang="ko-KR" altLang="en-US" sz="1200" dirty="0"/>
              <a:t> 그 벡터를 통해 타겟 단어에 대한 </a:t>
            </a:r>
            <a:r>
              <a:rPr lang="ko-KR" altLang="en-US" sz="1200" dirty="0" err="1"/>
              <a:t>중의성</a:t>
            </a:r>
            <a:r>
              <a:rPr lang="ko-KR" altLang="en-US" sz="1200" dirty="0"/>
              <a:t> 해소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다양한 변주가 있지만 기본은 </a:t>
            </a:r>
            <a:r>
              <a:rPr lang="en-US" altLang="ko-KR" dirty="0"/>
              <a:t>LSTM</a:t>
            </a:r>
            <a:r>
              <a:rPr lang="ko-KR" altLang="en-US" dirty="0"/>
              <a:t>의 장점을 이용해서 모델 구성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정리하자면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세종코퍼스와 </a:t>
            </a:r>
            <a:r>
              <a:rPr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워드임베딩의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등장을 기점으로 다양한 연구가 진행됨</a:t>
            </a: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그러나 영어의 단어 의미 </a:t>
            </a:r>
            <a:r>
              <a:rPr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중의성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해소 연구들에 비하면 한국어의 단어 의미 </a:t>
            </a:r>
            <a:r>
              <a:rPr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중의성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해소 연구는 그리 활발하게 이루어 지지 않은 것이 사실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연구 별로 확실한 정확도 기준이 없다는 것도 한가지 문제점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5269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살펴보았듯이 통계정보 기반 </a:t>
            </a:r>
            <a:r>
              <a:rPr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확률계산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-&gt; 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클래식한 </a:t>
            </a:r>
            <a:r>
              <a:rPr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교사학습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머신러닝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분류기 모델 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-&gt; </a:t>
            </a:r>
            <a:r>
              <a:rPr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딥러닝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 순으로 </a:t>
            </a:r>
            <a:r>
              <a:rPr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발전해옴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따라서 실험도 위 순서와 비슷하게 진행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/>
              <a:t>중요한게</a:t>
            </a:r>
            <a:r>
              <a:rPr lang="ko-KR" altLang="en-US" sz="1200" dirty="0"/>
              <a:t> 형태소 분석까지 되어있는 </a:t>
            </a:r>
            <a:r>
              <a:rPr lang="ko-KR" altLang="en-US" sz="1200" dirty="0" err="1"/>
              <a:t>말뭉치라는점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즉</a:t>
            </a:r>
            <a:r>
              <a:rPr lang="en-US" altLang="ko-KR" sz="1200" dirty="0"/>
              <a:t>,</a:t>
            </a:r>
            <a:r>
              <a:rPr lang="ko-KR" altLang="en-US" sz="1200" dirty="0"/>
              <a:t> 대상 토큰은 형태소 단위의 동형이의어이고 품사정보까지 해당 </a:t>
            </a:r>
            <a:r>
              <a:rPr lang="ko-KR" altLang="en-US" sz="1200" dirty="0" err="1"/>
              <a:t>토근에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붙어져있다고</a:t>
            </a:r>
            <a:r>
              <a:rPr lang="ko-KR" altLang="en-US" sz="1200" dirty="0"/>
              <a:t> 보면 됨</a:t>
            </a:r>
            <a:r>
              <a:rPr lang="en-US" altLang="ko-KR" sz="1200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/>
              <a:t>품사태그가</a:t>
            </a:r>
            <a:r>
              <a:rPr lang="ko-KR" altLang="en-US" sz="1200" dirty="0"/>
              <a:t> 다른 형태소는 서로 다른 </a:t>
            </a:r>
            <a:r>
              <a:rPr lang="ko-KR" altLang="en-US" sz="1200" dirty="0" err="1"/>
              <a:t>형태소라고</a:t>
            </a:r>
            <a:r>
              <a:rPr lang="ko-KR" altLang="en-US" sz="1200" dirty="0"/>
              <a:t> 봄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 문제 난이도가 조금은 쉬워졌다고 봐도 무방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참고로 숫자는 단일 토큰으로 치환해서 </a:t>
            </a:r>
            <a:r>
              <a:rPr lang="ko-KR" altLang="en-US" sz="1200" dirty="0" err="1"/>
              <a:t>전처리해둠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이렇게 </a:t>
            </a:r>
            <a:r>
              <a:rPr lang="ko-KR" altLang="en-US" sz="1200" dirty="0" err="1"/>
              <a:t>의미태그를</a:t>
            </a:r>
            <a:r>
              <a:rPr lang="ko-KR" altLang="en-US" sz="1200" dirty="0"/>
              <a:t> 달고 맞으면 정답 아니면 오답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6398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앞뒤 문맥 </a:t>
            </a:r>
            <a:r>
              <a:rPr lang="ko-KR" altLang="en-US" sz="1200" dirty="0" err="1"/>
              <a:t>그런거</a:t>
            </a:r>
            <a:r>
              <a:rPr lang="ko-KR" altLang="en-US" sz="1200" dirty="0"/>
              <a:t> 다 상관없이 무조건 그냥 제일 많이 등장한 </a:t>
            </a:r>
            <a:r>
              <a:rPr lang="ko-KR" altLang="en-US" sz="1200" dirty="0" err="1"/>
              <a:t>의미번호로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태깅</a:t>
            </a:r>
            <a:endParaRPr lang="en-US" altLang="ko-KR" sz="1200" dirty="0"/>
          </a:p>
          <a:p>
            <a:r>
              <a:rPr lang="en-US" altLang="ko-KR" sz="1200" dirty="0"/>
              <a:t>???</a:t>
            </a:r>
            <a:r>
              <a:rPr lang="ko-KR" altLang="en-US" sz="1200" dirty="0"/>
              <a:t> 그런데도</a:t>
            </a:r>
            <a:endParaRPr lang="en-US" altLang="ko-KR" sz="1200" dirty="0"/>
          </a:p>
          <a:p>
            <a:r>
              <a:rPr lang="ko-KR" altLang="en-US" sz="1200" dirty="0"/>
              <a:t>너무 높다</a:t>
            </a:r>
            <a:r>
              <a:rPr lang="en-US" altLang="ko-KR" sz="1200" dirty="0"/>
              <a:t>.. </a:t>
            </a:r>
            <a:r>
              <a:rPr lang="ko-KR" altLang="en-US" sz="1200" dirty="0"/>
              <a:t>실제로 우리가 사용하는 대부분의 </a:t>
            </a:r>
            <a:r>
              <a:rPr lang="ko-KR" altLang="en-US" sz="1200" dirty="0" err="1"/>
              <a:t>동형이의어</a:t>
            </a:r>
            <a:r>
              <a:rPr lang="ko-KR" altLang="en-US" sz="1200" dirty="0"/>
              <a:t> 자체가 거의 자주 쓰이는 한가지 의미로만 </a:t>
            </a:r>
            <a:r>
              <a:rPr lang="ko-KR" altLang="en-US" sz="1200" dirty="0" err="1"/>
              <a:t>쓰이는걸까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081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베이스라인이 너무 높다</a:t>
            </a:r>
            <a:r>
              <a:rPr lang="en-US" altLang="ko-KR" sz="1200" dirty="0"/>
              <a:t>..</a:t>
            </a:r>
            <a:r>
              <a:rPr lang="ko-KR" altLang="en-US" sz="1200" dirty="0"/>
              <a:t> 이게 어떻게 </a:t>
            </a:r>
            <a:r>
              <a:rPr lang="ko-KR" altLang="en-US" sz="1200" dirty="0" err="1"/>
              <a:t>된일일까</a:t>
            </a:r>
            <a:r>
              <a:rPr lang="en-US" altLang="ko-KR" sz="1200" dirty="0"/>
              <a:t>.</a:t>
            </a:r>
            <a:r>
              <a:rPr lang="ko-KR" altLang="en-US" sz="1200" dirty="0"/>
              <a:t> 엔트로피를 구해보자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5007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이렇게 동형이의어의 </a:t>
            </a:r>
            <a:r>
              <a:rPr lang="ko-KR" altLang="en-US" sz="1200" dirty="0" err="1"/>
              <a:t>의미분포가</a:t>
            </a:r>
            <a:r>
              <a:rPr lang="ko-KR" altLang="en-US" sz="1200" dirty="0"/>
              <a:t> 하나가 엄청 </a:t>
            </a:r>
            <a:r>
              <a:rPr lang="ko-KR" altLang="en-US" sz="1200" dirty="0" err="1"/>
              <a:t>도미넌트하고</a:t>
            </a:r>
            <a:r>
              <a:rPr lang="ko-KR" altLang="en-US" sz="1200" dirty="0"/>
              <a:t> 나머지는 </a:t>
            </a:r>
            <a:r>
              <a:rPr lang="ko-KR" altLang="en-US" sz="1200" dirty="0" err="1"/>
              <a:t>자잘한경우</a:t>
            </a:r>
            <a:r>
              <a:rPr lang="ko-KR" altLang="en-US" sz="1200" dirty="0"/>
              <a:t> 엔트로피가 낮게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0.</a:t>
            </a:r>
            <a:r>
              <a:rPr lang="ko-KR" altLang="en-US" sz="1200" dirty="0"/>
              <a:t>몇 정도로 나오고 당연히 이런 단어는 </a:t>
            </a:r>
            <a:r>
              <a:rPr lang="ko-KR" altLang="en-US" sz="1200" dirty="0" err="1"/>
              <a:t>중의성</a:t>
            </a:r>
            <a:r>
              <a:rPr lang="ko-KR" altLang="en-US" sz="1200" dirty="0"/>
              <a:t> 해소도 쉽겠죠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그리고 이렇게 모든 의미가 골고루 등장하는 경우에는 엔트로피가 높게 </a:t>
            </a:r>
            <a:r>
              <a:rPr lang="en-US" altLang="ko-KR" sz="1200" dirty="0"/>
              <a:t>2</a:t>
            </a:r>
            <a:r>
              <a:rPr lang="ko-KR" altLang="en-US" sz="1200" dirty="0"/>
              <a:t> 이상 당연히 </a:t>
            </a:r>
            <a:r>
              <a:rPr lang="ko-KR" altLang="en-US" sz="1200" dirty="0" err="1"/>
              <a:t>중의성</a:t>
            </a:r>
            <a:r>
              <a:rPr lang="ko-KR" altLang="en-US" sz="1200" dirty="0"/>
              <a:t> 해소가 </a:t>
            </a:r>
            <a:r>
              <a:rPr lang="ko-KR" altLang="en-US" sz="1200" dirty="0" err="1"/>
              <a:t>어려울것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이렇게 거의 엔트로피가 </a:t>
            </a:r>
            <a:r>
              <a:rPr lang="en-US" altLang="ko-KR" sz="1200" dirty="0"/>
              <a:t>0</a:t>
            </a:r>
            <a:r>
              <a:rPr lang="ko-KR" altLang="en-US" sz="1200" dirty="0"/>
              <a:t>에서 </a:t>
            </a:r>
            <a:r>
              <a:rPr lang="en-US" altLang="ko-KR" sz="1200" dirty="0"/>
              <a:t>3</a:t>
            </a:r>
            <a:r>
              <a:rPr lang="ko-KR" altLang="en-US" sz="1200" dirty="0"/>
              <a:t>사이에 다 등장하고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3566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이게 트레이닝셋의 엔트로피 분포인데 이걸 보면 왜 베이스라인이 그렇게 높게 </a:t>
            </a:r>
            <a:r>
              <a:rPr lang="ko-KR" altLang="en-US" sz="1200" dirty="0" err="1"/>
              <a:t>나올수밖에</a:t>
            </a:r>
            <a:r>
              <a:rPr lang="ko-KR" altLang="en-US" sz="1200" dirty="0"/>
              <a:t> 없는지 알 수 있죠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이걸 보고 이제 </a:t>
            </a:r>
            <a:r>
              <a:rPr lang="ko-KR" altLang="en-US" sz="1200" dirty="0" err="1"/>
              <a:t>실험방향을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잡은것은</a:t>
            </a:r>
            <a:r>
              <a:rPr lang="ko-KR" altLang="en-US" sz="1200" dirty="0"/>
              <a:t> 일단 엔트로피가 낮은 애들은 굳이 다른 모델을 </a:t>
            </a:r>
            <a:r>
              <a:rPr lang="ko-KR" altLang="en-US" sz="1200" dirty="0" err="1"/>
              <a:t>적용안하고</a:t>
            </a:r>
            <a:r>
              <a:rPr lang="ko-KR" altLang="en-US" sz="1200" dirty="0"/>
              <a:t> </a:t>
            </a:r>
            <a:r>
              <a:rPr lang="en-US" altLang="ko-KR" sz="1200" dirty="0"/>
              <a:t>MFS</a:t>
            </a:r>
            <a:r>
              <a:rPr lang="ko-KR" altLang="en-US" sz="1200" dirty="0"/>
              <a:t>로만 해도 충분하겠구나</a:t>
            </a:r>
            <a:r>
              <a:rPr lang="en-US" altLang="ko-KR" sz="1200" dirty="0"/>
              <a:t>,</a:t>
            </a:r>
            <a:r>
              <a:rPr lang="ko-KR" altLang="en-US" sz="1200" dirty="0"/>
              <a:t> 이제 거기에 더해서 분포를 보면 알 수 있듯이 엔트로피가 </a:t>
            </a:r>
            <a:r>
              <a:rPr lang="en-US" altLang="ko-KR" sz="1200" dirty="0"/>
              <a:t>0.1~1.5</a:t>
            </a:r>
            <a:r>
              <a:rPr lang="ko-KR" altLang="en-US" sz="1200" dirty="0"/>
              <a:t> 정도인 애들은 난이도가 평이한 대신 수가 많고</a:t>
            </a:r>
            <a:r>
              <a:rPr lang="en-US" altLang="ko-KR" sz="1200" dirty="0"/>
              <a:t>,</a:t>
            </a:r>
            <a:r>
              <a:rPr lang="ko-KR" altLang="en-US" sz="1200" dirty="0"/>
              <a:t> 엔트로피가 </a:t>
            </a:r>
            <a:r>
              <a:rPr lang="en-US" altLang="ko-KR" sz="1200" dirty="0"/>
              <a:t>2.0</a:t>
            </a:r>
            <a:r>
              <a:rPr lang="ko-KR" altLang="en-US" sz="1200" dirty="0"/>
              <a:t>을 넘어가는 애들은 난이도가 어려운 대신 수가 적고</a:t>
            </a:r>
            <a:r>
              <a:rPr lang="en-US" altLang="ko-KR" sz="1200" dirty="0"/>
              <a:t>.</a:t>
            </a:r>
            <a:r>
              <a:rPr lang="ko-KR" altLang="en-US" sz="1200" dirty="0"/>
              <a:t> 아 그러면 엔트로피별로 모델을 다르게 적용해보는게 어떨까</a:t>
            </a:r>
            <a:r>
              <a:rPr lang="en-US" altLang="ko-KR" sz="1200" dirty="0"/>
              <a:t>?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제일 처음에는 </a:t>
            </a:r>
            <a:r>
              <a:rPr lang="en-US" altLang="ko-KR" sz="1200" dirty="0"/>
              <a:t>low</a:t>
            </a:r>
            <a:r>
              <a:rPr lang="ko-KR" altLang="en-US" sz="1200" dirty="0"/>
              <a:t>에 </a:t>
            </a:r>
            <a:r>
              <a:rPr lang="en-US" altLang="ko-KR" sz="1200" dirty="0" err="1"/>
              <a:t>mfs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가운대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공기정보</a:t>
            </a:r>
            <a:r>
              <a:rPr lang="ko-KR" altLang="en-US" sz="1200" dirty="0"/>
              <a:t> 기반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high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몇단어에</a:t>
            </a:r>
            <a:r>
              <a:rPr lang="ko-KR" altLang="en-US" sz="1200" dirty="0"/>
              <a:t> 대해서만 </a:t>
            </a:r>
            <a:r>
              <a:rPr lang="en-US" altLang="ko-KR" sz="1200" dirty="0" err="1"/>
              <a:t>svm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1543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이게 제 실험의 메인 컨셉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9468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아 그러면 엔트로피별로 모델을 다르게 적용해보는게 어떨까</a:t>
            </a:r>
            <a:r>
              <a:rPr lang="en-US" altLang="ko-KR" sz="1200" dirty="0"/>
              <a:t>?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제일 처음에는 </a:t>
            </a:r>
            <a:r>
              <a:rPr lang="en-US" altLang="ko-KR" sz="1200" dirty="0"/>
              <a:t>low</a:t>
            </a:r>
            <a:r>
              <a:rPr lang="ko-KR" altLang="en-US" sz="1200" dirty="0"/>
              <a:t>에 </a:t>
            </a:r>
            <a:r>
              <a:rPr lang="en-US" altLang="ko-KR" sz="1200" dirty="0" err="1"/>
              <a:t>mfs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가운대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공기정보</a:t>
            </a:r>
            <a:r>
              <a:rPr lang="ko-KR" altLang="en-US" sz="1200" dirty="0"/>
              <a:t> 기반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high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몇단어에</a:t>
            </a:r>
            <a:r>
              <a:rPr lang="ko-KR" altLang="en-US" sz="1200" dirty="0"/>
              <a:t> 대해서만 </a:t>
            </a:r>
            <a:r>
              <a:rPr lang="en-US" altLang="ko-KR" sz="1200" dirty="0" err="1"/>
              <a:t>svm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그래서 일단 </a:t>
            </a:r>
            <a:r>
              <a:rPr lang="en-US" altLang="ko-KR" sz="1200" dirty="0" err="1"/>
              <a:t>mfs</a:t>
            </a:r>
            <a:r>
              <a:rPr lang="ko-KR" altLang="en-US" sz="1200" dirty="0"/>
              <a:t>는 해봤고 </a:t>
            </a:r>
            <a:r>
              <a:rPr lang="ko-KR" altLang="en-US" sz="1200" dirty="0" err="1"/>
              <a:t>그다음으로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svm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한번 해보자 이걸로 실험 방향을 </a:t>
            </a:r>
            <a:r>
              <a:rPr lang="ko-KR" altLang="en-US" sz="1200" dirty="0" err="1"/>
              <a:t>큰틀을</a:t>
            </a:r>
            <a:r>
              <a:rPr lang="ko-KR" altLang="en-US" sz="1200" dirty="0"/>
              <a:t> 잡아보자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573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애니메이션 넣기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8493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그래서 </a:t>
            </a:r>
            <a:r>
              <a:rPr lang="ko-KR" altLang="en-US" sz="1200" dirty="0" err="1"/>
              <a:t>난이도별</a:t>
            </a:r>
            <a:r>
              <a:rPr lang="ko-KR" altLang="en-US" sz="1200" dirty="0"/>
              <a:t> 모델 </a:t>
            </a:r>
            <a:r>
              <a:rPr lang="ko-KR" altLang="en-US" sz="1200" dirty="0" err="1"/>
              <a:t>적용ㄱ</a:t>
            </a:r>
            <a:r>
              <a:rPr lang="ko-KR" altLang="en-US" sz="1200" dirty="0"/>
              <a:t> </a:t>
            </a:r>
            <a:r>
              <a:rPr lang="ko-KR" altLang="en-US" sz="1200" dirty="0" err="1"/>
              <a:t>ㅖ획을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수정하게되었어요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2061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2162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필요한 실마리 </a:t>
            </a:r>
            <a:r>
              <a:rPr lang="en-US" altLang="ko-KR" sz="1200" dirty="0"/>
              <a:t>:</a:t>
            </a:r>
            <a:r>
              <a:rPr lang="ko-KR" altLang="en-US" sz="1200" dirty="0"/>
              <a:t> 사람의 경우 </a:t>
            </a:r>
            <a:r>
              <a:rPr lang="en-US" altLang="ko-KR" sz="1200" dirty="0"/>
              <a:t>-&gt;</a:t>
            </a:r>
            <a:r>
              <a:rPr lang="ko-KR" altLang="en-US" sz="1200" dirty="0"/>
              <a:t> 앞뒤 </a:t>
            </a:r>
            <a:r>
              <a:rPr lang="ko-KR" altLang="en-US" sz="1200" dirty="0" err="1"/>
              <a:t>문맥정보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예를들어</a:t>
            </a:r>
            <a:r>
              <a:rPr lang="ko-KR" altLang="en-US" sz="1200" dirty="0"/>
              <a:t> 차를 마시다 차를 타다는 뒤에 </a:t>
            </a:r>
            <a:r>
              <a:rPr lang="ko-KR" altLang="en-US" sz="1200" dirty="0" err="1"/>
              <a:t>마시다와</a:t>
            </a:r>
            <a:r>
              <a:rPr lang="ko-KR" altLang="en-US" sz="1200" dirty="0"/>
              <a:t> 타다 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통해 차의 의미를 유추할 수 있음</a:t>
            </a:r>
            <a:r>
              <a:rPr lang="en-US" altLang="ko-KR" sz="1200" dirty="0"/>
              <a:t>.</a:t>
            </a:r>
            <a:r>
              <a:rPr lang="ko-KR" altLang="en-US" sz="1200" dirty="0"/>
              <a:t> 컴퓨터도 똑같음 앞뒤 </a:t>
            </a:r>
            <a:r>
              <a:rPr lang="ko-KR" altLang="en-US" sz="1200" dirty="0" err="1"/>
              <a:t>문맥정보를</a:t>
            </a:r>
            <a:r>
              <a:rPr lang="ko-KR" altLang="en-US" sz="1200" dirty="0"/>
              <a:t> 실마리로 해서 단어의 의미를 </a:t>
            </a:r>
            <a:r>
              <a:rPr lang="ko-KR" altLang="en-US" sz="1200" dirty="0" err="1"/>
              <a:t>예측하게됨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그래서 </a:t>
            </a:r>
            <a:r>
              <a:rPr lang="ko-KR" altLang="en-US" sz="1200" dirty="0" err="1"/>
              <a:t>피쳐벡터는</a:t>
            </a:r>
            <a:r>
              <a:rPr lang="ko-KR" altLang="en-US" sz="1200" dirty="0"/>
              <a:t> 일반적으로</a:t>
            </a:r>
            <a:r>
              <a:rPr lang="en-US" altLang="ko-KR" sz="1200" dirty="0"/>
              <a:t>~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2141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이제 그럼 </a:t>
            </a:r>
            <a:r>
              <a:rPr lang="en-US" altLang="ko-KR" sz="1200" dirty="0" err="1"/>
              <a:t>svm</a:t>
            </a:r>
            <a:r>
              <a:rPr lang="en-US" altLang="ko-KR" sz="1200" dirty="0"/>
              <a:t> </a:t>
            </a:r>
            <a:r>
              <a:rPr lang="ko-KR" altLang="en-US" sz="1200" dirty="0"/>
              <a:t>모델 각각에 </a:t>
            </a:r>
            <a:r>
              <a:rPr lang="ko-KR" altLang="en-US" sz="1200" dirty="0" err="1"/>
              <a:t>피쳐벡터를</a:t>
            </a:r>
            <a:r>
              <a:rPr lang="ko-KR" altLang="en-US" sz="1200" dirty="0"/>
              <a:t> 어떻게 만들어서 줬는지 살펴보면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/>
              <a:t>피쳐벡터를</a:t>
            </a:r>
            <a:r>
              <a:rPr lang="ko-KR" altLang="en-US" sz="1200" dirty="0"/>
              <a:t> 만드는 방법은 정말 수도없이 많겠지만 일단 저는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미리 학습된 </a:t>
            </a:r>
            <a:r>
              <a:rPr lang="ko-KR" altLang="en-US" sz="1200" dirty="0" err="1"/>
              <a:t>글루브</a:t>
            </a:r>
            <a:r>
              <a:rPr lang="en-US" altLang="ko-KR" sz="1200" dirty="0"/>
              <a:t>(</a:t>
            </a:r>
            <a:r>
              <a:rPr lang="ko-KR" altLang="en-US" sz="1200" dirty="0"/>
              <a:t>위키 코퍼스</a:t>
            </a:r>
            <a:r>
              <a:rPr lang="en-US" altLang="ko-KR" sz="1200" dirty="0"/>
              <a:t>,</a:t>
            </a:r>
            <a:r>
              <a:rPr lang="ko-KR" altLang="en-US" sz="1200" dirty="0"/>
              <a:t> 형태소 단위</a:t>
            </a:r>
            <a:r>
              <a:rPr lang="en-US" altLang="ko-KR" sz="1200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타겟 단어는 </a:t>
            </a:r>
            <a:r>
              <a:rPr lang="ko-KR" altLang="en-US" sz="1200" dirty="0" err="1"/>
              <a:t>머지에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안포함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2706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0.1 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엔트로피 이상 단어에 대해 </a:t>
            </a:r>
            <a:r>
              <a:rPr lang="en-US" altLang="ko-KR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93%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정확도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여기에 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0.1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엔트로피 이하 단어에 대해 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MFS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적용하면 전체 단어에 대한 정확도는 </a:t>
            </a:r>
            <a:r>
              <a:rPr lang="en-US" altLang="ko-KR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98.5%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베이스라인보다 </a:t>
            </a:r>
            <a:r>
              <a:rPr lang="ko-KR" altLang="en-US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약 </a:t>
            </a:r>
            <a:r>
              <a:rPr lang="en-US" altLang="ko-KR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2.5%</a:t>
            </a:r>
            <a:r>
              <a:rPr lang="ko-KR" altLang="en-US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상승</a:t>
            </a:r>
            <a:endParaRPr lang="en-US" altLang="ko-KR" sz="12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84374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/>
              <a:t>Svm</a:t>
            </a:r>
            <a:r>
              <a:rPr lang="ko-KR" altLang="en-US" sz="1200" dirty="0"/>
              <a:t>이 너무 강력하게 정확도도 높게 나오고 중간 난이도까지 커버도 된다</a:t>
            </a:r>
            <a:r>
              <a:rPr lang="en-US" altLang="ko-KR" sz="1200" dirty="0"/>
              <a:t>..</a:t>
            </a:r>
            <a:r>
              <a:rPr lang="ko-KR" altLang="en-US" sz="1200" dirty="0"/>
              <a:t> 이제 </a:t>
            </a:r>
            <a:r>
              <a:rPr lang="ko-KR" altLang="en-US" sz="1200" dirty="0" err="1"/>
              <a:t>뭘해야하지</a:t>
            </a:r>
            <a:r>
              <a:rPr lang="en-US" altLang="ko-KR" sz="1200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1526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2625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우선 앞서 찾아본 선행연구들이 공통적으로 채택하고있던 모델을 적용해보기로</a:t>
            </a:r>
            <a:r>
              <a:rPr lang="en-US" altLang="ko-KR" dirty="0"/>
              <a:t>,</a:t>
            </a:r>
            <a:r>
              <a:rPr lang="ko-KR" altLang="en-US" dirty="0"/>
              <a:t> 세부적으로는 </a:t>
            </a:r>
            <a:r>
              <a:rPr lang="en-US" altLang="ko-KR" dirty="0"/>
              <a:t>embedding layer</a:t>
            </a:r>
            <a:r>
              <a:rPr lang="ko-KR" altLang="en-US" dirty="0"/>
              <a:t>에 </a:t>
            </a:r>
            <a:r>
              <a:rPr lang="en-US" altLang="ko-KR" dirty="0"/>
              <a:t>pretrain</a:t>
            </a:r>
            <a:r>
              <a:rPr lang="ko-KR" altLang="en-US" dirty="0"/>
              <a:t>된 </a:t>
            </a:r>
            <a:r>
              <a:rPr lang="ko-KR" altLang="en-US" dirty="0" err="1"/>
              <a:t>글루브</a:t>
            </a:r>
            <a:r>
              <a:rPr lang="ko-KR" altLang="en-US" dirty="0"/>
              <a:t> 들어가고</a:t>
            </a:r>
            <a:r>
              <a:rPr lang="en-US" altLang="ko-KR" dirty="0"/>
              <a:t>(200</a:t>
            </a:r>
            <a:r>
              <a:rPr lang="ko-KR" altLang="en-US" dirty="0"/>
              <a:t>차원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바이엘에스티엠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겹이고 중간에 </a:t>
            </a:r>
            <a:r>
              <a:rPr lang="ko-KR" altLang="en-US" dirty="0" err="1"/>
              <a:t>히든레이어</a:t>
            </a:r>
            <a:r>
              <a:rPr lang="ko-KR" altLang="en-US" dirty="0"/>
              <a:t> 있고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각각 </a:t>
            </a:r>
            <a:r>
              <a:rPr lang="ko-KR" altLang="en-US" dirty="0" err="1"/>
              <a:t>단어에대해</a:t>
            </a:r>
            <a:r>
              <a:rPr lang="ko-KR" altLang="en-US" dirty="0"/>
              <a:t> 각각 모델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2804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실험은 두가지 모델에 대해 진행했습니다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 err="1"/>
              <a:t>Svm</a:t>
            </a:r>
            <a:r>
              <a:rPr lang="ko-KR" altLang="en-US" dirty="0"/>
              <a:t>과 마찬가지로 그냥 </a:t>
            </a:r>
            <a:r>
              <a:rPr lang="ko-KR" altLang="en-US" dirty="0" err="1"/>
              <a:t>여러벌</a:t>
            </a:r>
            <a:r>
              <a:rPr lang="ko-KR" altLang="en-US" dirty="0"/>
              <a:t> 가지고 있는 </a:t>
            </a:r>
            <a:r>
              <a:rPr lang="ko-KR" altLang="en-US" dirty="0" err="1"/>
              <a:t>개별모델과</a:t>
            </a:r>
            <a:r>
              <a:rPr lang="en-US" altLang="ko-KR" dirty="0"/>
              <a:t>,</a:t>
            </a:r>
            <a:r>
              <a:rPr lang="ko-KR" altLang="en-US" dirty="0"/>
              <a:t> 레이어의 일부를 공유하는 </a:t>
            </a:r>
            <a:r>
              <a:rPr lang="ko-KR" altLang="en-US" dirty="0" err="1"/>
              <a:t>공유모델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63223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우선 앞서 찾아본 선행연구들이 공통적으로 채택하고있던 모델을 적용해보기로</a:t>
            </a:r>
            <a:r>
              <a:rPr lang="en-US" altLang="ko-KR" dirty="0"/>
              <a:t>,</a:t>
            </a:r>
            <a:r>
              <a:rPr lang="ko-KR" altLang="en-US" dirty="0"/>
              <a:t> 세부적으로는 </a:t>
            </a:r>
            <a:r>
              <a:rPr lang="en-US" altLang="ko-KR" dirty="0"/>
              <a:t>embedding layer</a:t>
            </a:r>
            <a:r>
              <a:rPr lang="ko-KR" altLang="en-US" dirty="0"/>
              <a:t>에 </a:t>
            </a:r>
            <a:r>
              <a:rPr lang="en-US" altLang="ko-KR" dirty="0"/>
              <a:t>pretrain</a:t>
            </a:r>
            <a:r>
              <a:rPr lang="ko-KR" altLang="en-US" dirty="0"/>
              <a:t>된 </a:t>
            </a:r>
            <a:r>
              <a:rPr lang="ko-KR" altLang="en-US" dirty="0" err="1"/>
              <a:t>글루브</a:t>
            </a:r>
            <a:r>
              <a:rPr lang="ko-KR" altLang="en-US" dirty="0"/>
              <a:t> 들어가고 </a:t>
            </a:r>
            <a:r>
              <a:rPr lang="ko-KR" altLang="en-US" dirty="0" err="1"/>
              <a:t>바이엘에스티엠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겹이고 중간에 </a:t>
            </a:r>
            <a:r>
              <a:rPr lang="ko-KR" altLang="en-US" dirty="0" err="1"/>
              <a:t>히든레이어</a:t>
            </a:r>
            <a:r>
              <a:rPr lang="ko-KR" altLang="en-US" dirty="0"/>
              <a:t> 있고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각각 </a:t>
            </a:r>
            <a:r>
              <a:rPr lang="ko-KR" altLang="en-US" dirty="0" err="1"/>
              <a:t>단어에대해</a:t>
            </a:r>
            <a:r>
              <a:rPr lang="ko-KR" altLang="en-US" dirty="0"/>
              <a:t> 각각 모델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5434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이거 샘플링은 제가 보고 </a:t>
            </a:r>
            <a:r>
              <a:rPr lang="ko-KR" altLang="en-US" sz="1200" dirty="0" err="1"/>
              <a:t>고른게</a:t>
            </a:r>
            <a:r>
              <a:rPr lang="ko-KR" altLang="en-US" sz="1200" dirty="0"/>
              <a:t> 아니라 그냥 엔트로피 정보 자료구조에 담긴 순서대로 </a:t>
            </a:r>
            <a:r>
              <a:rPr lang="ko-KR" altLang="en-US" sz="1200" dirty="0" err="1"/>
              <a:t>몇개씩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가져온겁니다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ㅋㅋ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 몇몇 동형이의어에 대해 </a:t>
            </a:r>
            <a:r>
              <a:rPr lang="en-US" altLang="ko-KR" sz="1200" dirty="0" err="1"/>
              <a:t>svm</a:t>
            </a:r>
            <a:r>
              <a:rPr lang="ko-KR" altLang="en-US" sz="1200" dirty="0"/>
              <a:t> 보다 뛰어난 성능을 </a:t>
            </a:r>
            <a:r>
              <a:rPr lang="ko-KR" altLang="en-US" sz="1200" dirty="0" err="1"/>
              <a:t>보이는것을</a:t>
            </a:r>
            <a:r>
              <a:rPr lang="ko-KR" altLang="en-US" sz="1200" dirty="0"/>
              <a:t> 확인함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일단 본격적으로 하기에 </a:t>
            </a:r>
            <a:r>
              <a:rPr lang="ko-KR" altLang="en-US" sz="1200" dirty="0" err="1"/>
              <a:t>앞어</a:t>
            </a:r>
            <a:r>
              <a:rPr lang="ko-KR" altLang="en-US" sz="1200" dirty="0"/>
              <a:t> 샘플로 </a:t>
            </a:r>
            <a:r>
              <a:rPr lang="ko-KR" altLang="en-US" sz="1200" dirty="0" err="1"/>
              <a:t>해본겁니다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56667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비효율적</a:t>
            </a:r>
            <a:r>
              <a:rPr lang="en-US" altLang="ko-KR" sz="1200" dirty="0"/>
              <a:t>:</a:t>
            </a:r>
            <a:r>
              <a:rPr lang="ko-KR" altLang="en-US" sz="1200" dirty="0"/>
              <a:t> 똑같은 모델을 </a:t>
            </a:r>
            <a:r>
              <a:rPr lang="ko-KR" altLang="en-US" sz="1200" dirty="0" err="1"/>
              <a:t>여러벌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가지고있는것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svm</a:t>
            </a:r>
            <a:r>
              <a:rPr lang="ko-KR" altLang="en-US" sz="1200" dirty="0"/>
              <a:t>때랑 똑같은 생각</a:t>
            </a:r>
            <a:r>
              <a:rPr lang="en-US" altLang="ko-KR" sz="1200" dirty="0"/>
              <a:t>)</a:t>
            </a:r>
            <a:r>
              <a:rPr lang="ko-KR" altLang="en-US" sz="1200" dirty="0"/>
              <a:t> 라는 생각을 함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몇몇 동형이의어에 대해 </a:t>
            </a:r>
            <a:r>
              <a:rPr lang="en-US" altLang="ko-KR" sz="1200" dirty="0" err="1"/>
              <a:t>svm</a:t>
            </a:r>
            <a:r>
              <a:rPr lang="ko-KR" altLang="en-US" sz="1200" dirty="0"/>
              <a:t> 보다 뛰어난 성능을 </a:t>
            </a:r>
            <a:r>
              <a:rPr lang="ko-KR" altLang="en-US" sz="1200" dirty="0" err="1"/>
              <a:t>보이는것을</a:t>
            </a:r>
            <a:r>
              <a:rPr lang="ko-KR" altLang="en-US" sz="1200" dirty="0"/>
              <a:t> 확인함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딥러닝</a:t>
            </a:r>
            <a:r>
              <a:rPr lang="ko-KR" altLang="en-US" sz="1200" dirty="0"/>
              <a:t> 모델이 </a:t>
            </a:r>
            <a:r>
              <a:rPr lang="en-US" altLang="ko-KR" sz="1200" dirty="0" err="1"/>
              <a:t>svm</a:t>
            </a:r>
            <a:r>
              <a:rPr lang="ko-KR" altLang="en-US" sz="1200" dirty="0"/>
              <a:t> 보다 더 어려운 단어에 어울릴 수 있겠다는 직관에는 맞아떨어지는 결과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2106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차 </a:t>
            </a:r>
            <a:r>
              <a:rPr kumimoji="1" lang="ko-KR" altLang="en-US" dirty="0" err="1"/>
              <a:t>에대해서만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중의성</a:t>
            </a:r>
            <a:r>
              <a:rPr kumimoji="1" lang="ko-KR" altLang="en-US" dirty="0"/>
              <a:t> 해소를 한다면 참 좋고 쉽겠지만 현실은 그렇지 않음</a:t>
            </a:r>
            <a:endParaRPr kumimoji="1" lang="en-US" altLang="ko-KR" dirty="0"/>
          </a:p>
          <a:p>
            <a:r>
              <a:rPr kumimoji="1" lang="ko-KR" altLang="en-US" dirty="0"/>
              <a:t>한 문장안에서도 수많은 동형이의어가 존재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21756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그래서 하나의 모델로 </a:t>
            </a:r>
            <a:r>
              <a:rPr lang="ko-KR" altLang="en-US" sz="1200" dirty="0" err="1"/>
              <a:t>이런식으로</a:t>
            </a:r>
            <a:r>
              <a:rPr lang="ko-KR" altLang="en-US" sz="1200" dirty="0"/>
              <a:t> 차</a:t>
            </a:r>
            <a:r>
              <a:rPr lang="en-US" altLang="ko-KR" sz="1200" dirty="0"/>
              <a:t>~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에대한</a:t>
            </a:r>
            <a:r>
              <a:rPr lang="ko-KR" altLang="en-US" sz="1200" dirty="0"/>
              <a:t> 분류 문제도 풀고</a:t>
            </a:r>
            <a:r>
              <a:rPr lang="en-US" altLang="ko-KR" sz="1200" dirty="0"/>
              <a:t>,</a:t>
            </a:r>
            <a:r>
              <a:rPr lang="ko-KR" altLang="en-US" sz="1200" dirty="0"/>
              <a:t> 타</a:t>
            </a:r>
            <a:r>
              <a:rPr lang="en-US" altLang="ko-KR" sz="1200" dirty="0"/>
              <a:t>~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에대한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분류문제도</a:t>
            </a:r>
            <a:r>
              <a:rPr lang="ko-KR" altLang="en-US" sz="1200" dirty="0"/>
              <a:t> 풀고</a:t>
            </a:r>
            <a:r>
              <a:rPr lang="en-US" altLang="ko-KR" sz="1200" dirty="0"/>
              <a:t>,</a:t>
            </a:r>
            <a:r>
              <a:rPr lang="ko-KR" altLang="en-US" sz="1200" dirty="0"/>
              <a:t> 가</a:t>
            </a:r>
            <a:r>
              <a:rPr lang="en-US" altLang="ko-KR" sz="1200" dirty="0"/>
              <a:t>~</a:t>
            </a:r>
            <a:r>
              <a:rPr lang="ko-KR" altLang="en-US" sz="1200" dirty="0"/>
              <a:t>에 대한 </a:t>
            </a:r>
            <a:r>
              <a:rPr lang="ko-KR" altLang="en-US" sz="1200" dirty="0" err="1"/>
              <a:t>분류문제도</a:t>
            </a:r>
            <a:r>
              <a:rPr lang="ko-KR" altLang="en-US" sz="1200" dirty="0"/>
              <a:t> 풀고 할 수 있는 방법이 없을까</a:t>
            </a:r>
            <a:r>
              <a:rPr lang="en-US" altLang="ko-KR" sz="1200" dirty="0"/>
              <a:t>?</a:t>
            </a:r>
            <a:r>
              <a:rPr lang="ko-KR" altLang="en-US" sz="1200" dirty="0"/>
              <a:t> 고민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17246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그래서 하나의 모델로 </a:t>
            </a:r>
            <a:r>
              <a:rPr lang="ko-KR" altLang="en-US" sz="1200" dirty="0" err="1"/>
              <a:t>이런식으로</a:t>
            </a:r>
            <a:r>
              <a:rPr lang="ko-KR" altLang="en-US" sz="1200" dirty="0"/>
              <a:t> 차</a:t>
            </a:r>
            <a:r>
              <a:rPr lang="en-US" altLang="ko-KR" sz="1200" dirty="0"/>
              <a:t>~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에대한</a:t>
            </a:r>
            <a:r>
              <a:rPr lang="ko-KR" altLang="en-US" sz="1200" dirty="0"/>
              <a:t> 분류 문제도 풀고</a:t>
            </a:r>
            <a:r>
              <a:rPr lang="en-US" altLang="ko-KR" sz="1200" dirty="0"/>
              <a:t>,</a:t>
            </a:r>
            <a:r>
              <a:rPr lang="ko-KR" altLang="en-US" sz="1200" dirty="0"/>
              <a:t> 타</a:t>
            </a:r>
            <a:r>
              <a:rPr lang="en-US" altLang="ko-KR" sz="1200" dirty="0"/>
              <a:t>~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에대한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분류문제도</a:t>
            </a:r>
            <a:r>
              <a:rPr lang="ko-KR" altLang="en-US" sz="1200" dirty="0"/>
              <a:t> 풀고</a:t>
            </a:r>
            <a:r>
              <a:rPr lang="en-US" altLang="ko-KR" sz="1200" dirty="0"/>
              <a:t>,</a:t>
            </a:r>
            <a:r>
              <a:rPr lang="ko-KR" altLang="en-US" sz="1200" dirty="0"/>
              <a:t> 가</a:t>
            </a:r>
            <a:r>
              <a:rPr lang="en-US" altLang="ko-KR" sz="1200" dirty="0"/>
              <a:t>~</a:t>
            </a:r>
            <a:r>
              <a:rPr lang="ko-KR" altLang="en-US" sz="1200" dirty="0"/>
              <a:t>에 대한 </a:t>
            </a:r>
            <a:r>
              <a:rPr lang="ko-KR" altLang="en-US" sz="1200" dirty="0" err="1"/>
              <a:t>분류문제도</a:t>
            </a:r>
            <a:r>
              <a:rPr lang="ko-KR" altLang="en-US" sz="1200" dirty="0"/>
              <a:t> 풀고 할 수 있는 방법이 없을까</a:t>
            </a:r>
            <a:r>
              <a:rPr lang="en-US" altLang="ko-KR" sz="1200" dirty="0"/>
              <a:t>?</a:t>
            </a:r>
            <a:r>
              <a:rPr lang="ko-KR" altLang="en-US" sz="1200" dirty="0"/>
              <a:t> 고민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98922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그래서 하나의 모델로 </a:t>
            </a:r>
            <a:r>
              <a:rPr lang="ko-KR" altLang="en-US" sz="1200" dirty="0" err="1"/>
              <a:t>이런식으로</a:t>
            </a:r>
            <a:r>
              <a:rPr lang="ko-KR" altLang="en-US" sz="1200" dirty="0"/>
              <a:t> 차</a:t>
            </a:r>
            <a:r>
              <a:rPr lang="en-US" altLang="ko-KR" sz="1200" dirty="0"/>
              <a:t>~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에대한</a:t>
            </a:r>
            <a:r>
              <a:rPr lang="ko-KR" altLang="en-US" sz="1200" dirty="0"/>
              <a:t> 분류 문제도 풀고</a:t>
            </a:r>
            <a:r>
              <a:rPr lang="en-US" altLang="ko-KR" sz="1200" dirty="0"/>
              <a:t>,</a:t>
            </a:r>
            <a:r>
              <a:rPr lang="ko-KR" altLang="en-US" sz="1200" dirty="0"/>
              <a:t> 타</a:t>
            </a:r>
            <a:r>
              <a:rPr lang="en-US" altLang="ko-KR" sz="1200" dirty="0"/>
              <a:t>~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에대한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분류문제도</a:t>
            </a:r>
            <a:r>
              <a:rPr lang="ko-KR" altLang="en-US" sz="1200" dirty="0"/>
              <a:t> 풀고</a:t>
            </a:r>
            <a:r>
              <a:rPr lang="en-US" altLang="ko-KR" sz="1200" dirty="0"/>
              <a:t>,</a:t>
            </a:r>
            <a:r>
              <a:rPr lang="ko-KR" altLang="en-US" sz="1200" dirty="0"/>
              <a:t> 가</a:t>
            </a:r>
            <a:r>
              <a:rPr lang="en-US" altLang="ko-KR" sz="1200" dirty="0"/>
              <a:t>~</a:t>
            </a:r>
            <a:r>
              <a:rPr lang="ko-KR" altLang="en-US" sz="1200" dirty="0"/>
              <a:t>에 대한 </a:t>
            </a:r>
            <a:r>
              <a:rPr lang="ko-KR" altLang="en-US" sz="1200" dirty="0" err="1"/>
              <a:t>분류문제도</a:t>
            </a:r>
            <a:r>
              <a:rPr lang="ko-KR" altLang="en-US" sz="1200" dirty="0"/>
              <a:t> 풀고 할 수 있는 방법이 없을까</a:t>
            </a:r>
            <a:r>
              <a:rPr lang="en-US" altLang="ko-KR" sz="1200" dirty="0"/>
              <a:t>?</a:t>
            </a:r>
            <a:r>
              <a:rPr lang="ko-KR" altLang="en-US" sz="1200" dirty="0"/>
              <a:t> 고민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48196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고민 끝에 내린 결론 </a:t>
            </a:r>
            <a:r>
              <a:rPr lang="en-US" altLang="ko-KR" dirty="0"/>
              <a:t>:</a:t>
            </a:r>
            <a:r>
              <a:rPr lang="ko-KR" altLang="en-US" dirty="0"/>
              <a:t> 아웃풋 레이어가 문제다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근데 여기서 문제가 이걸 시퀀스 투 시퀀스로 </a:t>
            </a:r>
            <a:r>
              <a:rPr lang="ko-KR" altLang="en-US" dirty="0" err="1"/>
              <a:t>볼것이냐</a:t>
            </a:r>
            <a:r>
              <a:rPr lang="ko-KR" altLang="en-US" dirty="0"/>
              <a:t> 시퀀스 투 벡터로 </a:t>
            </a:r>
            <a:r>
              <a:rPr lang="ko-KR" altLang="en-US" dirty="0" err="1"/>
              <a:t>볼것이냐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시퀀스 투 시퀀스로 본다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아웃풋 레이어 하나가 모든 동형이의어의 </a:t>
            </a:r>
            <a:r>
              <a:rPr lang="en-US" altLang="ko-KR" dirty="0" err="1"/>
              <a:t>classfication</a:t>
            </a:r>
            <a:r>
              <a:rPr lang="ko-KR" altLang="en-US" dirty="0"/>
              <a:t> 을 처리해야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  <a:r>
              <a:rPr lang="ko-KR" altLang="en-US" dirty="0"/>
              <a:t> 어떻게</a:t>
            </a:r>
            <a:r>
              <a:rPr lang="en-US" altLang="ko-KR" dirty="0"/>
              <a:t>?</a:t>
            </a:r>
            <a:r>
              <a:rPr lang="ko-KR" altLang="en-US" dirty="0"/>
              <a:t> 이 경우에도 뭐 방법이 있겠지만 가장 간단하게 생각하면 아웃풋 레이어의 차원을 전체 의미 차원을 다 합친 차원으로 생각 </a:t>
            </a:r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 내외의 </a:t>
            </a:r>
            <a:r>
              <a:rPr lang="ko-KR" altLang="en-US" dirty="0" err="1"/>
              <a:t>분류문제를</a:t>
            </a:r>
            <a:r>
              <a:rPr lang="ko-KR" altLang="en-US" dirty="0"/>
              <a:t> 거의 </a:t>
            </a:r>
            <a:r>
              <a:rPr lang="en-US" altLang="ko-KR" dirty="0"/>
              <a:t>5</a:t>
            </a:r>
            <a:r>
              <a:rPr lang="ko-KR" altLang="en-US" dirty="0"/>
              <a:t>만 차원의 </a:t>
            </a:r>
            <a:r>
              <a:rPr lang="ko-KR" altLang="en-US" dirty="0" err="1"/>
              <a:t>분류문제로</a:t>
            </a:r>
            <a:r>
              <a:rPr lang="ko-KR" altLang="en-US" dirty="0"/>
              <a:t> </a:t>
            </a:r>
            <a:r>
              <a:rPr lang="ko-KR" altLang="en-US" dirty="0" err="1"/>
              <a:t>확장하는셈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개중에 하나 맞히기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 err="1"/>
              <a:t>만개중에</a:t>
            </a:r>
            <a:r>
              <a:rPr lang="ko-KR" altLang="en-US" dirty="0"/>
              <a:t> 하나 맞히기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좋다 그러면 </a:t>
            </a:r>
            <a:r>
              <a:rPr lang="en-US" altLang="ko-KR" dirty="0"/>
              <a:t>seq2vec</a:t>
            </a:r>
            <a:r>
              <a:rPr lang="ko-KR" altLang="en-US" dirty="0" err="1"/>
              <a:t>으로</a:t>
            </a:r>
            <a:r>
              <a:rPr lang="ko-KR" altLang="en-US" dirty="0"/>
              <a:t> 가자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Seq2vec : </a:t>
            </a:r>
            <a:r>
              <a:rPr lang="ko-KR" altLang="en-US" dirty="0" err="1"/>
              <a:t>인코더랑</a:t>
            </a:r>
            <a:r>
              <a:rPr lang="ko-KR" altLang="en-US" dirty="0"/>
              <a:t> </a:t>
            </a:r>
            <a:r>
              <a:rPr lang="ko-KR" altLang="en-US" dirty="0" err="1"/>
              <a:t>비슷</a:t>
            </a:r>
            <a:r>
              <a:rPr lang="ko-KR" altLang="en-US" dirty="0"/>
              <a:t> 근데 잠깐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seq2vec</a:t>
            </a:r>
            <a:r>
              <a:rPr lang="ko-KR" altLang="en-US" dirty="0" err="1"/>
              <a:t>으로</a:t>
            </a:r>
            <a:r>
              <a:rPr lang="ko-KR" altLang="en-US" dirty="0"/>
              <a:t> 가면 </a:t>
            </a:r>
            <a:r>
              <a:rPr lang="en-US" altLang="ko-KR" dirty="0" err="1"/>
              <a:t>svm</a:t>
            </a:r>
            <a:r>
              <a:rPr lang="ko-KR" altLang="en-US" dirty="0" err="1"/>
              <a:t>처럼</a:t>
            </a:r>
            <a:r>
              <a:rPr lang="ko-KR" altLang="en-US" dirty="0"/>
              <a:t> 또 모든 단어에 대해 각각의 모델이 다 필요하고 다 </a:t>
            </a:r>
            <a:r>
              <a:rPr lang="ko-KR" altLang="en-US" dirty="0" err="1"/>
              <a:t>학습해야하는데</a:t>
            </a:r>
            <a:r>
              <a:rPr lang="ko-KR" altLang="en-US" dirty="0"/>
              <a:t> 이게 </a:t>
            </a:r>
            <a:r>
              <a:rPr lang="ko-KR" altLang="en-US" dirty="0" err="1"/>
              <a:t>딥러닝에서는</a:t>
            </a:r>
            <a:r>
              <a:rPr lang="ko-KR" altLang="en-US" dirty="0"/>
              <a:t> 거의 </a:t>
            </a:r>
            <a:r>
              <a:rPr lang="ko-KR" altLang="en-US" dirty="0" err="1"/>
              <a:t>힘들텐데</a:t>
            </a:r>
            <a:r>
              <a:rPr lang="en-US" altLang="ko-KR" dirty="0"/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77301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그래서 생각해낸 방법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공유모델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5141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공유 모델</a:t>
            </a:r>
            <a:endParaRPr lang="en-US" altLang="ko-KR" sz="18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임베딩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레이어부터 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엘에스티엠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레이어까지 하단 레이어를 공유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그러나 앞서 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단일모델과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달리 최 상단 아웃풋 레이어를 하나로 통합해 두지 않고 </a:t>
            </a:r>
            <a:b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ko-KR" altLang="en-US" sz="14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동형이의어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마다 각자의 아웃풋 레이어를 가짐</a:t>
            </a:r>
            <a:endParaRPr lang="en-US" altLang="ko-KR" sz="1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즉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아랫부분은 모든 동형이의어가 공유하고 학습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하지만 최 상단 아웃풋 레이어는 각자 고유한 아웃풋 레이어를 가지며 각자 학습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이렇게 하면 불필요하게 많은 모델을 만들 필요없이 아웃풋 레이어만 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여러개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가지고있다가 동형이의어에 따라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갈아 끼우기만 하면 됨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또한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아웃풋 레이어의 차원도 각자의 </a:t>
            </a:r>
            <a:r>
              <a:rPr lang="ko-KR" altLang="en-US" sz="14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의미갯수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만큼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만 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되면됨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30405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단어 의미 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중의성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해소 문제는 타겟 동형이의어가 무엇이냐에 관계없이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비슷한 </a:t>
            </a:r>
            <a:r>
              <a:rPr lang="ko-KR" altLang="en-US" sz="14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풀이법을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4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공유할것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이다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그렇기 때문에 모델의 일부분을 공유하여 학습한다 하더라도 문제 해결이 가능 하지 않을까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어쩌면 더 뛰어난 성능을 보일지도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예를들면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“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앞뒤 문맥을 보고 의미를 유추한다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”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라는 사실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또한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학습인스턴스가 절대적으로 적은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그래서 개별로는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“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앞뒤 문맥을 보고 의미를 유추해야한다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”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라는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공통의 </a:t>
            </a:r>
            <a:r>
              <a:rPr lang="ko-KR" altLang="en-US" sz="14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풀이법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조차 학습하기 힘든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동형이의어들의 경우 이렇게 레이어를 공유하는 모델을 통해 적어도 이런 공통의 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풀이법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정도는 학습할 수 있지 않을까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07339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/>
              <a:t>공유모델로</a:t>
            </a:r>
            <a:r>
              <a:rPr lang="ko-KR" altLang="en-US" sz="1200" dirty="0"/>
              <a:t> 실험은 개별 </a:t>
            </a:r>
            <a:r>
              <a:rPr lang="ko-KR" altLang="en-US" sz="1200" dirty="0" err="1"/>
              <a:t>모델때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처럼</a:t>
            </a:r>
            <a:r>
              <a:rPr lang="ko-KR" altLang="en-US" sz="1200" dirty="0"/>
              <a:t> 우선 </a:t>
            </a:r>
            <a:r>
              <a:rPr lang="en-US" altLang="ko-KR" sz="1200" dirty="0"/>
              <a:t>9</a:t>
            </a:r>
            <a:r>
              <a:rPr lang="ko-KR" altLang="en-US" sz="1200" dirty="0" err="1"/>
              <a:t>단어샘플에</a:t>
            </a:r>
            <a:r>
              <a:rPr lang="ko-KR" altLang="en-US" sz="1200" dirty="0"/>
              <a:t> 대해 해보고 상위 </a:t>
            </a:r>
            <a:r>
              <a:rPr lang="en-US" altLang="ko-KR" sz="1200" dirty="0"/>
              <a:t>N</a:t>
            </a:r>
            <a:r>
              <a:rPr lang="ko-KR" altLang="en-US" sz="1200" dirty="0"/>
              <a:t>단어에 대해 해보았어요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생각보다</a:t>
            </a:r>
            <a:r>
              <a:rPr lang="en-US" altLang="ko-KR" sz="1200" dirty="0"/>
              <a:t>…</a:t>
            </a:r>
            <a:r>
              <a:rPr lang="ko-KR" altLang="en-US" sz="1200" dirty="0"/>
              <a:t> 결과가 좋지않아요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Svm</a:t>
            </a:r>
            <a:r>
              <a:rPr lang="ko-KR" altLang="en-US" sz="1200" dirty="0"/>
              <a:t>을 뛰어넘지 못합니다</a:t>
            </a:r>
            <a:r>
              <a:rPr lang="en-US" altLang="ko-KR" sz="1200" dirty="0"/>
              <a:t>.</a:t>
            </a:r>
            <a:r>
              <a:rPr lang="ko-KR" altLang="en-US" sz="1200" dirty="0"/>
              <a:t> 결과를 보면 </a:t>
            </a:r>
            <a:r>
              <a:rPr lang="ko-KR" altLang="en-US" sz="1200" dirty="0" err="1"/>
              <a:t>딥러닝이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svm</a:t>
            </a:r>
            <a:r>
              <a:rPr lang="ko-KR" altLang="en-US" sz="1200" dirty="0"/>
              <a:t> 보다 잘 할거라는 직관이 </a:t>
            </a:r>
            <a:r>
              <a:rPr lang="ko-KR" altLang="en-US" sz="1200" dirty="0" err="1"/>
              <a:t>맞지않다는걸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볼수있죠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또한 </a:t>
            </a:r>
            <a:r>
              <a:rPr lang="en-US" altLang="ko-KR" sz="1200" dirty="0"/>
              <a:t>9</a:t>
            </a:r>
            <a:r>
              <a:rPr lang="ko-KR" altLang="en-US" sz="1200" dirty="0"/>
              <a:t>샘플 정확도 비교를 보면 개별모델보다도 정확도가 좋지않아요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97826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49652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169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그래서 기본적으로 단어 의미 </a:t>
            </a:r>
            <a:r>
              <a:rPr lang="ko-KR" altLang="en-US" sz="1200" dirty="0" err="1"/>
              <a:t>중의성</a:t>
            </a:r>
            <a:r>
              <a:rPr lang="ko-KR" altLang="en-US" sz="1200" dirty="0"/>
              <a:t> 해소는 각 동형이의어별 분류 문제라고 볼 수 있습니다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사람은 기본적으로 앞뒤 문맥을 통해 의미를 유추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분류 문제에 대한 다양한 접근방법 설명</a:t>
            </a:r>
            <a:endParaRPr lang="en-US" altLang="ko-KR" sz="1200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50345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최초에 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공유모델에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대해 가졌던 가정과 직관이 개별 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학습모델을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앞지를 정도로 효과적이지 않다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공동의 </a:t>
            </a:r>
            <a:r>
              <a:rPr kumimoji="1" lang="ko-KR" altLang="en-US" sz="14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풀이법을</a:t>
            </a:r>
            <a:r>
              <a:rPr kumimoji="1"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공유한다는 의미보다 각자의 </a:t>
            </a:r>
            <a:r>
              <a:rPr kumimoji="1" lang="ko-KR" altLang="en-US" sz="14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풀이법이</a:t>
            </a:r>
            <a:r>
              <a:rPr kumimoji="1"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오히려 </a:t>
            </a:r>
            <a:r>
              <a:rPr kumimoji="1" lang="ko-KR" altLang="en-US" sz="14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뭉게지는</a:t>
            </a:r>
            <a:r>
              <a:rPr kumimoji="1"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경향이 </a:t>
            </a:r>
            <a:r>
              <a:rPr kumimoji="1" lang="ko-KR" altLang="en-US" sz="14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강한것</a:t>
            </a:r>
            <a:r>
              <a:rPr kumimoji="1"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으로</a:t>
            </a: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판단됨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한가지 의미를 찾아보자면 개별로 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수백개의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모델을 만들지 않고 공유하더라도 정확도가 어느 정도는 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나와준다는것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모델 학습에 필요한 시간이나 자원을 고려한다면 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시도해봄직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5722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높은 베이스라인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SVM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모델로 중간 난이도 문제까지 커버가 가능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SVM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모델의 성능 또한 이전 연구에 뒤지지 않음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일부 최상위 난이도 문제에 대해선 </a:t>
            </a:r>
            <a:br>
              <a:rPr kumimoji="1"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kumimoji="1"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딥러닝</a:t>
            </a:r>
            <a:r>
              <a:rPr kumimoji="1"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</a:t>
            </a:r>
            <a:r>
              <a:rPr kumimoji="1"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kumimoji="1"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개별모델</a:t>
            </a:r>
            <a:r>
              <a:rPr kumimoji="1"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 </a:t>
            </a:r>
            <a:br>
              <a:rPr kumimoji="1"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kumimoji="1"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SVM</a:t>
            </a:r>
            <a:r>
              <a:rPr kumimoji="1"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모델보다 뛰어난 모습을 보임</a:t>
            </a:r>
            <a:endParaRPr kumimoji="1"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그러나 </a:t>
            </a:r>
            <a:r>
              <a:rPr kumimoji="1"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공유모델</a:t>
            </a:r>
            <a:r>
              <a:rPr kumimoji="1"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적용 시 </a:t>
            </a:r>
            <a:br>
              <a:rPr kumimoji="1"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kumimoji="1"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예상보다 떨어지는 성능</a:t>
            </a:r>
            <a:endParaRPr kumimoji="1"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공동의 </a:t>
            </a:r>
            <a:r>
              <a:rPr kumimoji="1" lang="ko-KR" altLang="en-US" sz="12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풀이법을</a:t>
            </a:r>
            <a:r>
              <a:rPr kumimoji="1" lang="ko-KR" altLang="en-US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공유한다는 의미보다 각자의 </a:t>
            </a:r>
            <a:r>
              <a:rPr kumimoji="1" lang="ko-KR" altLang="en-US" sz="12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풀이법이</a:t>
            </a:r>
            <a:r>
              <a:rPr kumimoji="1" lang="ko-KR" altLang="en-US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오히려 </a:t>
            </a:r>
            <a:r>
              <a:rPr kumimoji="1" lang="ko-KR" altLang="en-US" sz="12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뭉게지는</a:t>
            </a:r>
            <a:r>
              <a:rPr kumimoji="1" lang="ko-KR" altLang="en-US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경향이 </a:t>
            </a:r>
            <a:r>
              <a:rPr kumimoji="1" lang="ko-KR" altLang="en-US" sz="12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강한것</a:t>
            </a:r>
            <a:r>
              <a:rPr kumimoji="1"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으로</a:t>
            </a:r>
            <a:r>
              <a:rPr kumimoji="1"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판단됨</a:t>
            </a:r>
            <a:endParaRPr kumimoji="1"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최종적으로 </a:t>
            </a:r>
            <a:br>
              <a:rPr kumimoji="1"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kumimoji="1" lang="en-US" altLang="ko-KR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MFS + SVM (+ </a:t>
            </a:r>
            <a:r>
              <a:rPr kumimoji="1" lang="ko-KR" altLang="en-US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개별 </a:t>
            </a:r>
            <a:r>
              <a:rPr kumimoji="1" lang="ko-KR" altLang="en-US" sz="12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딥러닝</a:t>
            </a:r>
            <a:r>
              <a:rPr kumimoji="1" lang="ko-KR" altLang="en-US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</a:t>
            </a:r>
            <a:r>
              <a:rPr kumimoji="1" lang="en-US" altLang="ko-KR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r>
              <a:rPr kumimoji="1" lang="ko-KR" altLang="en-US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br>
              <a:rPr kumimoji="1"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kumimoji="1"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적용시</a:t>
            </a:r>
            <a:r>
              <a:rPr kumimoji="1"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가장 높은 정확도를 보임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9769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그래서 기본적으로 단어 의미 </a:t>
            </a:r>
            <a:r>
              <a:rPr lang="ko-KR" altLang="en-US" sz="1200" dirty="0" err="1"/>
              <a:t>중의성</a:t>
            </a:r>
            <a:r>
              <a:rPr lang="ko-KR" altLang="en-US" sz="1200" dirty="0"/>
              <a:t> 해소는 각 동형이의어별 분류 문제라고 볼 수 있습니다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사람은 기본적으로 앞뒤 문맥을 통해 의미를 유추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분류 문제에 대한 다양한 접근방법 설명</a:t>
            </a:r>
            <a:endParaRPr lang="en-US" altLang="ko-KR" sz="1200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7978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200" dirty="0"/>
              <a:t>정리하자면 단어 의미 </a:t>
            </a:r>
            <a:r>
              <a:rPr lang="ko-KR" altLang="en-US" sz="1200" dirty="0" err="1"/>
              <a:t>중의성</a:t>
            </a:r>
            <a:r>
              <a:rPr lang="ko-KR" altLang="en-US" sz="1200" dirty="0"/>
              <a:t> 해소 문제는 </a:t>
            </a:r>
            <a:r>
              <a:rPr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“</a:t>
            </a:r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앞뒤 문맥을 통해 </a:t>
            </a:r>
            <a:r>
              <a:rPr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동형이의어의 의미를 알아내는 </a:t>
            </a:r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분류 문제</a:t>
            </a:r>
            <a:r>
              <a:rPr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라고</a:t>
            </a:r>
            <a:r>
              <a:rPr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할 수 있습니다</a:t>
            </a:r>
            <a:r>
              <a:rPr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75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세종코퍼스와 </a:t>
            </a:r>
            <a:r>
              <a:rPr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워드임베딩의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등장을 기점으로 다양한 연구가 진행됨</a:t>
            </a: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그러나 영어의 단어 의미 </a:t>
            </a:r>
            <a:r>
              <a:rPr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중의성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해소 연구들에 비하면 한국어의 단어 의미 </a:t>
            </a:r>
            <a:r>
              <a:rPr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중의성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해소 연구는 그리 활발하게 이루어 지지 않은 것이 사실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연구 별로 확실한 정확도 기준이 없다는 것도 한가지 문제점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6705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대량의 말뭉치 및 </a:t>
            </a:r>
            <a:r>
              <a:rPr lang="ko-KR" altLang="en-US" sz="1200" dirty="0" err="1"/>
              <a:t>워드임베딩이</a:t>
            </a:r>
            <a:r>
              <a:rPr lang="ko-KR" altLang="en-US" sz="1200" dirty="0"/>
              <a:t> 없던 시절</a:t>
            </a:r>
            <a:r>
              <a:rPr kumimoji="1" lang="ko-KR" altLang="en-US" sz="1200" dirty="0"/>
              <a:t>에는 통계기반으로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또 시소러스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사전뜻풀이</a:t>
            </a:r>
            <a:r>
              <a:rPr kumimoji="1" lang="ko-KR" altLang="en-US" sz="1200" dirty="0"/>
              <a:t> 등을 활용해 </a:t>
            </a:r>
            <a:r>
              <a:rPr kumimoji="1" lang="ko-KR" altLang="en-US" sz="1200" dirty="0" err="1"/>
              <a:t>데이터부족</a:t>
            </a:r>
            <a:r>
              <a:rPr kumimoji="1" lang="ko-KR" altLang="en-US" sz="1200" dirty="0"/>
              <a:t> 문제를 해결하고자</a:t>
            </a:r>
            <a:r>
              <a:rPr kumimoji="1"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dirty="0"/>
              <a:t>이건 </a:t>
            </a:r>
            <a:r>
              <a:rPr kumimoji="1" lang="ko-KR" altLang="en-US" sz="1200" dirty="0" err="1"/>
              <a:t>워드임베딩을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사용한건</a:t>
            </a:r>
            <a:r>
              <a:rPr kumimoji="1" lang="ko-KR" altLang="en-US" sz="1200" dirty="0"/>
              <a:t> 아니지만 세종코퍼스라는 대량의 말뭉치가 등장한 후 이를 활용한 </a:t>
            </a:r>
            <a:r>
              <a:rPr kumimoji="1" lang="ko-KR" altLang="en-US" sz="1200" dirty="0" err="1"/>
              <a:t>확률계산</a:t>
            </a:r>
            <a:r>
              <a:rPr kumimoji="1" lang="ko-KR" altLang="en-US" sz="1200" dirty="0"/>
              <a:t> 모델</a:t>
            </a:r>
            <a:endParaRPr kumimoji="1"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dirty="0" err="1"/>
              <a:t>공기정보</a:t>
            </a:r>
            <a:r>
              <a:rPr kumimoji="1" lang="ko-KR" altLang="en-US" sz="1200" dirty="0"/>
              <a:t> 및 발생 빈도를 이용해 </a:t>
            </a:r>
            <a:r>
              <a:rPr kumimoji="1" lang="en-US" altLang="ko-KR" sz="1200" dirty="0"/>
              <a:t>HMM</a:t>
            </a:r>
            <a:r>
              <a:rPr kumimoji="1" lang="ko-KR" altLang="en-US" sz="1200" dirty="0"/>
              <a:t>을 구성하고 </a:t>
            </a:r>
            <a:r>
              <a:rPr kumimoji="1" lang="ko-KR" altLang="en-US" sz="1200" dirty="0" err="1"/>
              <a:t>비터비</a:t>
            </a:r>
            <a:r>
              <a:rPr kumimoji="1" lang="ko-KR" altLang="en-US" sz="1200" dirty="0"/>
              <a:t> 알고리즘을 통해 최적의 </a:t>
            </a:r>
            <a:r>
              <a:rPr kumimoji="1" lang="ko-KR" altLang="en-US" sz="1200" dirty="0" err="1"/>
              <a:t>의미조합을</a:t>
            </a:r>
            <a:r>
              <a:rPr kumimoji="1" lang="ko-KR" altLang="en-US" sz="1200" dirty="0"/>
              <a:t> 구함</a:t>
            </a:r>
            <a:r>
              <a:rPr kumimoji="1"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정확도 보여주고 나중에 </a:t>
            </a:r>
            <a:r>
              <a:rPr lang="ko-KR" altLang="en-US" dirty="0" err="1"/>
              <a:t>말할거지만</a:t>
            </a:r>
            <a:r>
              <a:rPr lang="ko-KR" altLang="en-US" dirty="0"/>
              <a:t> 베이스라인이 </a:t>
            </a:r>
            <a:r>
              <a:rPr lang="ko-KR" altLang="en-US" dirty="0" err="1"/>
              <a:t>높다는거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유워드맵은</a:t>
            </a:r>
            <a:r>
              <a:rPr lang="ko-KR" altLang="en-US" dirty="0"/>
              <a:t> 질문 들어오면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2334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한국어에선 </a:t>
            </a:r>
            <a:r>
              <a:rPr lang="ko-KR" altLang="en-US" sz="1200" dirty="0" err="1"/>
              <a:t>분류기를</a:t>
            </a:r>
            <a:r>
              <a:rPr lang="ko-KR" altLang="en-US" sz="1200" dirty="0"/>
              <a:t> 사용한 연구가 잘 없음</a:t>
            </a:r>
            <a:r>
              <a:rPr lang="en-US" altLang="ko-KR" sz="1200" dirty="0"/>
              <a:t>(all word)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영어 연구를 보면 분류기 중에선 </a:t>
            </a:r>
            <a:r>
              <a:rPr lang="en-US" altLang="ko-KR" sz="1200" dirty="0" err="1"/>
              <a:t>svm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서포트벡터머신</a:t>
            </a:r>
            <a:r>
              <a:rPr lang="ko-KR" altLang="en-US" sz="1200" dirty="0"/>
              <a:t> 을 </a:t>
            </a:r>
            <a:r>
              <a:rPr lang="ko-KR" altLang="en-US" sz="1200" dirty="0" err="1"/>
              <a:t>사용할때</a:t>
            </a:r>
            <a:r>
              <a:rPr lang="ko-KR" altLang="en-US" sz="1200" dirty="0"/>
              <a:t> 가장 좋은 성능을 보임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/>
              <a:t>지도학습</a:t>
            </a:r>
            <a:r>
              <a:rPr lang="ko-KR" altLang="en-US" sz="1200" dirty="0"/>
              <a:t> 방식의 기계학습 </a:t>
            </a:r>
            <a:r>
              <a:rPr lang="ko-KR" altLang="en-US" sz="1200" dirty="0" err="1"/>
              <a:t>기법중엔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딥러닝</a:t>
            </a:r>
            <a:r>
              <a:rPr lang="ko-KR" altLang="en-US" sz="1200" dirty="0"/>
              <a:t> 이전까지 </a:t>
            </a:r>
            <a:r>
              <a:rPr lang="en-US" altLang="ko-KR" sz="1200" dirty="0" err="1"/>
              <a:t>svm</a:t>
            </a:r>
            <a:r>
              <a:rPr lang="ko-KR" altLang="en-US" sz="1200" dirty="0"/>
              <a:t>을 사용한 연구가 꾸준히 </a:t>
            </a:r>
            <a:r>
              <a:rPr lang="en-US" altLang="ko-KR" sz="1200" dirty="0"/>
              <a:t>state of art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였던듯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381A-4A9A-6E47-BF94-8AA62587F9E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887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C610-3D7F-43FA-A736-4D7BA40A5B7A}" type="datetimeFigureOut">
              <a:rPr lang="ko-KR" altLang="en-US" smtClean="0"/>
              <a:t>2018. 8. 28.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BB6-6594-403D-AA30-E3F1981C5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0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C610-3D7F-43FA-A736-4D7BA40A5B7A}" type="datetimeFigureOut">
              <a:rPr lang="ko-KR" altLang="en-US" smtClean="0"/>
              <a:t>2018. 8. 28.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BB6-6594-403D-AA30-E3F1981C5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2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C610-3D7F-43FA-A736-4D7BA40A5B7A}" type="datetimeFigureOut">
              <a:rPr lang="ko-KR" altLang="en-US" smtClean="0"/>
              <a:t>2018. 8. 28.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BB6-6594-403D-AA30-E3F1981C5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8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C610-3D7F-43FA-A736-4D7BA40A5B7A}" type="datetimeFigureOut">
              <a:rPr lang="ko-KR" altLang="en-US" smtClean="0"/>
              <a:t>2018. 8. 28.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BB6-6594-403D-AA30-E3F1981C5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3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C610-3D7F-43FA-A736-4D7BA40A5B7A}" type="datetimeFigureOut">
              <a:rPr lang="ko-KR" altLang="en-US" smtClean="0"/>
              <a:t>2018. 8. 28.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BB6-6594-403D-AA30-E3F1981C5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32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C610-3D7F-43FA-A736-4D7BA40A5B7A}" type="datetimeFigureOut">
              <a:rPr lang="ko-KR" altLang="en-US" smtClean="0"/>
              <a:t>2018. 8. 28.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BB6-6594-403D-AA30-E3F1981C5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23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C610-3D7F-43FA-A736-4D7BA40A5B7A}" type="datetimeFigureOut">
              <a:rPr lang="ko-KR" altLang="en-US" smtClean="0"/>
              <a:t>2018. 8. 28.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BB6-6594-403D-AA30-E3F1981C5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2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C610-3D7F-43FA-A736-4D7BA40A5B7A}" type="datetimeFigureOut">
              <a:rPr lang="ko-KR" altLang="en-US" smtClean="0"/>
              <a:t>2018. 8. 28.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BB6-6594-403D-AA30-E3F1981C5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6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C610-3D7F-43FA-A736-4D7BA40A5B7A}" type="datetimeFigureOut">
              <a:rPr lang="ko-KR" altLang="en-US" smtClean="0"/>
              <a:t>2018. 8. 28.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BB6-6594-403D-AA30-E3F1981C5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37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C610-3D7F-43FA-A736-4D7BA40A5B7A}" type="datetimeFigureOut">
              <a:rPr lang="ko-KR" altLang="en-US" smtClean="0"/>
              <a:t>2018. 8. 28.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BB6-6594-403D-AA30-E3F1981C5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32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C610-3D7F-43FA-A736-4D7BA40A5B7A}" type="datetimeFigureOut">
              <a:rPr lang="ko-KR" altLang="en-US" smtClean="0"/>
              <a:t>2018. 8. 28.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BB6-6594-403D-AA30-E3F1981C5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8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4C610-3D7F-43FA-A736-4D7BA40A5B7A}" type="datetimeFigureOut">
              <a:rPr lang="ko-KR" altLang="en-US" smtClean="0"/>
              <a:t>2018. 8. 28.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8BB6-6594-403D-AA30-E3F1981C5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4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44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35.png"/><Relationship Id="rId5" Type="http://schemas.openxmlformats.org/officeDocument/2006/relationships/image" Target="../media/image45.png"/><Relationship Id="rId10" Type="http://schemas.openxmlformats.org/officeDocument/2006/relationships/image" Target="../media/image34.svg"/><Relationship Id="rId4" Type="http://schemas.openxmlformats.org/officeDocument/2006/relationships/image" Target="../media/image41.png"/><Relationship Id="rId9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단어 의미 </a:t>
            </a:r>
            <a:r>
              <a:rPr lang="ko-KR" altLang="en-US" sz="32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중의성</a:t>
            </a:r>
            <a:r>
              <a:rPr lang="ko-KR" altLang="en-US" sz="3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해소</a:t>
            </a:r>
            <a:br>
              <a:rPr lang="en-US" altLang="ko-KR" sz="3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sz="3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(Word Sense Disambiguation)</a:t>
            </a:r>
            <a:endParaRPr lang="ko-KR" altLang="en-US" sz="3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Helvetica" pitchFamily="2" charset="0"/>
              </a:rPr>
              <a:t>월간 자연어</a:t>
            </a:r>
            <a:endParaRPr lang="en-US" altLang="ko-KR" sz="2000" dirty="0">
              <a:latin typeface="Helvetica" pitchFamily="2" charset="0"/>
            </a:endParaRPr>
          </a:p>
          <a:p>
            <a:r>
              <a:rPr lang="en-US" altLang="ko-KR" sz="2000" dirty="0">
                <a:latin typeface="Helvetica" pitchFamily="2" charset="0"/>
              </a:rPr>
              <a:t>2018. 08. 29.</a:t>
            </a:r>
          </a:p>
          <a:p>
            <a:r>
              <a:rPr lang="en-US" altLang="ko-KR" sz="2000" dirty="0">
                <a:latin typeface="Helvetica" pitchFamily="2" charset="0"/>
              </a:rPr>
              <a:t>Jeff.yu@kakaocorp.com</a:t>
            </a:r>
            <a:endParaRPr lang="ko-KR" altLang="en-US" sz="2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87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선행 연구 조사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609600" y="15651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공기빈도정보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를 이용한 연구</a:t>
            </a:r>
            <a:b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기계학습 </a:t>
            </a:r>
            <a:r>
              <a:rPr lang="ko-KR" altLang="en-US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분류기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이용한 연구</a:t>
            </a:r>
            <a:b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딥러닝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이용한 연구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684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선행 연구 조사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609600" y="15651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한국어 </a:t>
            </a:r>
            <a:r>
              <a:rPr lang="ko-KR" altLang="en-US" sz="18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어휘의미망</a:t>
            </a:r>
            <a:r>
              <a:rPr lang="en-US" altLang="ko-KR" sz="1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en" altLang="ko-KR" sz="18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UWordMap</a:t>
            </a:r>
            <a:r>
              <a:rPr lang="en" altLang="ko-KR" sz="1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r>
              <a:rPr lang="ko-KR" altLang="en-US" sz="1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이용한 </a:t>
            </a:r>
            <a:r>
              <a:rPr lang="ko-KR" altLang="en-US" sz="18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동형이의어</a:t>
            </a:r>
            <a:r>
              <a:rPr lang="ko-KR" altLang="en-US" sz="1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분별 개선</a:t>
            </a:r>
            <a:r>
              <a:rPr lang="en-US" altLang="ko-KR" sz="1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br>
              <a:rPr lang="en-US" altLang="ko-KR" sz="1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sz="1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8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신준철</a:t>
            </a:r>
            <a:r>
              <a:rPr lang="en-US" altLang="ko-KR" sz="1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8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옥철영</a:t>
            </a:r>
            <a:r>
              <a:rPr lang="en-US" altLang="ko-KR" sz="1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2015)</a:t>
            </a:r>
            <a:endParaRPr lang="en-US" altLang="ko-KR" sz="1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조건부 확률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공기 정보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계산 모델 사용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(HMM)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UWordMap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을 통해 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상위어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경로 추출 후 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중의성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해소에 사용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세종코퍼스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110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만 어절에 대해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98.5%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정확도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BC4842-0C37-B446-8D8F-5EEE90FD0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064" y="3645024"/>
            <a:ext cx="6867872" cy="155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33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선행 연구 조사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609600" y="15651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R" sz="1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Embeddings for word sense disambiguation: An evaluation study </a:t>
            </a:r>
            <a:r>
              <a:rPr lang="en-US" altLang="ko-KR" sz="1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(Ignacio Iacobacci, 2016)</a:t>
            </a:r>
            <a:endParaRPr lang="ko-KR" altLang="en-US" sz="20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SVM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사용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워드 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임베딩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활용 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피쳐벡터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구성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피쳐벡터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구성에 다양한 시도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딥러닝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등장 이전까지 가장 좋은 성능</a:t>
            </a:r>
            <a:endParaRPr lang="en-US" altLang="ko-KR" sz="1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4C3BA9-6273-8345-8FCC-CDBBBE7B3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636912"/>
            <a:ext cx="2981348" cy="244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28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선행 연구 조사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609600" y="15651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R" sz="1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Word Sense Disambiguation using a Bidirectional LSTM.</a:t>
            </a:r>
            <a:r>
              <a:rPr lang="ko-KR" altLang="en-US" sz="1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br>
              <a:rPr lang="en-US" altLang="ko-KR" sz="1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sz="1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(Mikael </a:t>
            </a:r>
            <a:r>
              <a:rPr lang="en-US" altLang="ko-KR" sz="18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Kageb</a:t>
            </a:r>
            <a:r>
              <a:rPr lang="en-US" altLang="ko-KR" sz="1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˚ ack, 2016)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사용한 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딥러닝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좌우 </a:t>
            </a:r>
            <a:r>
              <a:rPr lang="ko-KR" altLang="en-US" sz="14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문맥정보를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이용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할 수 있다는 장점 활용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36D47F-DFD9-C440-B18A-A054EDD24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861" y="3284984"/>
            <a:ext cx="6602507" cy="248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22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실험 소개</a:t>
            </a:r>
            <a:endParaRPr lang="ko-KR" altLang="en-US" sz="3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3700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실험 소개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609600" y="15651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데이터 셋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세종 코퍼스 기반 울산 코퍼스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트레이닝 셋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9 :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테스트 셋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형태소 분석까지 되어있는 말뭉치</a:t>
            </a:r>
            <a:endParaRPr lang="en-US" altLang="ko-KR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C7563-F607-AF48-92B1-A851C605F643}"/>
              </a:ext>
            </a:extLst>
          </p:cNvPr>
          <p:cNvSpPr txBox="1"/>
          <p:nvPr/>
        </p:nvSpPr>
        <p:spPr>
          <a:xfrm>
            <a:off x="1979712" y="4436452"/>
            <a:ext cx="6984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한국</a:t>
            </a:r>
            <a:r>
              <a:rPr kumimoji="1" lang="en-US" altLang="ko-KR" sz="1400" dirty="0"/>
              <a:t>/</a:t>
            </a:r>
            <a:r>
              <a:rPr kumimoji="1" lang="en" altLang="ko-KR" sz="1400" dirty="0"/>
              <a:t>NNP </a:t>
            </a:r>
            <a:r>
              <a:rPr kumimoji="1" lang="ko-KR" altLang="en-US" sz="1600" b="1" dirty="0"/>
              <a:t>산</a:t>
            </a:r>
            <a:r>
              <a:rPr kumimoji="1" lang="en-US" altLang="ko-KR" sz="1400" dirty="0"/>
              <a:t>/</a:t>
            </a:r>
            <a:r>
              <a:rPr kumimoji="1" lang="en" altLang="ko-KR" sz="1400" dirty="0"/>
              <a:t>XSN </a:t>
            </a:r>
            <a:r>
              <a:rPr kumimoji="1" lang="ko-KR" altLang="en-US" sz="1400" dirty="0"/>
              <a:t>수출품</a:t>
            </a:r>
            <a:r>
              <a:rPr kumimoji="1" lang="en-US" altLang="ko-KR" sz="1400" dirty="0"/>
              <a:t>/</a:t>
            </a:r>
            <a:r>
              <a:rPr kumimoji="1" lang="en" altLang="ko-KR" sz="1400" dirty="0"/>
              <a:t>NNG </a:t>
            </a:r>
            <a:r>
              <a:rPr kumimoji="1" lang="ko-KR" altLang="en-US" sz="1600" b="1" dirty="0"/>
              <a:t>배</a:t>
            </a:r>
            <a:r>
              <a:rPr kumimoji="1" lang="en-US" altLang="ko-KR" sz="1400" dirty="0"/>
              <a:t>/</a:t>
            </a:r>
            <a:r>
              <a:rPr kumimoji="1" lang="en" altLang="ko-KR" sz="1400" dirty="0"/>
              <a:t>NNG </a:t>
            </a:r>
            <a:r>
              <a:rPr kumimoji="1" lang="ko-KR" altLang="en-US" sz="1400" dirty="0"/>
              <a:t>에</a:t>
            </a:r>
            <a:r>
              <a:rPr kumimoji="1" lang="en-US" altLang="ko-KR" sz="1400" dirty="0"/>
              <a:t>/</a:t>
            </a:r>
            <a:r>
              <a:rPr kumimoji="1" lang="en" altLang="ko-KR" sz="1400" dirty="0"/>
              <a:t>JKB </a:t>
            </a:r>
            <a:r>
              <a:rPr kumimoji="1" lang="ko-KR" altLang="en-US" sz="1600" b="1" dirty="0"/>
              <a:t>대하</a:t>
            </a:r>
            <a:r>
              <a:rPr kumimoji="1" lang="en-US" altLang="ko-KR" sz="1400" dirty="0"/>
              <a:t>/</a:t>
            </a:r>
            <a:r>
              <a:rPr kumimoji="1" lang="en" altLang="ko-KR" sz="1400" dirty="0"/>
              <a:t>VV </a:t>
            </a:r>
            <a:r>
              <a:rPr kumimoji="1" lang="ko-KR" altLang="en-US" sz="1400" dirty="0"/>
              <a:t>여</a:t>
            </a:r>
          </a:p>
          <a:p>
            <a:endParaRPr kumimoji="1" lang="ko-KR" altLang="en-US" sz="1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440E275-EA40-804C-BB2A-C33D14F59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720255"/>
              </p:ext>
            </p:extLst>
          </p:nvPr>
        </p:nvGraphicFramePr>
        <p:xfrm>
          <a:off x="1700063" y="2924944"/>
          <a:ext cx="5824265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853">
                  <a:extLst>
                    <a:ext uri="{9D8B030D-6E8A-4147-A177-3AD203B41FA5}">
                      <a16:colId xmlns:a16="http://schemas.microsoft.com/office/drawing/2014/main" val="389853625"/>
                    </a:ext>
                  </a:extLst>
                </a:gridCol>
                <a:gridCol w="1164853">
                  <a:extLst>
                    <a:ext uri="{9D8B030D-6E8A-4147-A177-3AD203B41FA5}">
                      <a16:colId xmlns:a16="http://schemas.microsoft.com/office/drawing/2014/main" val="2442287520"/>
                    </a:ext>
                  </a:extLst>
                </a:gridCol>
                <a:gridCol w="1164853">
                  <a:extLst>
                    <a:ext uri="{9D8B030D-6E8A-4147-A177-3AD203B41FA5}">
                      <a16:colId xmlns:a16="http://schemas.microsoft.com/office/drawing/2014/main" val="1359682049"/>
                    </a:ext>
                  </a:extLst>
                </a:gridCol>
                <a:gridCol w="1164853">
                  <a:extLst>
                    <a:ext uri="{9D8B030D-6E8A-4147-A177-3AD203B41FA5}">
                      <a16:colId xmlns:a16="http://schemas.microsoft.com/office/drawing/2014/main" val="2814411210"/>
                    </a:ext>
                  </a:extLst>
                </a:gridCol>
                <a:gridCol w="1164853">
                  <a:extLst>
                    <a:ext uri="{9D8B030D-6E8A-4147-A177-3AD203B41FA5}">
                      <a16:colId xmlns:a16="http://schemas.microsoft.com/office/drawing/2014/main" val="4072248401"/>
                    </a:ext>
                  </a:extLst>
                </a:gridCol>
              </a:tblGrid>
              <a:tr h="321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문장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어절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형태소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동형이의어</a:t>
                      </a:r>
                      <a:r>
                        <a:rPr lang="ko-KR" altLang="en-US" sz="1200" dirty="0"/>
                        <a:t>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584815"/>
                  </a:ext>
                </a:extLst>
              </a:tr>
              <a:tr h="343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트레이닝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846,931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9,945,890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21,515,393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23,526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061944"/>
                  </a:ext>
                </a:extLst>
              </a:tr>
              <a:tr h="343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94,103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1,100,559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2,393,077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15,219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5721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BFB57F4-5D8D-E849-8A09-69A4A6912CF8}"/>
              </a:ext>
            </a:extLst>
          </p:cNvPr>
          <p:cNvSpPr txBox="1"/>
          <p:nvPr/>
        </p:nvSpPr>
        <p:spPr>
          <a:xfrm>
            <a:off x="1163092" y="5267120"/>
            <a:ext cx="6872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/>
              <a:t>한국</a:t>
            </a:r>
            <a:r>
              <a:rPr kumimoji="1" lang="en-US" altLang="ko-KR" sz="1600" b="1" dirty="0"/>
              <a:t>__05</a:t>
            </a:r>
            <a:r>
              <a:rPr kumimoji="1" lang="en-US" altLang="ko-KR" sz="1400" dirty="0"/>
              <a:t>/</a:t>
            </a:r>
            <a:r>
              <a:rPr kumimoji="1" lang="en" altLang="ko-KR" sz="1400" dirty="0"/>
              <a:t>NNP </a:t>
            </a:r>
            <a:r>
              <a:rPr kumimoji="1" lang="ko-KR" altLang="en-US" sz="1600" b="1" dirty="0"/>
              <a:t>산</a:t>
            </a:r>
            <a:r>
              <a:rPr kumimoji="1" lang="en-US" altLang="ko-KR" sz="1600" b="1" dirty="0"/>
              <a:t>__08</a:t>
            </a:r>
            <a:r>
              <a:rPr kumimoji="1" lang="en-US" altLang="ko-KR" sz="1400" dirty="0"/>
              <a:t>/</a:t>
            </a:r>
            <a:r>
              <a:rPr kumimoji="1" lang="en" altLang="ko-KR" sz="1400" dirty="0"/>
              <a:t>XSN </a:t>
            </a:r>
            <a:r>
              <a:rPr kumimoji="1" lang="ko-KR" altLang="en-US" sz="1400" dirty="0"/>
              <a:t>수출품</a:t>
            </a:r>
            <a:r>
              <a:rPr kumimoji="1" lang="en-US" altLang="ko-KR" sz="1400" dirty="0"/>
              <a:t>/</a:t>
            </a:r>
            <a:r>
              <a:rPr kumimoji="1" lang="en" altLang="ko-KR" sz="1400" dirty="0"/>
              <a:t>NNG </a:t>
            </a:r>
            <a:r>
              <a:rPr kumimoji="1" lang="ko-KR" altLang="en-US" sz="1600" b="1" dirty="0"/>
              <a:t>배</a:t>
            </a:r>
            <a:r>
              <a:rPr kumimoji="1" lang="en-US" altLang="ko-KR" sz="1600" b="1" dirty="0"/>
              <a:t>__03</a:t>
            </a:r>
            <a:r>
              <a:rPr kumimoji="1" lang="en-US" altLang="ko-KR" sz="1400" dirty="0"/>
              <a:t>/</a:t>
            </a:r>
            <a:r>
              <a:rPr kumimoji="1" lang="en" altLang="ko-KR" sz="1400" dirty="0"/>
              <a:t>NNG </a:t>
            </a:r>
            <a:r>
              <a:rPr kumimoji="1" lang="ko-KR" altLang="en-US" sz="1400" dirty="0"/>
              <a:t>에</a:t>
            </a:r>
            <a:r>
              <a:rPr kumimoji="1" lang="en-US" altLang="ko-KR" sz="1400" dirty="0"/>
              <a:t>/</a:t>
            </a:r>
            <a:r>
              <a:rPr kumimoji="1" lang="en" altLang="ko-KR" sz="1400" dirty="0"/>
              <a:t>JKB </a:t>
            </a:r>
            <a:r>
              <a:rPr kumimoji="1" lang="ko-KR" altLang="en-US" sz="1600" b="1" dirty="0"/>
              <a:t>대하</a:t>
            </a:r>
            <a:r>
              <a:rPr kumimoji="1" lang="en-US" altLang="ko-KR" sz="1600" b="1" dirty="0"/>
              <a:t>__01</a:t>
            </a:r>
            <a:r>
              <a:rPr kumimoji="1" lang="en-US" altLang="ko-KR" sz="1400" dirty="0"/>
              <a:t>/</a:t>
            </a:r>
            <a:r>
              <a:rPr kumimoji="1" lang="en" altLang="ko-KR" sz="1400" dirty="0"/>
              <a:t>VV </a:t>
            </a:r>
            <a:r>
              <a:rPr kumimoji="1" lang="ko-KR" altLang="en-US" sz="1400" dirty="0"/>
              <a:t>여</a:t>
            </a:r>
          </a:p>
        </p:txBody>
      </p:sp>
      <p:sp>
        <p:nvSpPr>
          <p:cNvPr id="9" name="줄무늬가 있는 오른쪽 화살표[S] 8">
            <a:extLst>
              <a:ext uri="{FF2B5EF4-FFF2-40B4-BE49-F238E27FC236}">
                <a16:creationId xmlns:a16="http://schemas.microsoft.com/office/drawing/2014/main" id="{40B7E3F3-F170-8F47-A7D9-04BD1D56AD4A}"/>
              </a:ext>
            </a:extLst>
          </p:cNvPr>
          <p:cNvSpPr/>
          <p:nvPr/>
        </p:nvSpPr>
        <p:spPr>
          <a:xfrm rot="5400000">
            <a:off x="4389339" y="4702009"/>
            <a:ext cx="248934" cy="679734"/>
          </a:xfrm>
          <a:prstGeom prst="striped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883FCEB-DB80-1E42-84A8-85FBE7A40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17" y="4974702"/>
            <a:ext cx="973253" cy="9541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11D289-A4A5-4B46-A582-7AD2E674F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35" y="4974702"/>
            <a:ext cx="973253" cy="9541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449CFBD-BFBE-2744-ADE6-D4890F957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867" y="4975405"/>
            <a:ext cx="973253" cy="954169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704C5D6-0430-D842-A7A0-1DB396A42D28}"/>
              </a:ext>
            </a:extLst>
          </p:cNvPr>
          <p:cNvCxnSpPr/>
          <p:nvPr/>
        </p:nvCxnSpPr>
        <p:spPr>
          <a:xfrm flipH="1">
            <a:off x="6805587" y="5258499"/>
            <a:ext cx="523695" cy="335724"/>
          </a:xfrm>
          <a:prstGeom prst="line">
            <a:avLst/>
          </a:prstGeom>
          <a:ln w="34925">
            <a:solidFill>
              <a:srgbClr val="F25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1C5FA58-2191-664F-97C6-10968D5657FE}"/>
              </a:ext>
            </a:extLst>
          </p:cNvPr>
          <p:cNvCxnSpPr>
            <a:cxnSpLocks/>
          </p:cNvCxnSpPr>
          <p:nvPr/>
        </p:nvCxnSpPr>
        <p:spPr>
          <a:xfrm flipH="1" flipV="1">
            <a:off x="6804248" y="5258499"/>
            <a:ext cx="524039" cy="335724"/>
          </a:xfrm>
          <a:prstGeom prst="line">
            <a:avLst/>
          </a:prstGeom>
          <a:ln w="34925">
            <a:solidFill>
              <a:srgbClr val="F25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944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베이스라인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609600" y="15651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트레이닝 셋에서 모든 동형이의어의 빈도 정보를 수집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테스트 시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각 동형이의어에 대해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가장 자주 등장한 </a:t>
            </a:r>
            <a:r>
              <a:rPr lang="ko-KR" altLang="en-US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의미번호</a:t>
            </a:r>
            <a:b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(Most Frequent Sense)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태깅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정확도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약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96%,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Too high!!</a:t>
            </a:r>
            <a:endParaRPr lang="en-US" altLang="ko-KR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3BD54-A741-0549-A4B0-FE421B0E1F05}"/>
              </a:ext>
            </a:extLst>
          </p:cNvPr>
          <p:cNvSpPr txBox="1"/>
          <p:nvPr/>
        </p:nvSpPr>
        <p:spPr>
          <a:xfrm>
            <a:off x="1835696" y="3140968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배</a:t>
            </a:r>
            <a:r>
              <a:rPr kumimoji="1" lang="en-US" altLang="ko-KR" b="1" dirty="0"/>
              <a:t>/NNG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타다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AFA713-6A75-884F-8384-79CFB5C32CF6}"/>
              </a:ext>
            </a:extLst>
          </p:cNvPr>
          <p:cNvSpPr txBox="1"/>
          <p:nvPr/>
        </p:nvSpPr>
        <p:spPr>
          <a:xfrm>
            <a:off x="1763688" y="3657798"/>
            <a:ext cx="20697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배</a:t>
            </a:r>
            <a:r>
              <a:rPr kumimoji="1" lang="en-US" altLang="ko-KR" sz="1600" dirty="0"/>
              <a:t>__01/NNG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38</a:t>
            </a:r>
            <a:r>
              <a:rPr kumimoji="1" lang="ko-KR" altLang="en-US" sz="1600" dirty="0"/>
              <a:t>회</a:t>
            </a:r>
            <a:endParaRPr kumimoji="1" lang="en-US" altLang="ko-KR" sz="1600" dirty="0"/>
          </a:p>
          <a:p>
            <a:r>
              <a:rPr lang="ko-KR" altLang="en-US" sz="1600" dirty="0"/>
              <a:t>배</a:t>
            </a:r>
            <a:r>
              <a:rPr lang="en-US" altLang="ko-KR" sz="1600" dirty="0"/>
              <a:t>__02/NNG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233</a:t>
            </a:r>
            <a:r>
              <a:rPr lang="ko-KR" altLang="en-US" sz="1600" dirty="0"/>
              <a:t>회</a:t>
            </a:r>
            <a:endParaRPr lang="en-US" altLang="ko-KR" sz="1600" dirty="0"/>
          </a:p>
          <a:p>
            <a:r>
              <a:rPr kumimoji="1" lang="ko-KR" altLang="en-US" sz="1600" dirty="0"/>
              <a:t>배</a:t>
            </a:r>
            <a:r>
              <a:rPr kumimoji="1" lang="en-US" altLang="ko-KR" sz="1600" dirty="0"/>
              <a:t>__03/NNG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2</a:t>
            </a:r>
            <a:r>
              <a:rPr kumimoji="1" lang="ko-KR" altLang="en-US" sz="1600" dirty="0"/>
              <a:t>회</a:t>
            </a:r>
          </a:p>
        </p:txBody>
      </p:sp>
      <p:sp>
        <p:nvSpPr>
          <p:cNvPr id="15" name="줄무늬가 있는 오른쪽 화살표[S] 14">
            <a:extLst>
              <a:ext uri="{FF2B5EF4-FFF2-40B4-BE49-F238E27FC236}">
                <a16:creationId xmlns:a16="http://schemas.microsoft.com/office/drawing/2014/main" id="{7484BB16-C7FC-E54F-9D30-4A00ECDBC74B}"/>
              </a:ext>
            </a:extLst>
          </p:cNvPr>
          <p:cNvSpPr/>
          <p:nvPr/>
        </p:nvSpPr>
        <p:spPr>
          <a:xfrm>
            <a:off x="4139952" y="3835787"/>
            <a:ext cx="576064" cy="457309"/>
          </a:xfrm>
          <a:prstGeom prst="striped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137EBB-3447-4847-86C1-5469817E6EC4}"/>
              </a:ext>
            </a:extLst>
          </p:cNvPr>
          <p:cNvSpPr txBox="1"/>
          <p:nvPr/>
        </p:nvSpPr>
        <p:spPr>
          <a:xfrm>
            <a:off x="5004048" y="3861048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배</a:t>
            </a:r>
            <a:r>
              <a:rPr kumimoji="1" lang="en-US" altLang="ko-KR" b="1" dirty="0"/>
              <a:t>__02/NNG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타다</a:t>
            </a:r>
          </a:p>
        </p:txBody>
      </p:sp>
    </p:spTree>
    <p:extLst>
      <p:ext uri="{BB962C8B-B14F-4D97-AF65-F5344CB8AC3E}">
        <p14:creationId xmlns:p14="http://schemas.microsoft.com/office/powerpoint/2010/main" val="473932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실험 방향 설정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609600" y="15651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베이스라인이 너무 높다</a:t>
            </a:r>
            <a:endParaRPr lang="en-US" altLang="ko-KR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일단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단어별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난이도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를 나누어 구해보자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Shannon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엔트로피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어떤 분포가 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있을때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그 분포의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불안정한 정도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를 나타내는 수치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분포가 </a:t>
            </a:r>
            <a:r>
              <a:rPr lang="ko-KR" altLang="en-US" sz="1400" b="1" dirty="0">
                <a:solidFill>
                  <a:schemeClr val="accent2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넓고 고를수록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엔트로피 </a:t>
            </a:r>
            <a:r>
              <a:rPr lang="en-US" altLang="ko-KR" sz="1400" b="1" dirty="0">
                <a:solidFill>
                  <a:schemeClr val="accent2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High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분포가 </a:t>
            </a:r>
            <a:r>
              <a:rPr lang="ko-KR" altLang="en-US" sz="1400" b="1" dirty="0">
                <a:solidFill>
                  <a:srgbClr val="0070C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좁고 </a:t>
            </a:r>
            <a:r>
              <a:rPr lang="ko-KR" altLang="en-US" sz="1400" b="1" dirty="0" err="1">
                <a:solidFill>
                  <a:srgbClr val="0070C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몰려있을수록</a:t>
            </a:r>
            <a:r>
              <a:rPr lang="ko-KR" altLang="en-US" sz="1400" b="1" dirty="0">
                <a:solidFill>
                  <a:srgbClr val="0070C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엔트로피 </a:t>
            </a:r>
            <a:r>
              <a:rPr lang="en-US" altLang="ko-KR" sz="1400" b="1" dirty="0">
                <a:solidFill>
                  <a:srgbClr val="0070C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Low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엔트로피를 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단어별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의미 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중의성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해소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난이도 척도로 이용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7170" name="Picture 2" descr="/var/folders/2t/43xwcty14qgbm4cphly9h1900000gn/T/com.microsoft.Powerpoint/WebArchiveCopyPasteTempFiles/cid03D75258-109A-4C1A-B5D1-1413B19A4931">
            <a:extLst>
              <a:ext uri="{FF2B5EF4-FFF2-40B4-BE49-F238E27FC236}">
                <a16:creationId xmlns:a16="http://schemas.microsoft.com/office/drawing/2014/main" id="{0C74E215-129A-7B41-BADD-0ECF37169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24944"/>
            <a:ext cx="2448272" cy="74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950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실험 방향 설정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609600" y="15651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0154CD-786A-794A-BCC0-82060834E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96752"/>
            <a:ext cx="8254084" cy="2474269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EB9762-9823-7745-83F9-8A74A0BB1929}"/>
              </a:ext>
            </a:extLst>
          </p:cNvPr>
          <p:cNvGrpSpPr/>
          <p:nvPr/>
        </p:nvGrpSpPr>
        <p:grpSpPr>
          <a:xfrm>
            <a:off x="283535" y="4005064"/>
            <a:ext cx="8680953" cy="1534078"/>
            <a:chOff x="283535" y="4005064"/>
            <a:chExt cx="9144000" cy="153407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EFBC5D2-AD11-7B40-8141-2540F381C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2080" y="4005064"/>
              <a:ext cx="4135455" cy="11557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00B36F3-09D2-994C-8BE5-6AEB93B7E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3535" y="4005451"/>
              <a:ext cx="5122912" cy="85040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5AFEF34-5BB3-A14B-91DE-7ABEF8080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3535" y="4855854"/>
              <a:ext cx="9144000" cy="6832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6403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실험 방향 설정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609600" y="15651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878E0E-013B-F149-98D7-FCBF13E92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03" y="1340768"/>
            <a:ext cx="3788565" cy="28414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83A106-F88F-0E47-88D3-19DA2D90D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40768"/>
            <a:ext cx="3788565" cy="2841424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815C3B3-3E4D-FB4F-B811-D57567E1E812}"/>
              </a:ext>
            </a:extLst>
          </p:cNvPr>
          <p:cNvSpPr txBox="1">
            <a:spLocks/>
          </p:cNvSpPr>
          <p:nvPr/>
        </p:nvSpPr>
        <p:spPr>
          <a:xfrm>
            <a:off x="762000" y="4182192"/>
            <a:ext cx="8229600" cy="2061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총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23526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개의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동형이의어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중 엔트로피가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0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인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동형이의어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수가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17046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en-US" altLang="ko-KR" sz="1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70%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엔트로피가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0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근처인 동형이의어들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난이도가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아주 쉽고 아주 많다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MFS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로만 처리해도 충분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엔트로피가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0.1~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1.5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난이도가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평이한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대신 수가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많다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엔트로피가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2.0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이상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난이도가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어려운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대신 수가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적다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04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목차</a:t>
            </a:r>
            <a:endParaRPr lang="ko-KR" altLang="en-US" sz="3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배경</a:t>
            </a:r>
            <a:endParaRPr lang="en-US" altLang="ko-KR" sz="1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단어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중의성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해소란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선행 연구 조사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실험 소개</a:t>
            </a:r>
            <a:endParaRPr lang="en-US" altLang="ko-KR" sz="1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Overview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베이스라인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SVM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모델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딥러닝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결론</a:t>
            </a:r>
            <a:endParaRPr lang="en-US" altLang="ko-KR" sz="1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367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실험 방향 설정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609600" y="15651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815C3B3-3E4D-FB4F-B811-D57567E1E812}"/>
              </a:ext>
            </a:extLst>
          </p:cNvPr>
          <p:cNvSpPr txBox="1">
            <a:spLocks/>
          </p:cNvSpPr>
          <p:nvPr/>
        </p:nvSpPr>
        <p:spPr>
          <a:xfrm>
            <a:off x="1907704" y="3140968"/>
            <a:ext cx="5472608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“</a:t>
            </a:r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엔트로피별로 모델을 달리하여 문제를 해결해보자</a:t>
            </a:r>
            <a:r>
              <a:rPr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!”</a:t>
            </a:r>
          </a:p>
        </p:txBody>
      </p:sp>
    </p:spTree>
    <p:extLst>
      <p:ext uri="{BB962C8B-B14F-4D97-AF65-F5344CB8AC3E}">
        <p14:creationId xmlns:p14="http://schemas.microsoft.com/office/powerpoint/2010/main" val="783445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실험 방향 설정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609600" y="15651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815C3B3-3E4D-FB4F-B811-D57567E1E812}"/>
              </a:ext>
            </a:extLst>
          </p:cNvPr>
          <p:cNvSpPr txBox="1">
            <a:spLocks/>
          </p:cNvSpPr>
          <p:nvPr/>
        </p:nvSpPr>
        <p:spPr>
          <a:xfrm>
            <a:off x="762000" y="4182192"/>
            <a:ext cx="8229600" cy="2061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엔트로피별로 모델을 달리하여 문제를 해결해보자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!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엔트로피가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0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근처인 동형이의어들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MFS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엔트로피가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0.1~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1.5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공기정보기반 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확률계산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엔트로피가 최상위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SVM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분류기 모델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2B1B2FB6-5C81-FE41-97C2-7E2596CCB4D7}"/>
              </a:ext>
            </a:extLst>
          </p:cNvPr>
          <p:cNvSpPr/>
          <p:nvPr/>
        </p:nvSpPr>
        <p:spPr>
          <a:xfrm>
            <a:off x="2951820" y="1233454"/>
            <a:ext cx="3240360" cy="2793414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238DFA51-C1D2-7644-8037-1AB57018E9A0}"/>
              </a:ext>
            </a:extLst>
          </p:cNvPr>
          <p:cNvSpPr/>
          <p:nvPr/>
        </p:nvSpPr>
        <p:spPr>
          <a:xfrm>
            <a:off x="3587446" y="1244528"/>
            <a:ext cx="1969108" cy="1697507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HMM</a:t>
            </a:r>
            <a:endParaRPr kumimoji="1" lang="ko-KR" altLang="en-US" dirty="0"/>
          </a:p>
        </p:txBody>
      </p:sp>
      <p:sp>
        <p:nvSpPr>
          <p:cNvPr id="8" name="삼각형 7">
            <a:extLst>
              <a:ext uri="{FF2B5EF4-FFF2-40B4-BE49-F238E27FC236}">
                <a16:creationId xmlns:a16="http://schemas.microsoft.com/office/drawing/2014/main" id="{7B37F983-005F-A847-8CEC-165C71C247AF}"/>
              </a:ext>
            </a:extLst>
          </p:cNvPr>
          <p:cNvSpPr/>
          <p:nvPr/>
        </p:nvSpPr>
        <p:spPr>
          <a:xfrm>
            <a:off x="4058178" y="1246459"/>
            <a:ext cx="1027644" cy="88590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9A7774-F0C3-3141-950B-0D784D9B39FD}"/>
              </a:ext>
            </a:extLst>
          </p:cNvPr>
          <p:cNvSpPr txBox="1"/>
          <p:nvPr/>
        </p:nvSpPr>
        <p:spPr>
          <a:xfrm>
            <a:off x="4139952" y="3212976"/>
            <a:ext cx="87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</a:rPr>
              <a:t>MFS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9190C-43FE-054B-9224-6C04256FC122}"/>
              </a:ext>
            </a:extLst>
          </p:cNvPr>
          <p:cNvSpPr txBox="1"/>
          <p:nvPr/>
        </p:nvSpPr>
        <p:spPr>
          <a:xfrm>
            <a:off x="4273630" y="1674344"/>
            <a:ext cx="87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SVM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167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실험 방향 설정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609600" y="15651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초기 계획은 </a:t>
            </a:r>
            <a:r>
              <a:rPr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SVM</a:t>
            </a:r>
            <a:r>
              <a:rPr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으로</a:t>
            </a:r>
            <a:r>
              <a:rPr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높은 난이도의 수 </a:t>
            </a:r>
            <a:r>
              <a:rPr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백개의</a:t>
            </a:r>
            <a:r>
              <a:rPr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단어에 대해서만 처리하고자 함</a:t>
            </a:r>
            <a:r>
              <a:rPr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왜</a:t>
            </a:r>
            <a:r>
              <a:rPr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WSD =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각각의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동형이의어에 대한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서로 다른 분류 문제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각각의 동형이의어에 대해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각각 다른 </a:t>
            </a:r>
            <a:r>
              <a:rPr lang="ko-KR" altLang="en-US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분류기가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필요</a:t>
            </a:r>
            <a:endParaRPr lang="en-US" altLang="ko-KR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각각의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분류기를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다 따로 학습시켜야 함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그런데</a:t>
            </a:r>
            <a:r>
              <a:rPr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...?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생각보다 각각의 동형이의어에 대한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학습 인스턴스가 많지 않음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평균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200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개의 학습 인스턴스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각각의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분류기를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학습하는데 그리 오랜 시간이 걸리지 않음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그래서</a:t>
            </a:r>
            <a:r>
              <a:rPr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!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그냥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엔트로피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0.1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이상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동형이의어에 대해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각각 다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SVM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모델을 만들어 </a:t>
            </a:r>
            <a:r>
              <a:rPr lang="ko-KR" altLang="en-US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학습해봄</a:t>
            </a:r>
            <a:endParaRPr lang="en-US" altLang="ko-KR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총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6109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개의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동형이의어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6109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개의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SVM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58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실험 방향 설정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609600" y="15651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815C3B3-3E4D-FB4F-B811-D57567E1E812}"/>
              </a:ext>
            </a:extLst>
          </p:cNvPr>
          <p:cNvSpPr txBox="1">
            <a:spLocks/>
          </p:cNvSpPr>
          <p:nvPr/>
        </p:nvSpPr>
        <p:spPr>
          <a:xfrm>
            <a:off x="762000" y="4182192"/>
            <a:ext cx="8229600" cy="2061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중간 난이도까지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SVM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모델로 커버해버리자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!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엔트로피가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0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근처인 동형이의어들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MFS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엔트로피가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0.1~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1.5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400" strike="sngStrike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공기정보기반 </a:t>
            </a:r>
            <a:r>
              <a:rPr lang="ko-KR" altLang="en-US" sz="1400" strike="sngStrike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확률계산</a:t>
            </a:r>
            <a:r>
              <a:rPr lang="ko-KR" altLang="en-US" sz="1400" strike="sngStrike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itchFamily="2" charset="2"/>
              </a:rPr>
              <a:t>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itchFamily="2" charset="2"/>
              </a:rPr>
              <a:t>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itchFamily="2" charset="2"/>
              </a:rPr>
              <a:t>SVM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itchFamily="2" charset="2"/>
              </a:rPr>
              <a:t> 분류기 모델</a:t>
            </a:r>
            <a:endParaRPr lang="en-US" altLang="ko-KR" sz="1400" b="1" strike="sngStrike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엔트로피가 최상위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SVM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분류기 모델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2B1B2FB6-5C81-FE41-97C2-7E2596CCB4D7}"/>
              </a:ext>
            </a:extLst>
          </p:cNvPr>
          <p:cNvSpPr/>
          <p:nvPr/>
        </p:nvSpPr>
        <p:spPr>
          <a:xfrm>
            <a:off x="2951820" y="1233454"/>
            <a:ext cx="3240360" cy="2793414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238DFA51-C1D2-7644-8037-1AB57018E9A0}"/>
              </a:ext>
            </a:extLst>
          </p:cNvPr>
          <p:cNvSpPr/>
          <p:nvPr/>
        </p:nvSpPr>
        <p:spPr>
          <a:xfrm>
            <a:off x="3587446" y="1244528"/>
            <a:ext cx="1969108" cy="1697507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HMM</a:t>
            </a:r>
            <a:endParaRPr kumimoji="1" lang="ko-KR" altLang="en-US" dirty="0"/>
          </a:p>
        </p:txBody>
      </p:sp>
      <p:sp>
        <p:nvSpPr>
          <p:cNvPr id="8" name="삼각형 7">
            <a:extLst>
              <a:ext uri="{FF2B5EF4-FFF2-40B4-BE49-F238E27FC236}">
                <a16:creationId xmlns:a16="http://schemas.microsoft.com/office/drawing/2014/main" id="{7B37F983-005F-A847-8CEC-165C71C247AF}"/>
              </a:ext>
            </a:extLst>
          </p:cNvPr>
          <p:cNvSpPr/>
          <p:nvPr/>
        </p:nvSpPr>
        <p:spPr>
          <a:xfrm>
            <a:off x="4058178" y="1246459"/>
            <a:ext cx="1027644" cy="88590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9A7774-F0C3-3141-950B-0D784D9B39FD}"/>
              </a:ext>
            </a:extLst>
          </p:cNvPr>
          <p:cNvSpPr txBox="1"/>
          <p:nvPr/>
        </p:nvSpPr>
        <p:spPr>
          <a:xfrm>
            <a:off x="4139952" y="3212976"/>
            <a:ext cx="87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</a:rPr>
              <a:t>MFS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9190C-43FE-054B-9224-6C04256FC122}"/>
              </a:ext>
            </a:extLst>
          </p:cNvPr>
          <p:cNvSpPr txBox="1"/>
          <p:nvPr/>
        </p:nvSpPr>
        <p:spPr>
          <a:xfrm>
            <a:off x="4273630" y="1674344"/>
            <a:ext cx="87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SVM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5B97B03-8472-474A-AAD1-D8C4D9234E2B}"/>
              </a:ext>
            </a:extLst>
          </p:cNvPr>
          <p:cNvCxnSpPr/>
          <p:nvPr/>
        </p:nvCxnSpPr>
        <p:spPr>
          <a:xfrm flipH="1">
            <a:off x="4255164" y="2348880"/>
            <a:ext cx="633672" cy="305204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8C3E5F5D-854D-B840-B364-AD5911A8E970}"/>
              </a:ext>
            </a:extLst>
          </p:cNvPr>
          <p:cNvCxnSpPr>
            <a:cxnSpLocks/>
          </p:cNvCxnSpPr>
          <p:nvPr/>
        </p:nvCxnSpPr>
        <p:spPr>
          <a:xfrm flipH="1" flipV="1">
            <a:off x="4253790" y="2348880"/>
            <a:ext cx="634087" cy="305204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501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SVM</a:t>
            </a:r>
            <a:r>
              <a:rPr lang="ko-KR" altLang="en-US" sz="3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</a:t>
            </a:r>
            <a:endParaRPr lang="ko-KR" altLang="en-US" sz="3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7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SVM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 </a:t>
            </a:r>
            <a:r>
              <a:rPr lang="en-US" altLang="ko-KR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2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피쳐벡터</a:t>
            </a:r>
            <a:endParaRPr lang="ko-KR" altLang="en-US" sz="2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609600" y="156733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분류기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Feature vector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입력받아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Label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예측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단어의 의미를 예측하는데 필요한 실마리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나는  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따뜻한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 </a:t>
            </a:r>
            <a:r>
              <a:rPr lang="ko-KR" altLang="en-US" sz="1600" b="1" dirty="0">
                <a:solidFill>
                  <a:schemeClr val="accent2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차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마시는게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 좋아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Feature vector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일반적으로 좌우 문맥 정보 이용</a:t>
            </a: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워드임베딩을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통해 얻은 좌우 문맥 단어들의 벡터를 조합</a:t>
            </a: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문맥의 길이나 가중치 등은 임의로 설정</a:t>
            </a: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60BA0-7665-B047-8BC9-381C907880B3}"/>
              </a:ext>
            </a:extLst>
          </p:cNvPr>
          <p:cNvSpPr txBox="1"/>
          <p:nvPr/>
        </p:nvSpPr>
        <p:spPr>
          <a:xfrm>
            <a:off x="1547664" y="2237963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Label</a:t>
            </a:r>
            <a:r>
              <a:rPr kumimoji="1" lang="ko-KR" altLang="en-US" sz="1600" dirty="0"/>
              <a:t> 을 예측하는데 </a:t>
            </a:r>
            <a:r>
              <a:rPr kumimoji="1" lang="ko-KR" altLang="en-US" sz="1600" b="1" dirty="0"/>
              <a:t>필요한 실마리</a:t>
            </a:r>
            <a:r>
              <a:rPr kumimoji="1" lang="ko-KR" altLang="en-US" sz="1600" dirty="0"/>
              <a:t>를 벡터로 표현한 것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DFFC16-B5ED-CA49-9E8E-6DF80DB7DA55}"/>
              </a:ext>
            </a:extLst>
          </p:cNvPr>
          <p:cNvSpPr txBox="1"/>
          <p:nvPr/>
        </p:nvSpPr>
        <p:spPr>
          <a:xfrm>
            <a:off x="3995936" y="2231954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단어의 </a:t>
            </a:r>
            <a:r>
              <a:rPr kumimoji="1" lang="ko-KR" altLang="en-US" sz="1600" dirty="0" err="1"/>
              <a:t>의미번호</a:t>
            </a:r>
            <a:endParaRPr kumimoji="1" lang="ko-KR" altLang="en-US" sz="1600" dirty="0"/>
          </a:p>
        </p:txBody>
      </p:sp>
      <p:sp>
        <p:nvSpPr>
          <p:cNvPr id="12" name="위로 구부러진 화살표[C] 11">
            <a:extLst>
              <a:ext uri="{FF2B5EF4-FFF2-40B4-BE49-F238E27FC236}">
                <a16:creationId xmlns:a16="http://schemas.microsoft.com/office/drawing/2014/main" id="{202399DC-A4D7-4345-B102-0C70A2430664}"/>
              </a:ext>
            </a:extLst>
          </p:cNvPr>
          <p:cNvSpPr/>
          <p:nvPr/>
        </p:nvSpPr>
        <p:spPr>
          <a:xfrm>
            <a:off x="2123728" y="4077072"/>
            <a:ext cx="504056" cy="216024"/>
          </a:xfrm>
          <a:prstGeom prst="curved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4" name="아래로 구부러진 화살표[C] 13">
            <a:extLst>
              <a:ext uri="{FF2B5EF4-FFF2-40B4-BE49-F238E27FC236}">
                <a16:creationId xmlns:a16="http://schemas.microsoft.com/office/drawing/2014/main" id="{84B20D36-6B9F-0B48-8A29-3A41E10D448C}"/>
              </a:ext>
            </a:extLst>
          </p:cNvPr>
          <p:cNvSpPr/>
          <p:nvPr/>
        </p:nvSpPr>
        <p:spPr>
          <a:xfrm rot="10800000">
            <a:off x="2699793" y="4077072"/>
            <a:ext cx="504056" cy="216024"/>
          </a:xfrm>
          <a:prstGeom prst="curved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12B1DBB-9C49-504D-90FF-8EF810B841FE}"/>
              </a:ext>
            </a:extLst>
          </p:cNvPr>
          <p:cNvCxnSpPr/>
          <p:nvPr/>
        </p:nvCxnSpPr>
        <p:spPr>
          <a:xfrm>
            <a:off x="2483768" y="1988840"/>
            <a:ext cx="0" cy="24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20F666C-D0DE-1840-99BE-C0C561E0FC0D}"/>
              </a:ext>
            </a:extLst>
          </p:cNvPr>
          <p:cNvCxnSpPr/>
          <p:nvPr/>
        </p:nvCxnSpPr>
        <p:spPr>
          <a:xfrm>
            <a:off x="4499992" y="1988840"/>
            <a:ext cx="0" cy="24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204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SVM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 </a:t>
            </a:r>
            <a:r>
              <a:rPr lang="en-US" altLang="ko-KR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2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피쳐벡터</a:t>
            </a:r>
            <a:endParaRPr lang="ko-KR" altLang="en-US" sz="2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609600" y="15651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3F322F4-FE43-FC4F-B12D-454FFBE8CB49}"/>
              </a:ext>
            </a:extLst>
          </p:cNvPr>
          <p:cNvSpPr txBox="1">
            <a:spLocks/>
          </p:cNvSpPr>
          <p:nvPr/>
        </p:nvSpPr>
        <p:spPr>
          <a:xfrm>
            <a:off x="611560" y="134076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E2B3B9-C778-2348-8DAD-A235FD09E33E}"/>
              </a:ext>
            </a:extLst>
          </p:cNvPr>
          <p:cNvSpPr txBox="1"/>
          <p:nvPr/>
        </p:nvSpPr>
        <p:spPr>
          <a:xfrm>
            <a:off x="1403648" y="1517303"/>
            <a:ext cx="69847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한국</a:t>
            </a:r>
            <a:r>
              <a:rPr kumimoji="1" lang="en-US" altLang="ko-KR" sz="1400" dirty="0"/>
              <a:t>/</a:t>
            </a:r>
            <a:r>
              <a:rPr kumimoji="1" lang="en" altLang="ko-KR" sz="1400" dirty="0"/>
              <a:t>NNP </a:t>
            </a:r>
            <a:r>
              <a:rPr kumimoji="1" lang="ko-KR" altLang="en-US" sz="1600" b="1" dirty="0"/>
              <a:t>산</a:t>
            </a:r>
            <a:r>
              <a:rPr kumimoji="1" lang="en-US" altLang="ko-KR" sz="1400" dirty="0"/>
              <a:t>/</a:t>
            </a:r>
            <a:r>
              <a:rPr kumimoji="1" lang="en" altLang="ko-KR" sz="1400" dirty="0"/>
              <a:t>XSN </a:t>
            </a:r>
            <a:r>
              <a:rPr kumimoji="1" lang="ko-KR" altLang="en-US" sz="1400" dirty="0"/>
              <a:t>수출품</a:t>
            </a:r>
            <a:r>
              <a:rPr kumimoji="1" lang="en-US" altLang="ko-KR" sz="1400" dirty="0"/>
              <a:t>/</a:t>
            </a:r>
            <a:r>
              <a:rPr kumimoji="1" lang="en" altLang="ko-KR" sz="1400" dirty="0"/>
              <a:t>NNG </a:t>
            </a:r>
            <a:r>
              <a:rPr kumimoji="1" lang="ko-KR" altLang="en-US" sz="1600" b="1" dirty="0"/>
              <a:t>배</a:t>
            </a:r>
            <a:r>
              <a:rPr kumimoji="1" lang="en-US" altLang="ko-KR" sz="1400" dirty="0"/>
              <a:t>/</a:t>
            </a:r>
            <a:r>
              <a:rPr kumimoji="1" lang="en" altLang="ko-KR" sz="1400" dirty="0"/>
              <a:t>NNG </a:t>
            </a:r>
            <a:r>
              <a:rPr kumimoji="1" lang="ko-KR" altLang="en-US" sz="1400" dirty="0"/>
              <a:t>에</a:t>
            </a:r>
            <a:r>
              <a:rPr kumimoji="1" lang="en-US" altLang="ko-KR" sz="1400" dirty="0"/>
              <a:t>/</a:t>
            </a:r>
            <a:r>
              <a:rPr kumimoji="1" lang="en" altLang="ko-KR" sz="1400" dirty="0"/>
              <a:t>JKB </a:t>
            </a:r>
            <a:r>
              <a:rPr kumimoji="1" lang="ko-KR" altLang="en-US" sz="1600" b="1" dirty="0"/>
              <a:t>대하</a:t>
            </a:r>
            <a:r>
              <a:rPr kumimoji="1" lang="en-US" altLang="ko-KR" sz="1400" dirty="0"/>
              <a:t>/</a:t>
            </a:r>
            <a:r>
              <a:rPr kumimoji="1" lang="en" altLang="ko-KR" sz="1400" dirty="0"/>
              <a:t>VV </a:t>
            </a:r>
            <a:r>
              <a:rPr kumimoji="1" lang="ko-KR" altLang="en-US" sz="1400" dirty="0"/>
              <a:t>여</a:t>
            </a:r>
          </a:p>
          <a:p>
            <a:endParaRPr kumimoji="1"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777EC2C-C49A-CD40-B108-DF739FF4EF79}"/>
              </a:ext>
            </a:extLst>
          </p:cNvPr>
          <p:cNvGrpSpPr/>
          <p:nvPr/>
        </p:nvGrpSpPr>
        <p:grpSpPr>
          <a:xfrm>
            <a:off x="4111077" y="1196752"/>
            <a:ext cx="1541043" cy="663107"/>
            <a:chOff x="4474251" y="1171492"/>
            <a:chExt cx="1541043" cy="6631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A5FDAA-4436-F145-809A-A71A68CAE5FC}"/>
                </a:ext>
              </a:extLst>
            </p:cNvPr>
            <p:cNvSpPr txBox="1"/>
            <p:nvPr/>
          </p:nvSpPr>
          <p:spPr>
            <a:xfrm>
              <a:off x="4503126" y="1171492"/>
              <a:ext cx="1512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>
                  <a:solidFill>
                    <a:srgbClr val="FF0000"/>
                  </a:solidFill>
                </a:rPr>
                <a:t>Target</a:t>
              </a:r>
              <a:endParaRPr kumimoji="1"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CE08355-59F6-2C47-B2A6-B52FB071D307}"/>
                </a:ext>
              </a:extLst>
            </p:cNvPr>
            <p:cNvSpPr/>
            <p:nvPr/>
          </p:nvSpPr>
          <p:spPr>
            <a:xfrm>
              <a:off x="4474251" y="1503831"/>
              <a:ext cx="748955" cy="330768"/>
            </a:xfrm>
            <a:prstGeom prst="rect">
              <a:avLst/>
            </a:prstGeom>
            <a:noFill/>
            <a:ln>
              <a:solidFill>
                <a:srgbClr val="F250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491168-3135-104D-8216-8EBC666A9908}"/>
              </a:ext>
            </a:extLst>
          </p:cNvPr>
          <p:cNvSpPr txBox="1"/>
          <p:nvPr/>
        </p:nvSpPr>
        <p:spPr>
          <a:xfrm>
            <a:off x="4041440" y="2266336"/>
            <a:ext cx="276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Word Embedding(Glove)</a:t>
            </a:r>
            <a:endParaRPr kumimoji="1"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58DB7C-0F9C-BB4B-B804-E62C2366E209}"/>
                  </a:ext>
                </a:extLst>
              </p:cNvPr>
              <p:cNvSpPr txBox="1"/>
              <p:nvPr/>
            </p:nvSpPr>
            <p:spPr>
              <a:xfrm>
                <a:off x="1547664" y="3068444"/>
                <a:ext cx="639517" cy="680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−0.2</m:t>
                              </m:r>
                            </m:e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58DB7C-0F9C-BB4B-B804-E62C2366E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068444"/>
                <a:ext cx="639517" cy="6803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690A07-2614-4942-990B-1D63F378F8D0}"/>
                  </a:ext>
                </a:extLst>
              </p:cNvPr>
              <p:cNvSpPr txBox="1"/>
              <p:nvPr/>
            </p:nvSpPr>
            <p:spPr>
              <a:xfrm>
                <a:off x="2051720" y="3073416"/>
                <a:ext cx="639517" cy="680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690A07-2614-4942-990B-1D63F378F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073416"/>
                <a:ext cx="639517" cy="680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2964AE-33F0-B142-B3F6-768C002F73B0}"/>
                  </a:ext>
                </a:extLst>
              </p:cNvPr>
              <p:cNvSpPr txBox="1"/>
              <p:nvPr/>
            </p:nvSpPr>
            <p:spPr>
              <a:xfrm>
                <a:off x="2555776" y="3068959"/>
                <a:ext cx="639517" cy="680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0.9</m:t>
                              </m:r>
                            </m:e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−0.2</m:t>
                              </m:r>
                            </m:e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2964AE-33F0-B142-B3F6-768C002F7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068959"/>
                <a:ext cx="639517" cy="6803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C4733F-E303-4E4D-9923-0C3A293F1A6A}"/>
                  </a:ext>
                </a:extLst>
              </p:cNvPr>
              <p:cNvSpPr txBox="1"/>
              <p:nvPr/>
            </p:nvSpPr>
            <p:spPr>
              <a:xfrm>
                <a:off x="3701896" y="3063988"/>
                <a:ext cx="639517" cy="680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−0.2</m:t>
                              </m:r>
                            </m:e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C4733F-E303-4E4D-9923-0C3A293F1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896" y="3063988"/>
                <a:ext cx="639517" cy="6803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4260DEF-0FC4-F24B-A914-B723A5858CBB}"/>
                  </a:ext>
                </a:extLst>
              </p:cNvPr>
              <p:cNvSpPr txBox="1"/>
              <p:nvPr/>
            </p:nvSpPr>
            <p:spPr>
              <a:xfrm>
                <a:off x="4292523" y="3071647"/>
                <a:ext cx="639517" cy="680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−0.1</m:t>
                              </m:r>
                            </m:e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−0.2</m:t>
                              </m:r>
                            </m:e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4260DEF-0FC4-F24B-A914-B723A5858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523" y="3071647"/>
                <a:ext cx="639517" cy="6803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6EDE02E-1C7C-0D49-B0FB-DEC74B40DD2C}"/>
                  </a:ext>
                </a:extLst>
              </p:cNvPr>
              <p:cNvSpPr txBox="1"/>
              <p:nvPr/>
            </p:nvSpPr>
            <p:spPr>
              <a:xfrm>
                <a:off x="4868587" y="3071646"/>
                <a:ext cx="639517" cy="680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−0.2</m:t>
                              </m:r>
                            </m:e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6EDE02E-1C7C-0D49-B0FB-DEC74B40D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587" y="3071646"/>
                <a:ext cx="639517" cy="6803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줄무늬가 있는 오른쪽 화살표[S] 22">
            <a:extLst>
              <a:ext uri="{FF2B5EF4-FFF2-40B4-BE49-F238E27FC236}">
                <a16:creationId xmlns:a16="http://schemas.microsoft.com/office/drawing/2014/main" id="{DA5E23E9-A4BD-B94E-9371-8E4627372D9F}"/>
              </a:ext>
            </a:extLst>
          </p:cNvPr>
          <p:cNvSpPr/>
          <p:nvPr/>
        </p:nvSpPr>
        <p:spPr>
          <a:xfrm rot="5400000">
            <a:off x="3481472" y="2185686"/>
            <a:ext cx="614033" cy="449201"/>
          </a:xfrm>
          <a:prstGeom prst="striped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왼쪽 중괄호[L] 23">
            <a:extLst>
              <a:ext uri="{FF2B5EF4-FFF2-40B4-BE49-F238E27FC236}">
                <a16:creationId xmlns:a16="http://schemas.microsoft.com/office/drawing/2014/main" id="{6B7311FB-9FE6-1448-A810-0BFDB1829B97}"/>
              </a:ext>
            </a:extLst>
          </p:cNvPr>
          <p:cNvSpPr/>
          <p:nvPr/>
        </p:nvSpPr>
        <p:spPr>
          <a:xfrm>
            <a:off x="1349206" y="3114390"/>
            <a:ext cx="126450" cy="674650"/>
          </a:xfrm>
          <a:prstGeom prst="leftBrac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25" name="왼쪽 중괄호[L] 24">
            <a:extLst>
              <a:ext uri="{FF2B5EF4-FFF2-40B4-BE49-F238E27FC236}">
                <a16:creationId xmlns:a16="http://schemas.microsoft.com/office/drawing/2014/main" id="{C6E4C75F-908A-DD4D-9F76-B2AF610BF0C9}"/>
              </a:ext>
            </a:extLst>
          </p:cNvPr>
          <p:cNvSpPr/>
          <p:nvPr/>
        </p:nvSpPr>
        <p:spPr>
          <a:xfrm rot="5400000">
            <a:off x="2261364" y="2126476"/>
            <a:ext cx="189457" cy="1551495"/>
          </a:xfrm>
          <a:prstGeom prst="leftBrac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AEC711-FE2D-B240-B765-2F815A98C89C}"/>
              </a:ext>
            </a:extLst>
          </p:cNvPr>
          <p:cNvSpPr txBox="1"/>
          <p:nvPr/>
        </p:nvSpPr>
        <p:spPr>
          <a:xfrm>
            <a:off x="4055861" y="4384102"/>
            <a:ext cx="861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Merge</a:t>
            </a:r>
            <a:endParaRPr kumimoji="1"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383690-F925-8F49-B8E1-4867652A3CF5}"/>
              </a:ext>
            </a:extLst>
          </p:cNvPr>
          <p:cNvSpPr/>
          <p:nvPr/>
        </p:nvSpPr>
        <p:spPr>
          <a:xfrm>
            <a:off x="3235458" y="3068960"/>
            <a:ext cx="400438" cy="675408"/>
          </a:xfrm>
          <a:prstGeom prst="rect">
            <a:avLst/>
          </a:prstGeom>
          <a:solidFill>
            <a:schemeClr val="bg1"/>
          </a:solidFill>
          <a:ln w="28575">
            <a:solidFill>
              <a:srgbClr val="F2504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AA150EA-AD23-E94D-A617-354DB4622AC0}"/>
                  </a:ext>
                </a:extLst>
              </p:cNvPr>
              <p:cNvSpPr txBox="1"/>
              <p:nvPr/>
            </p:nvSpPr>
            <p:spPr>
              <a:xfrm>
                <a:off x="6507161" y="3071646"/>
                <a:ext cx="639517" cy="680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−0.1</m:t>
                              </m:r>
                            </m:e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−0.2</m:t>
                              </m:r>
                            </m:e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AA150EA-AD23-E94D-A617-354DB4622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161" y="3071646"/>
                <a:ext cx="639517" cy="6803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FCC21F-6030-D24F-8004-17A2B3637F39}"/>
                  </a:ext>
                </a:extLst>
              </p:cNvPr>
              <p:cNvSpPr txBox="1"/>
              <p:nvPr/>
            </p:nvSpPr>
            <p:spPr>
              <a:xfrm>
                <a:off x="7100835" y="3071646"/>
                <a:ext cx="639517" cy="680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0.9</m:t>
                              </m:r>
                            </m:e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FCC21F-6030-D24F-8004-17A2B3637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835" y="3071646"/>
                <a:ext cx="639517" cy="6803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줄무늬가 있는 오른쪽 화살표[S] 32">
            <a:extLst>
              <a:ext uri="{FF2B5EF4-FFF2-40B4-BE49-F238E27FC236}">
                <a16:creationId xmlns:a16="http://schemas.microsoft.com/office/drawing/2014/main" id="{E63B2F91-3457-944B-97D3-CBEAEC9DCFE4}"/>
              </a:ext>
            </a:extLst>
          </p:cNvPr>
          <p:cNvSpPr/>
          <p:nvPr/>
        </p:nvSpPr>
        <p:spPr>
          <a:xfrm>
            <a:off x="5796136" y="3220115"/>
            <a:ext cx="504056" cy="352901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D849FA-424A-D342-A354-9E7A7B4D663C}"/>
              </a:ext>
            </a:extLst>
          </p:cNvPr>
          <p:cNvSpPr txBox="1"/>
          <p:nvPr/>
        </p:nvSpPr>
        <p:spPr>
          <a:xfrm>
            <a:off x="827584" y="322011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WE</a:t>
            </a:r>
          </a:p>
          <a:p>
            <a:r>
              <a:rPr kumimoji="1" lang="ko-KR" altLang="en-US" sz="1200" dirty="0"/>
              <a:t>차원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7CD81F-B3D0-9A47-8494-6903E87BFAA1}"/>
              </a:ext>
            </a:extLst>
          </p:cNvPr>
          <p:cNvSpPr txBox="1"/>
          <p:nvPr/>
        </p:nvSpPr>
        <p:spPr>
          <a:xfrm>
            <a:off x="1714719" y="2499718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Window</a:t>
            </a:r>
            <a:r>
              <a:rPr kumimoji="1" lang="ko-KR" altLang="en-US" sz="1400" dirty="0"/>
              <a:t> 크기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4264D3-2EC4-5A4C-85DA-2EDDA20BC56C}"/>
              </a:ext>
            </a:extLst>
          </p:cNvPr>
          <p:cNvSpPr txBox="1"/>
          <p:nvPr/>
        </p:nvSpPr>
        <p:spPr>
          <a:xfrm>
            <a:off x="6594190" y="3721309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Min</a:t>
            </a:r>
            <a:endParaRPr kumimoji="1"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BD2683-2B75-F24C-98E4-B8D8A76D132B}"/>
              </a:ext>
            </a:extLst>
          </p:cNvPr>
          <p:cNvSpPr txBox="1"/>
          <p:nvPr/>
        </p:nvSpPr>
        <p:spPr>
          <a:xfrm>
            <a:off x="7164288" y="3717032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Max</a:t>
            </a:r>
            <a:endParaRPr kumimoji="1"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A61252E-0FF8-2748-A9A5-E3585DD6DE45}"/>
                  </a:ext>
                </a:extLst>
              </p:cNvPr>
              <p:cNvSpPr txBox="1"/>
              <p:nvPr/>
            </p:nvSpPr>
            <p:spPr>
              <a:xfrm>
                <a:off x="3491880" y="5254762"/>
                <a:ext cx="639517" cy="9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−0.1</m:t>
                              </m:r>
                            </m:e>
                            <m:e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−0.2</m:t>
                              </m:r>
                            </m:e>
                            <m:e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A61252E-0FF8-2748-A9A5-E3585DD6D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5254762"/>
                <a:ext cx="639517" cy="90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865A740E-FF83-234D-8354-B56480B8897C}"/>
              </a:ext>
            </a:extLst>
          </p:cNvPr>
          <p:cNvSpPr txBox="1"/>
          <p:nvPr/>
        </p:nvSpPr>
        <p:spPr>
          <a:xfrm>
            <a:off x="4201544" y="5549167"/>
            <a:ext cx="1535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Feature Vector</a:t>
            </a:r>
            <a:endParaRPr kumimoji="1" lang="ko-KR" alt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06BC86-5687-5F43-8B52-9D70077699AC}"/>
              </a:ext>
            </a:extLst>
          </p:cNvPr>
          <p:cNvSpPr txBox="1"/>
          <p:nvPr/>
        </p:nvSpPr>
        <p:spPr>
          <a:xfrm>
            <a:off x="1619672" y="3797518"/>
            <a:ext cx="465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한국      산     수출품</a:t>
            </a:r>
            <a:r>
              <a:rPr kumimoji="1" lang="en-US" altLang="ko-KR" sz="1100" dirty="0"/>
              <a:t>	</a:t>
            </a:r>
            <a:r>
              <a:rPr kumimoji="1" lang="ko-KR" altLang="en-US" sz="1100" dirty="0"/>
              <a:t>         에       대하        여</a:t>
            </a:r>
          </a:p>
        </p:txBody>
      </p:sp>
      <p:sp>
        <p:nvSpPr>
          <p:cNvPr id="34" name="줄무늬가 있는 오른쪽 화살표[S] 33">
            <a:extLst>
              <a:ext uri="{FF2B5EF4-FFF2-40B4-BE49-F238E27FC236}">
                <a16:creationId xmlns:a16="http://schemas.microsoft.com/office/drawing/2014/main" id="{9E46FE12-E885-5740-A621-C7720627AB3A}"/>
              </a:ext>
            </a:extLst>
          </p:cNvPr>
          <p:cNvSpPr/>
          <p:nvPr/>
        </p:nvSpPr>
        <p:spPr>
          <a:xfrm rot="5400000">
            <a:off x="3481472" y="4392192"/>
            <a:ext cx="614033" cy="449201"/>
          </a:xfrm>
          <a:prstGeom prst="striped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pic>
        <p:nvPicPr>
          <p:cNvPr id="43" name="그래픽 42" descr="CurveClockwise">
            <a:extLst>
              <a:ext uri="{FF2B5EF4-FFF2-40B4-BE49-F238E27FC236}">
                <a16:creationId xmlns:a16="http://schemas.microsoft.com/office/drawing/2014/main" id="{D6819E86-1F26-854E-BCAE-CB1A7C1E34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4344218">
            <a:off x="5860786" y="4272448"/>
            <a:ext cx="742254" cy="74225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E80DA83-23A0-8D41-9D58-654DA08182AB}"/>
              </a:ext>
            </a:extLst>
          </p:cNvPr>
          <p:cNvSpPr txBox="1"/>
          <p:nvPr/>
        </p:nvSpPr>
        <p:spPr>
          <a:xfrm>
            <a:off x="6396384" y="4407252"/>
            <a:ext cx="861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Merge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458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  <p:bldP spid="21" grpId="0"/>
      <p:bldP spid="22" grpId="0"/>
      <p:bldP spid="24" grpId="0" animBg="1"/>
      <p:bldP spid="25" grpId="0" animBg="1"/>
      <p:bldP spid="28" grpId="0"/>
      <p:bldP spid="30" grpId="0" animBg="1"/>
      <p:bldP spid="31" grpId="0"/>
      <p:bldP spid="32" grpId="0"/>
      <p:bldP spid="33" grpId="0" animBg="1"/>
      <p:bldP spid="35" grpId="0"/>
      <p:bldP spid="37" grpId="0"/>
      <p:bldP spid="38" grpId="0"/>
      <p:bldP spid="39" grpId="0"/>
      <p:bldP spid="40" grpId="0"/>
      <p:bldP spid="42" grpId="0"/>
      <p:bldP spid="4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SVM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</a:t>
            </a:r>
            <a:r>
              <a:rPr lang="en-US" altLang="ko-KR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– 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결과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609600" y="15651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엔트로피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0.1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이상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동형이의어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대상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총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6109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개의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SVM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모델을 각각 학습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다양한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파라미터에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대해 실험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워드 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임베딩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방법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Glove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Word2Vec		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윈도우 사이즈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2,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5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10			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임베딩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차원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10,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50,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100,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200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		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Merge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방법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Sum, </a:t>
            </a:r>
            <a:r>
              <a:rPr lang="en-US" altLang="ko-KR" sz="14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Concat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			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추가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feature :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Min-Max vector</a:t>
            </a:r>
          </a:p>
          <a:p>
            <a:pPr lvl="1">
              <a:lnSpc>
                <a:spcPct val="150000"/>
              </a:lnSpc>
            </a:pP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SVM + MFS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베이스라인보다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약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2.5%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상승</a:t>
            </a:r>
            <a:endParaRPr lang="en-US" altLang="ko-KR" sz="1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DC2644B-07E9-9843-ADA5-800166F83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425719"/>
              </p:ext>
            </p:extLst>
          </p:nvPr>
        </p:nvGraphicFramePr>
        <p:xfrm>
          <a:off x="4756845" y="2539355"/>
          <a:ext cx="3487563" cy="16097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9209">
                  <a:extLst>
                    <a:ext uri="{9D8B030D-6E8A-4147-A177-3AD203B41FA5}">
                      <a16:colId xmlns:a16="http://schemas.microsoft.com/office/drawing/2014/main" val="322094737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81509777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83574583"/>
                    </a:ext>
                  </a:extLst>
                </a:gridCol>
                <a:gridCol w="586457">
                  <a:extLst>
                    <a:ext uri="{9D8B030D-6E8A-4147-A177-3AD203B41FA5}">
                      <a16:colId xmlns:a16="http://schemas.microsoft.com/office/drawing/2014/main" val="275760596"/>
                    </a:ext>
                  </a:extLst>
                </a:gridCol>
                <a:gridCol w="997721">
                  <a:extLst>
                    <a:ext uri="{9D8B030D-6E8A-4147-A177-3AD203B41FA5}">
                      <a16:colId xmlns:a16="http://schemas.microsoft.com/office/drawing/2014/main" val="3999039568"/>
                    </a:ext>
                  </a:extLst>
                </a:gridCol>
              </a:tblGrid>
              <a:tr h="309336"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minmax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Merge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win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dim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accuracy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7419730"/>
                  </a:ext>
                </a:extLst>
              </a:tr>
              <a:tr h="159355">
                <a:tc>
                  <a:txBody>
                    <a:bodyPr/>
                    <a:lstStyle/>
                    <a:p>
                      <a:pPr algn="r" fontAlgn="ctr"/>
                      <a:r>
                        <a:rPr lang="en" sz="1000" b="1" u="none" strike="noStrike" dirty="0">
                          <a:effectLst/>
                        </a:rPr>
                        <a:t>T</a:t>
                      </a:r>
                      <a:endParaRPr lang="en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sz="1000" b="1" u="none" strike="noStrike" dirty="0" err="1">
                          <a:effectLst/>
                        </a:rPr>
                        <a:t>concat</a:t>
                      </a:r>
                      <a:endParaRPr lang="en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u="none" strike="noStrike" dirty="0">
                          <a:effectLst/>
                        </a:rPr>
                        <a:t>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u="none" strike="noStrike" dirty="0">
                          <a:effectLst/>
                        </a:rPr>
                        <a:t>200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u="none" strike="noStrike" dirty="0">
                          <a:effectLst/>
                        </a:rPr>
                        <a:t>93.06676964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083669"/>
                  </a:ext>
                </a:extLst>
              </a:tr>
              <a:tr h="159355">
                <a:tc>
                  <a:txBody>
                    <a:bodyPr/>
                    <a:lstStyle/>
                    <a:p>
                      <a:pPr algn="r" fontAlgn="ctr"/>
                      <a:r>
                        <a:rPr lang="en" sz="1000" u="none" strike="noStrike">
                          <a:effectLst/>
                        </a:rPr>
                        <a:t>T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sz="1000" u="none" strike="noStrike">
                          <a:effectLst/>
                        </a:rPr>
                        <a:t>concat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92.9102015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2406308"/>
                  </a:ext>
                </a:extLst>
              </a:tr>
              <a:tr h="159355">
                <a:tc>
                  <a:txBody>
                    <a:bodyPr/>
                    <a:lstStyle/>
                    <a:p>
                      <a:pPr algn="r" fontAlgn="ctr"/>
                      <a:r>
                        <a:rPr lang="en" sz="1000" u="none" strike="noStrike">
                          <a:effectLst/>
                        </a:rPr>
                        <a:t>T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sz="1000" u="none" strike="noStrike">
                          <a:effectLst/>
                        </a:rPr>
                        <a:t>concat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92.88913852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4735153"/>
                  </a:ext>
                </a:extLst>
              </a:tr>
              <a:tr h="159355">
                <a:tc>
                  <a:txBody>
                    <a:bodyPr/>
                    <a:lstStyle/>
                    <a:p>
                      <a:pPr algn="r" fontAlgn="ctr"/>
                      <a:r>
                        <a:rPr lang="en" sz="1000" u="none" strike="noStrike">
                          <a:effectLst/>
                        </a:rPr>
                        <a:t>F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sz="1000" u="none" strike="noStrike">
                          <a:effectLst/>
                        </a:rPr>
                        <a:t>concat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92.76135646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3925081"/>
                  </a:ext>
                </a:extLst>
              </a:tr>
              <a:tr h="159355">
                <a:tc>
                  <a:txBody>
                    <a:bodyPr/>
                    <a:lstStyle/>
                    <a:p>
                      <a:pPr algn="r" fontAlgn="ctr"/>
                      <a:r>
                        <a:rPr lang="en" sz="1000" u="none" strike="noStrike">
                          <a:effectLst/>
                        </a:rPr>
                        <a:t>T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sz="1000" u="none" strike="noStrike">
                          <a:effectLst/>
                        </a:rPr>
                        <a:t>concat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92.74099558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0869105"/>
                  </a:ext>
                </a:extLst>
              </a:tr>
              <a:tr h="159355">
                <a:tc>
                  <a:txBody>
                    <a:bodyPr/>
                    <a:lstStyle/>
                    <a:p>
                      <a:pPr algn="r" fontAlgn="ctr"/>
                      <a:r>
                        <a:rPr lang="en" sz="1000" u="none" strike="noStrike">
                          <a:effectLst/>
                        </a:rPr>
                        <a:t>T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sz="1000" u="none" strike="noStrike">
                          <a:effectLst/>
                        </a:rPr>
                        <a:t>concat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100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92.65955206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7567782"/>
                  </a:ext>
                </a:extLst>
              </a:tr>
              <a:tr h="159355">
                <a:tc>
                  <a:txBody>
                    <a:bodyPr/>
                    <a:lstStyle/>
                    <a:p>
                      <a:pPr algn="r" fontAlgn="ctr"/>
                      <a:r>
                        <a:rPr lang="en" sz="1000" u="none" strike="noStrike">
                          <a:effectLst/>
                        </a:rPr>
                        <a:t>T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sz="1000" u="none" strike="noStrike">
                          <a:effectLst/>
                        </a:rPr>
                        <a:t>concat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100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92.64199958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3124189"/>
                  </a:ext>
                </a:extLst>
              </a:tr>
              <a:tr h="159355">
                <a:tc>
                  <a:txBody>
                    <a:bodyPr/>
                    <a:lstStyle/>
                    <a:p>
                      <a:pPr algn="r" fontAlgn="ctr"/>
                      <a:r>
                        <a:rPr lang="en" sz="1000" u="none" strike="noStrike">
                          <a:effectLst/>
                        </a:rPr>
                        <a:t>F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sz="1000" u="none" strike="noStrike" dirty="0" err="1">
                          <a:effectLst/>
                        </a:rPr>
                        <a:t>concat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100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92.52966369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268763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72388BB-1A2F-4745-BA0C-677A79C9E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24220"/>
              </p:ext>
            </p:extLst>
          </p:nvPr>
        </p:nvGraphicFramePr>
        <p:xfrm>
          <a:off x="4783200" y="4725144"/>
          <a:ext cx="3029160" cy="122413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24904">
                  <a:extLst>
                    <a:ext uri="{9D8B030D-6E8A-4147-A177-3AD203B41FA5}">
                      <a16:colId xmlns:a16="http://schemas.microsoft.com/office/drawing/2014/main" val="38357458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7576059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999039568"/>
                    </a:ext>
                  </a:extLst>
                </a:gridCol>
              </a:tblGrid>
              <a:tr h="476248"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 dirty="0">
                          <a:effectLst/>
                        </a:rPr>
                        <a:t>Entropy</a:t>
                      </a:r>
                      <a:endParaRPr lang="en" sz="105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Model</a:t>
                      </a:r>
                      <a:endParaRPr lang="en" sz="105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50" u="none" strike="noStrike" dirty="0">
                          <a:effectLst/>
                        </a:rPr>
                        <a:t>Accuracy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7419730"/>
                  </a:ext>
                </a:extLst>
              </a:tr>
              <a:tr h="24929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0.1</a:t>
                      </a:r>
                      <a:r>
                        <a:rPr lang="ko-KR" altLang="en-US" sz="1050" u="none" strike="noStrike" dirty="0">
                          <a:effectLst/>
                        </a:rPr>
                        <a:t>이상</a:t>
                      </a:r>
                      <a:r>
                        <a:rPr lang="en-US" altLang="ko-KR" sz="1050" u="none" strike="noStrike" dirty="0">
                          <a:effectLst/>
                        </a:rPr>
                        <a:t> 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SVM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93.0 %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083669"/>
                  </a:ext>
                </a:extLst>
              </a:tr>
              <a:tr h="24929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effectLst/>
                        </a:rPr>
                        <a:t>all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effectLst/>
                        </a:rPr>
                        <a:t>SVM+MFS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effectLst/>
                        </a:rPr>
                        <a:t>98.5 %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2406308"/>
                  </a:ext>
                </a:extLst>
              </a:tr>
              <a:tr h="24929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all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50" u="none" strike="noStrike" dirty="0">
                          <a:effectLst/>
                        </a:rPr>
                        <a:t>베이스라인</a:t>
                      </a:r>
                      <a:r>
                        <a:rPr lang="en-US" altLang="ko-KR" sz="1050" u="none" strike="noStrike" dirty="0">
                          <a:effectLst/>
                        </a:rPr>
                        <a:t>(MFS)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473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992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다음단계 구상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609600" y="15651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사실 원래는 가장 어려운 단계에 적용하고자 했던 </a:t>
            </a:r>
            <a:r>
              <a:rPr lang="en-US" altLang="ko-KR" sz="1600" dirty="0"/>
              <a:t>SVM </a:t>
            </a:r>
            <a:r>
              <a:rPr lang="ko-KR" altLang="en-US" sz="1600" dirty="0"/>
              <a:t>모델이 중간 난이도까지 </a:t>
            </a:r>
            <a:br>
              <a:rPr lang="en-US" altLang="ko-KR" sz="1600" dirty="0"/>
            </a:br>
            <a:r>
              <a:rPr lang="ko-KR" altLang="en-US" sz="1600" dirty="0"/>
              <a:t>커버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초기에 </a:t>
            </a:r>
            <a:r>
              <a:rPr lang="en-US" altLang="ko-KR" sz="1600" dirty="0"/>
              <a:t>SVM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풀려고 했던 가장 높은 난이도의 문제를 </a:t>
            </a:r>
            <a:r>
              <a:rPr lang="ko-KR" altLang="en-US" sz="1600" dirty="0" err="1"/>
              <a:t>딥러닝으로</a:t>
            </a:r>
            <a:r>
              <a:rPr lang="ko-KR" altLang="en-US" sz="1600" dirty="0"/>
              <a:t> 풀어보자</a:t>
            </a:r>
            <a:r>
              <a:rPr lang="en-US" altLang="ko-KR" sz="1600" dirty="0"/>
              <a:t>!</a:t>
            </a:r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600" b="1" dirty="0" err="1"/>
              <a:t>딥러닝</a:t>
            </a:r>
            <a:r>
              <a:rPr lang="ko-KR" altLang="en-US" sz="1600" b="1" dirty="0"/>
              <a:t> 모델이 </a:t>
            </a:r>
            <a:r>
              <a:rPr lang="en-US" altLang="ko-KR" sz="1600" b="1" dirty="0"/>
              <a:t>SVM</a:t>
            </a:r>
            <a:r>
              <a:rPr lang="ko-KR" altLang="en-US" sz="1600" b="1" dirty="0"/>
              <a:t> 모델 보다 더 어려운 단어에 어울릴 수 있겠다는 직관</a:t>
            </a:r>
          </a:p>
        </p:txBody>
      </p:sp>
    </p:spTree>
    <p:extLst>
      <p:ext uri="{BB962C8B-B14F-4D97-AF65-F5344CB8AC3E}">
        <p14:creationId xmlns:p14="http://schemas.microsoft.com/office/powerpoint/2010/main" val="1476312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다음단계 구상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609600" y="15651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815C3B3-3E4D-FB4F-B811-D57567E1E812}"/>
              </a:ext>
            </a:extLst>
          </p:cNvPr>
          <p:cNvSpPr txBox="1">
            <a:spLocks/>
          </p:cNvSpPr>
          <p:nvPr/>
        </p:nvSpPr>
        <p:spPr>
          <a:xfrm>
            <a:off x="762000" y="4182192"/>
            <a:ext cx="8229600" cy="2061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최상위 난이도 동형이의어는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딥러닝으로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풀어보자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!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엔트로피가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0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근처인 동형이의어들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MFS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엔트로피가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0.1~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SVM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분류기 모델</a:t>
            </a:r>
            <a:endParaRPr lang="en-US" altLang="ko-KR" sz="1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엔트로피 최상위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4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딥러닝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</a:t>
            </a:r>
            <a:endParaRPr lang="en-US" altLang="ko-KR" sz="1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2B1B2FB6-5C81-FE41-97C2-7E2596CCB4D7}"/>
              </a:ext>
            </a:extLst>
          </p:cNvPr>
          <p:cNvSpPr/>
          <p:nvPr/>
        </p:nvSpPr>
        <p:spPr>
          <a:xfrm>
            <a:off x="2951820" y="1233454"/>
            <a:ext cx="3240360" cy="2793414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238DFA51-C1D2-7644-8037-1AB57018E9A0}"/>
              </a:ext>
            </a:extLst>
          </p:cNvPr>
          <p:cNvSpPr/>
          <p:nvPr/>
        </p:nvSpPr>
        <p:spPr>
          <a:xfrm>
            <a:off x="3587446" y="1244528"/>
            <a:ext cx="1969108" cy="1697507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SVM</a:t>
            </a:r>
            <a:endParaRPr kumimoji="1" lang="ko-KR" altLang="en-US" dirty="0"/>
          </a:p>
        </p:txBody>
      </p:sp>
      <p:sp>
        <p:nvSpPr>
          <p:cNvPr id="8" name="삼각형 7">
            <a:extLst>
              <a:ext uri="{FF2B5EF4-FFF2-40B4-BE49-F238E27FC236}">
                <a16:creationId xmlns:a16="http://schemas.microsoft.com/office/drawing/2014/main" id="{7B37F983-005F-A847-8CEC-165C71C247AF}"/>
              </a:ext>
            </a:extLst>
          </p:cNvPr>
          <p:cNvSpPr/>
          <p:nvPr/>
        </p:nvSpPr>
        <p:spPr>
          <a:xfrm>
            <a:off x="4058178" y="1246459"/>
            <a:ext cx="1027644" cy="88590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9A7774-F0C3-3141-950B-0D784D9B39FD}"/>
              </a:ext>
            </a:extLst>
          </p:cNvPr>
          <p:cNvSpPr txBox="1"/>
          <p:nvPr/>
        </p:nvSpPr>
        <p:spPr>
          <a:xfrm>
            <a:off x="4139952" y="3212976"/>
            <a:ext cx="87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</a:rPr>
              <a:t>MFS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9190C-43FE-054B-9224-6C04256FC122}"/>
              </a:ext>
            </a:extLst>
          </p:cNvPr>
          <p:cNvSpPr txBox="1"/>
          <p:nvPr/>
        </p:nvSpPr>
        <p:spPr>
          <a:xfrm>
            <a:off x="4202194" y="1691516"/>
            <a:ext cx="87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Deep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31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단어 의미 </a:t>
            </a:r>
            <a:r>
              <a:rPr lang="ko-KR" altLang="en-US" sz="32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중의성</a:t>
            </a:r>
            <a:r>
              <a:rPr lang="ko-KR" altLang="en-US" sz="3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32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해소란</a:t>
            </a:r>
            <a:r>
              <a:rPr lang="en-US" altLang="ko-KR" sz="3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  <a:endParaRPr lang="ko-KR" altLang="en-US" sz="3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250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2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딥러닝</a:t>
            </a:r>
            <a:r>
              <a:rPr lang="ko-KR" altLang="en-US" sz="3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</a:t>
            </a:r>
            <a:endParaRPr lang="ko-KR" altLang="en-US" sz="3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412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딥러닝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 </a:t>
            </a:r>
            <a:r>
              <a:rPr lang="en-US" altLang="ko-KR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구조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467544" y="135130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대부분의 선행연구에서 보편적으로 취하고 있던 모델 구조 채택</a:t>
            </a:r>
            <a:endParaRPr lang="en-US" altLang="ko-KR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Embedding layer – Bi-LSTM layer – Fully connected output layer</a:t>
            </a:r>
            <a:endParaRPr lang="en-US" altLang="ko-KR" sz="12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B9951FA1-64B5-9D41-BAB5-B452F996A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780928"/>
            <a:ext cx="270030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11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딥러닝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467544" y="135130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두 가지 모델에 대해 실험</a:t>
            </a:r>
            <a:endParaRPr lang="en-US" altLang="ko-KR" sz="12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B27E70-170C-944E-8BF7-CAF379621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765786"/>
            <a:ext cx="3632365" cy="1944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F5CB0F-58E8-474D-94E6-E9D64C4AB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765786"/>
            <a:ext cx="2813209" cy="17229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98C74F-7072-E84C-B46F-133DDA60A396}"/>
              </a:ext>
            </a:extLst>
          </p:cNvPr>
          <p:cNvSpPr txBox="1"/>
          <p:nvPr/>
        </p:nvSpPr>
        <p:spPr>
          <a:xfrm>
            <a:off x="2339752" y="4688130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&lt;</a:t>
            </a: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개별 모델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&gt;</a:t>
            </a:r>
            <a:endParaRPr kumimoji="1" lang="ko-KR" altLang="en-US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D32AC-6229-684C-9685-7ECBD501E12D}"/>
              </a:ext>
            </a:extLst>
          </p:cNvPr>
          <p:cNvSpPr txBox="1"/>
          <p:nvPr/>
        </p:nvSpPr>
        <p:spPr>
          <a:xfrm>
            <a:off x="5811897" y="4705399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&lt;</a:t>
            </a: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공유 모델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&gt;</a:t>
            </a:r>
            <a:endParaRPr kumimoji="1" lang="ko-KR" altLang="en-US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091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딥러닝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 </a:t>
            </a:r>
            <a:r>
              <a:rPr lang="en-US" altLang="ko-KR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–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개별</a:t>
            </a:r>
            <a:r>
              <a:rPr lang="en-US" altLang="ko-KR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모델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467544" y="135130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개별 모델</a:t>
            </a:r>
            <a:endParaRPr lang="en-US" altLang="ko-KR" sz="12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B2CD3B-BC59-3648-9509-9761F2C7CC2F}"/>
              </a:ext>
            </a:extLst>
          </p:cNvPr>
          <p:cNvSpPr txBox="1"/>
          <p:nvPr/>
        </p:nvSpPr>
        <p:spPr>
          <a:xfrm>
            <a:off x="1198927" y="2904038"/>
            <a:ext cx="1212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Output layer</a:t>
            </a:r>
            <a:endParaRPr kumimoji="1"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EF9997-41DE-574B-A48C-AAD86CDE477A}"/>
              </a:ext>
            </a:extLst>
          </p:cNvPr>
          <p:cNvSpPr txBox="1"/>
          <p:nvPr/>
        </p:nvSpPr>
        <p:spPr>
          <a:xfrm>
            <a:off x="1333580" y="3480102"/>
            <a:ext cx="1078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LSTM layer</a:t>
            </a:r>
            <a:endParaRPr kumimoji="1"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7EF000-ACF6-0241-ACB9-A9B07EFA04C9}"/>
              </a:ext>
            </a:extLst>
          </p:cNvPr>
          <p:cNvSpPr txBox="1"/>
          <p:nvPr/>
        </p:nvSpPr>
        <p:spPr>
          <a:xfrm>
            <a:off x="861759" y="4056166"/>
            <a:ext cx="1559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Embedding layer</a:t>
            </a:r>
            <a:endParaRPr kumimoji="1" lang="ko-KR" altLang="en-US" sz="14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E320A72-3CBD-A64C-B6D2-4F5A4C6C6CB4}"/>
              </a:ext>
            </a:extLst>
          </p:cNvPr>
          <p:cNvSpPr txBox="1"/>
          <p:nvPr/>
        </p:nvSpPr>
        <p:spPr>
          <a:xfrm>
            <a:off x="4634606" y="5785519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“</a:t>
            </a:r>
            <a:r>
              <a:rPr kumimoji="1" lang="ko-KR" altLang="en-US" sz="1400" dirty="0"/>
              <a:t>차를 타고 가다</a:t>
            </a:r>
            <a:r>
              <a:rPr kumimoji="1" lang="en-US" altLang="ko-KR" sz="1400" dirty="0"/>
              <a:t>”</a:t>
            </a:r>
            <a:endParaRPr kumimoji="1" lang="ko-KR" altLang="en-US" sz="1400" dirty="0"/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4852F9B4-356B-1D4F-BF25-1D40881C4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698921"/>
            <a:ext cx="1714133" cy="2040635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C5FB9C2D-0CCE-5044-B985-961596DCB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427" y="2698920"/>
            <a:ext cx="1714133" cy="2040635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ADA1D88D-8223-E049-9835-D12A37B94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301" y="2698919"/>
            <a:ext cx="1714133" cy="204063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A4C81E92-3388-844A-AE2B-25833339479D}"/>
              </a:ext>
            </a:extLst>
          </p:cNvPr>
          <p:cNvSpPr txBox="1"/>
          <p:nvPr/>
        </p:nvSpPr>
        <p:spPr>
          <a:xfrm>
            <a:off x="3275856" y="2492896"/>
            <a:ext cx="598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/>
              <a:t>차</a:t>
            </a:r>
            <a:r>
              <a:rPr kumimoji="1" lang="en-US" altLang="ko-KR" sz="1050" dirty="0"/>
              <a:t>__01</a:t>
            </a:r>
          </a:p>
          <a:p>
            <a:r>
              <a:rPr kumimoji="1" lang="en-US" altLang="ko-KR" sz="1050" dirty="0"/>
              <a:t>/NNG</a:t>
            </a:r>
            <a:endParaRPr kumimoji="1" lang="ko-KR" altLang="en-US" sz="105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E08242-3EF9-7F4C-8A03-6BFE22F10AC1}"/>
              </a:ext>
            </a:extLst>
          </p:cNvPr>
          <p:cNvSpPr txBox="1"/>
          <p:nvPr/>
        </p:nvSpPr>
        <p:spPr>
          <a:xfrm>
            <a:off x="5153806" y="2492896"/>
            <a:ext cx="5822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/>
              <a:t>타</a:t>
            </a:r>
            <a:r>
              <a:rPr kumimoji="1" lang="en-US" altLang="ko-KR" sz="1050" dirty="0"/>
              <a:t>__03</a:t>
            </a:r>
          </a:p>
          <a:p>
            <a:r>
              <a:rPr kumimoji="1" lang="en-US" altLang="ko-KR" sz="1050" dirty="0"/>
              <a:t>/VV</a:t>
            </a:r>
            <a:endParaRPr kumimoji="1" lang="ko-KR" altLang="en-US" sz="105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D5600F5-F05A-9441-AF6A-1AE9D0ACD5CB}"/>
              </a:ext>
            </a:extLst>
          </p:cNvPr>
          <p:cNvSpPr txBox="1"/>
          <p:nvPr/>
        </p:nvSpPr>
        <p:spPr>
          <a:xfrm>
            <a:off x="6940261" y="2517422"/>
            <a:ext cx="5822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/>
              <a:t>가</a:t>
            </a:r>
            <a:r>
              <a:rPr kumimoji="1" lang="en-US" altLang="ko-KR" sz="1050" dirty="0"/>
              <a:t>__02</a:t>
            </a:r>
          </a:p>
          <a:p>
            <a:r>
              <a:rPr kumimoji="1" lang="en-US" altLang="ko-KR" sz="1050" dirty="0"/>
              <a:t>/VV</a:t>
            </a:r>
            <a:endParaRPr kumimoji="1" lang="ko-KR" altLang="en-US" sz="105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14A3CFA-3FDA-7D4F-9EC7-BE7DA356F7B6}"/>
              </a:ext>
            </a:extLst>
          </p:cNvPr>
          <p:cNvSpPr txBox="1"/>
          <p:nvPr/>
        </p:nvSpPr>
        <p:spPr>
          <a:xfrm>
            <a:off x="2929819" y="4713682"/>
            <a:ext cx="1354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&lt;</a:t>
            </a:r>
            <a:r>
              <a:rPr kumimoji="1" lang="ko-KR" altLang="en-US" sz="1200" dirty="0"/>
              <a:t>차</a:t>
            </a:r>
            <a:r>
              <a:rPr kumimoji="1" lang="en-US" altLang="ko-KR" sz="1200" dirty="0"/>
              <a:t>/NNG</a:t>
            </a:r>
            <a:r>
              <a:rPr kumimoji="1" lang="ko-KR" altLang="en-US" sz="1200" dirty="0"/>
              <a:t> 모델</a:t>
            </a:r>
            <a:r>
              <a:rPr kumimoji="1" lang="en-US" altLang="ko-KR" sz="1200" dirty="0"/>
              <a:t>&gt;</a:t>
            </a:r>
            <a:endParaRPr kumimoji="1"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4D13D-EA67-AB46-AA34-DA1A768D419E}"/>
              </a:ext>
            </a:extLst>
          </p:cNvPr>
          <p:cNvSpPr txBox="1"/>
          <p:nvPr/>
        </p:nvSpPr>
        <p:spPr>
          <a:xfrm>
            <a:off x="4841753" y="4727123"/>
            <a:ext cx="1354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&lt;</a:t>
            </a:r>
            <a:r>
              <a:rPr kumimoji="1" lang="ko-KR" altLang="en-US" sz="1200" dirty="0"/>
              <a:t>타</a:t>
            </a:r>
            <a:r>
              <a:rPr kumimoji="1" lang="en-US" altLang="ko-KR" sz="1200" dirty="0"/>
              <a:t>/VV</a:t>
            </a:r>
            <a:r>
              <a:rPr kumimoji="1" lang="ko-KR" altLang="en-US" sz="1200" dirty="0"/>
              <a:t> 모델</a:t>
            </a:r>
            <a:r>
              <a:rPr kumimoji="1" lang="en-US" altLang="ko-KR" sz="1200" dirty="0"/>
              <a:t>&gt;</a:t>
            </a:r>
            <a:endParaRPr kumimoji="1"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1ADF7D-2997-E842-AC43-68577065F47A}"/>
              </a:ext>
            </a:extLst>
          </p:cNvPr>
          <p:cNvSpPr txBox="1"/>
          <p:nvPr/>
        </p:nvSpPr>
        <p:spPr>
          <a:xfrm>
            <a:off x="6629358" y="4739553"/>
            <a:ext cx="1354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&lt;</a:t>
            </a:r>
            <a:r>
              <a:rPr kumimoji="1" lang="ko-KR" altLang="en-US" sz="1200" dirty="0"/>
              <a:t>가</a:t>
            </a:r>
            <a:r>
              <a:rPr kumimoji="1" lang="en-US" altLang="ko-KR" sz="1200" dirty="0"/>
              <a:t>/VV</a:t>
            </a:r>
            <a:r>
              <a:rPr kumimoji="1" lang="ko-KR" altLang="en-US" sz="1200" dirty="0"/>
              <a:t> 모델</a:t>
            </a:r>
            <a:r>
              <a:rPr kumimoji="1" lang="en-US" altLang="ko-KR" sz="1200" dirty="0"/>
              <a:t>&gt;</a:t>
            </a:r>
            <a:endParaRPr kumimoji="1" lang="ko-KR" altLang="en-US" sz="1200" dirty="0"/>
          </a:p>
        </p:txBody>
      </p:sp>
      <p:pic>
        <p:nvPicPr>
          <p:cNvPr id="4" name="그래픽 3" descr="CurveClockwise">
            <a:extLst>
              <a:ext uri="{FF2B5EF4-FFF2-40B4-BE49-F238E27FC236}">
                <a16:creationId xmlns:a16="http://schemas.microsoft.com/office/drawing/2014/main" id="{55B6AFB7-3C50-014F-87A6-BBF6086F7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783155">
            <a:off x="3680632" y="5166916"/>
            <a:ext cx="547845" cy="547845"/>
          </a:xfrm>
          <a:prstGeom prst="rect">
            <a:avLst/>
          </a:prstGeom>
        </p:spPr>
      </p:pic>
      <p:pic>
        <p:nvPicPr>
          <p:cNvPr id="8" name="그래픽 7" descr="CurveCounterclockwise">
            <a:extLst>
              <a:ext uri="{FF2B5EF4-FFF2-40B4-BE49-F238E27FC236}">
                <a16:creationId xmlns:a16="http://schemas.microsoft.com/office/drawing/2014/main" id="{FC526E59-681A-F645-B410-7E4D23791E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3055602">
            <a:off x="6522062" y="5178105"/>
            <a:ext cx="547845" cy="547845"/>
          </a:xfrm>
          <a:prstGeom prst="rect">
            <a:avLst/>
          </a:prstGeom>
        </p:spPr>
      </p:pic>
      <p:pic>
        <p:nvPicPr>
          <p:cNvPr id="10" name="그래픽 9" descr="Straight">
            <a:extLst>
              <a:ext uri="{FF2B5EF4-FFF2-40B4-BE49-F238E27FC236}">
                <a16:creationId xmlns:a16="http://schemas.microsoft.com/office/drawing/2014/main" id="{0333489B-525F-164E-956D-7F0BC77160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5117612" y="5157192"/>
            <a:ext cx="534508" cy="53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48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딥러닝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 </a:t>
            </a:r>
            <a:r>
              <a:rPr lang="en-US" altLang="ko-KR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–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개별 모델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609600" y="15651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우선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SVM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에서 했듯 각각의 동형이의어에 대해 서로 다른 모델을 만들어서 학습하여 정확도를 측정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임의로 선택한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9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 단어에 대한 정확도 비교</a:t>
            </a:r>
            <a:endParaRPr lang="en-US" altLang="ko-KR" sz="1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1B71F18-36BD-9143-B178-48C6A5A32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294005"/>
              </p:ext>
            </p:extLst>
          </p:nvPr>
        </p:nvGraphicFramePr>
        <p:xfrm>
          <a:off x="1259632" y="2606661"/>
          <a:ext cx="6768750" cy="19024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0759175"/>
                    </a:ext>
                  </a:extLst>
                </a:gridCol>
                <a:gridCol w="561662">
                  <a:extLst>
                    <a:ext uri="{9D8B030D-6E8A-4147-A177-3AD203B41FA5}">
                      <a16:colId xmlns:a16="http://schemas.microsoft.com/office/drawing/2014/main" val="2787697620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57800337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897132604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723205080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1073890374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3475352053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314789587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1475625595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604723512"/>
                    </a:ext>
                  </a:extLst>
                </a:gridCol>
              </a:tblGrid>
              <a:tr h="534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모델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</a:t>
                      </a:r>
                      <a:r>
                        <a:rPr lang="en-US" altLang="ko-KR" sz="1100" dirty="0"/>
                        <a:t>/NNG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원</a:t>
                      </a:r>
                      <a:r>
                        <a:rPr lang="en-US" altLang="ko-KR" sz="1100" dirty="0"/>
                        <a:t>/NNG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감수</a:t>
                      </a:r>
                      <a:r>
                        <a:rPr lang="en-US" altLang="ko-KR" sz="1100" dirty="0"/>
                        <a:t>/NNG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정수</a:t>
                      </a:r>
                      <a:r>
                        <a:rPr lang="en-US" altLang="ko-KR" sz="1100" dirty="0"/>
                        <a:t>/NNG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거사</a:t>
                      </a:r>
                      <a:r>
                        <a:rPr lang="en-US" altLang="ko-KR" sz="1100" dirty="0"/>
                        <a:t>/NNG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</a:t>
                      </a:r>
                      <a:r>
                        <a:rPr lang="en-US" altLang="ko-KR" sz="1100" dirty="0"/>
                        <a:t>/NNP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국</a:t>
                      </a:r>
                      <a:r>
                        <a:rPr lang="en-US" altLang="ko-KR" sz="1100" dirty="0"/>
                        <a:t>/NNG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표시</a:t>
                      </a:r>
                      <a:r>
                        <a:rPr lang="en-US" altLang="ko-KR" sz="1100" dirty="0"/>
                        <a:t>/NNG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배출되</a:t>
                      </a:r>
                      <a:r>
                        <a:rPr lang="en-US" altLang="ko-KR" sz="1100" dirty="0"/>
                        <a:t>/VV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194738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엔트로피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898779"/>
                  </a:ext>
                </a:extLst>
              </a:tr>
              <a:tr h="383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TestCase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184624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개별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84.61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87.23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75.00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50.00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79.24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90.74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91.42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100.00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443945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SVM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75.38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85.10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83.33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100.00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84.90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92.59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82.85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100.00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595990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291BAC95-613A-0B44-8779-4026E9C1E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66" y="3678558"/>
            <a:ext cx="773726" cy="7585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BCE9381-ED92-0343-9B29-72C8AC7F9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138" y="3678558"/>
            <a:ext cx="773726" cy="7585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23D2918-84FE-314C-AEC9-3794CF164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586" y="3678558"/>
            <a:ext cx="773726" cy="75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87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딥러닝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 </a:t>
            </a:r>
            <a:r>
              <a:rPr lang="en-US" altLang="ko-KR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–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이슈</a:t>
            </a:r>
            <a:r>
              <a:rPr lang="en-US" altLang="ko-KR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</a:t>
            </a:r>
            <a:endParaRPr lang="ko-KR" altLang="en-US" sz="2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609600" y="15651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몇몇 동형이의어에 대해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SVM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보다 뛰어난 성능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하지만</a:t>
            </a:r>
            <a:r>
              <a:rPr lang="en-US" altLang="ko-KR" sz="1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..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딥러닝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모델을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SVM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처럼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수많은 단어들에 대해 각각 모델을 만들고 학습하기에는 비효율적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또한 하나의 동형이의어에 대한 학습 인스턴스 수가 충분하지 않음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그렇다면</a:t>
            </a:r>
            <a:endParaRPr lang="en-US" altLang="ko-KR" sz="18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하나의 모델로 모든 동형이의어의 의미를 분류해낼 수 없을까</a:t>
            </a:r>
            <a:r>
              <a:rPr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0959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딥러닝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 </a:t>
            </a:r>
            <a:r>
              <a:rPr lang="en-US" altLang="ko-KR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–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공유 모델 구상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609600" y="15651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8A36B5-5C96-BF43-95FA-476A47E6DE55}"/>
              </a:ext>
            </a:extLst>
          </p:cNvPr>
          <p:cNvSpPr txBox="1"/>
          <p:nvPr/>
        </p:nvSpPr>
        <p:spPr>
          <a:xfrm>
            <a:off x="4359193" y="1484784"/>
            <a:ext cx="716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차</a:t>
            </a:r>
            <a:r>
              <a:rPr kumimoji="1" lang="en-US" altLang="ko-KR" sz="1400" dirty="0"/>
              <a:t>__01</a:t>
            </a:r>
          </a:p>
          <a:p>
            <a:r>
              <a:rPr kumimoji="1" lang="en-US" altLang="ko-KR" sz="1400" dirty="0"/>
              <a:t>/NNG</a:t>
            </a:r>
            <a:endParaRPr kumimoji="1"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B60695-21AB-F447-B9AE-4CF25560E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420888"/>
            <a:ext cx="3854989" cy="2539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2D72B5-EE95-884B-AE4F-7967F5BA5B3D}"/>
              </a:ext>
            </a:extLst>
          </p:cNvPr>
          <p:cNvSpPr txBox="1"/>
          <p:nvPr/>
        </p:nvSpPr>
        <p:spPr>
          <a:xfrm>
            <a:off x="4310975" y="5413657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차</a:t>
            </a:r>
            <a:r>
              <a:rPr kumimoji="1" lang="en-US" altLang="ko-KR" sz="1400" dirty="0"/>
              <a:t>/NNG</a:t>
            </a:r>
            <a:endParaRPr kumimoji="1" lang="ko-KR" altLang="en-US" sz="1400" dirty="0"/>
          </a:p>
        </p:txBody>
      </p:sp>
      <p:pic>
        <p:nvPicPr>
          <p:cNvPr id="10" name="그래픽 9" descr="Straight">
            <a:extLst>
              <a:ext uri="{FF2B5EF4-FFF2-40B4-BE49-F238E27FC236}">
                <a16:creationId xmlns:a16="http://schemas.microsoft.com/office/drawing/2014/main" id="{DC426EB2-A59D-624E-A9E1-34715E7A1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520772" y="2081823"/>
            <a:ext cx="393703" cy="303286"/>
          </a:xfrm>
          <a:prstGeom prst="rect">
            <a:avLst/>
          </a:prstGeom>
        </p:spPr>
      </p:pic>
      <p:pic>
        <p:nvPicPr>
          <p:cNvPr id="11" name="그래픽 10" descr="Straight">
            <a:extLst>
              <a:ext uri="{FF2B5EF4-FFF2-40B4-BE49-F238E27FC236}">
                <a16:creationId xmlns:a16="http://schemas.microsoft.com/office/drawing/2014/main" id="{1638B489-E503-A340-8A5A-C72E496B9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527548" y="5024787"/>
            <a:ext cx="393703" cy="30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18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딥러닝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 </a:t>
            </a:r>
            <a:r>
              <a:rPr lang="en-US" altLang="ko-KR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–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공유 모델 구상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609600" y="15651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8A36B5-5C96-BF43-95FA-476A47E6DE55}"/>
              </a:ext>
            </a:extLst>
          </p:cNvPr>
          <p:cNvSpPr txBox="1"/>
          <p:nvPr/>
        </p:nvSpPr>
        <p:spPr>
          <a:xfrm>
            <a:off x="4359193" y="1484784"/>
            <a:ext cx="716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타</a:t>
            </a:r>
            <a:r>
              <a:rPr kumimoji="1" lang="en-US" altLang="ko-KR" sz="1400" dirty="0"/>
              <a:t>__03</a:t>
            </a:r>
          </a:p>
          <a:p>
            <a:r>
              <a:rPr kumimoji="1" lang="en-US" altLang="ko-KR" sz="1400" dirty="0"/>
              <a:t>/VV</a:t>
            </a:r>
            <a:endParaRPr kumimoji="1"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B60695-21AB-F447-B9AE-4CF25560E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420888"/>
            <a:ext cx="3854989" cy="2539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2D72B5-EE95-884B-AE4F-7967F5BA5B3D}"/>
              </a:ext>
            </a:extLst>
          </p:cNvPr>
          <p:cNvSpPr txBox="1"/>
          <p:nvPr/>
        </p:nvSpPr>
        <p:spPr>
          <a:xfrm>
            <a:off x="4413695" y="541365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타</a:t>
            </a:r>
            <a:r>
              <a:rPr kumimoji="1" lang="en-US" altLang="ko-KR" sz="1400" dirty="0"/>
              <a:t>/VV</a:t>
            </a:r>
            <a:endParaRPr kumimoji="1" lang="ko-KR" altLang="en-US" sz="1400" dirty="0"/>
          </a:p>
        </p:txBody>
      </p:sp>
      <p:pic>
        <p:nvPicPr>
          <p:cNvPr id="10" name="그래픽 9" descr="Straight">
            <a:extLst>
              <a:ext uri="{FF2B5EF4-FFF2-40B4-BE49-F238E27FC236}">
                <a16:creationId xmlns:a16="http://schemas.microsoft.com/office/drawing/2014/main" id="{DC426EB2-A59D-624E-A9E1-34715E7A1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520772" y="2081823"/>
            <a:ext cx="393703" cy="303286"/>
          </a:xfrm>
          <a:prstGeom prst="rect">
            <a:avLst/>
          </a:prstGeom>
        </p:spPr>
      </p:pic>
      <p:pic>
        <p:nvPicPr>
          <p:cNvPr id="11" name="그래픽 10" descr="Straight">
            <a:extLst>
              <a:ext uri="{FF2B5EF4-FFF2-40B4-BE49-F238E27FC236}">
                <a16:creationId xmlns:a16="http://schemas.microsoft.com/office/drawing/2014/main" id="{1638B489-E503-A340-8A5A-C72E496B9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527548" y="5024787"/>
            <a:ext cx="393703" cy="30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65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딥러닝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 </a:t>
            </a:r>
            <a:r>
              <a:rPr lang="en-US" altLang="ko-KR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–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공유 모델 구상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609600" y="15651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8A36B5-5C96-BF43-95FA-476A47E6DE55}"/>
              </a:ext>
            </a:extLst>
          </p:cNvPr>
          <p:cNvSpPr txBox="1"/>
          <p:nvPr/>
        </p:nvSpPr>
        <p:spPr>
          <a:xfrm>
            <a:off x="4359193" y="1484784"/>
            <a:ext cx="716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가</a:t>
            </a:r>
            <a:r>
              <a:rPr kumimoji="1" lang="en-US" altLang="ko-KR" sz="1400" dirty="0"/>
              <a:t>__02</a:t>
            </a:r>
          </a:p>
          <a:p>
            <a:r>
              <a:rPr kumimoji="1" lang="en-US" altLang="ko-KR" sz="1400" dirty="0"/>
              <a:t>/VV</a:t>
            </a:r>
            <a:endParaRPr kumimoji="1"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B60695-21AB-F447-B9AE-4CF25560E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420888"/>
            <a:ext cx="3854989" cy="2539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2D72B5-EE95-884B-AE4F-7967F5BA5B3D}"/>
              </a:ext>
            </a:extLst>
          </p:cNvPr>
          <p:cNvSpPr txBox="1"/>
          <p:nvPr/>
        </p:nvSpPr>
        <p:spPr>
          <a:xfrm>
            <a:off x="4413695" y="541365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가</a:t>
            </a:r>
            <a:r>
              <a:rPr kumimoji="1" lang="en-US" altLang="ko-KR" sz="1400" dirty="0"/>
              <a:t>/VV</a:t>
            </a:r>
            <a:endParaRPr kumimoji="1" lang="ko-KR" altLang="en-US" sz="1400" dirty="0"/>
          </a:p>
        </p:txBody>
      </p:sp>
      <p:pic>
        <p:nvPicPr>
          <p:cNvPr id="10" name="그래픽 9" descr="Straight">
            <a:extLst>
              <a:ext uri="{FF2B5EF4-FFF2-40B4-BE49-F238E27FC236}">
                <a16:creationId xmlns:a16="http://schemas.microsoft.com/office/drawing/2014/main" id="{DC426EB2-A59D-624E-A9E1-34715E7A1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520772" y="2081823"/>
            <a:ext cx="393703" cy="303286"/>
          </a:xfrm>
          <a:prstGeom prst="rect">
            <a:avLst/>
          </a:prstGeom>
        </p:spPr>
      </p:pic>
      <p:pic>
        <p:nvPicPr>
          <p:cNvPr id="11" name="그래픽 10" descr="Straight">
            <a:extLst>
              <a:ext uri="{FF2B5EF4-FFF2-40B4-BE49-F238E27FC236}">
                <a16:creationId xmlns:a16="http://schemas.microsoft.com/office/drawing/2014/main" id="{1638B489-E503-A340-8A5A-C72E496B9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527548" y="5024787"/>
            <a:ext cx="393703" cy="30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46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딥러닝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 </a:t>
            </a:r>
            <a:r>
              <a:rPr lang="en-US" altLang="ko-KR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–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이슈</a:t>
            </a:r>
            <a:r>
              <a:rPr lang="en-US" altLang="ko-KR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</a:t>
            </a:r>
            <a:endParaRPr lang="ko-KR" altLang="en-US" sz="2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609600" y="15651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하나의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output layer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하나의 아웃풋 레이어가 모든 동형이의어의 의미를 분류해 낼 수 있어야함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즉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아웃풋 레이어의 차원이 </a:t>
            </a:r>
            <a:r>
              <a:rPr lang="ko-KR" altLang="en-US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모든 동형이의어의 의미 </a:t>
            </a:r>
            <a:r>
              <a:rPr lang="ko-KR" altLang="en-US" sz="12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갯수를</a:t>
            </a:r>
            <a:r>
              <a:rPr lang="ko-KR" altLang="en-US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다 합친 차원이 되어야함</a:t>
            </a:r>
            <a:r>
              <a:rPr lang="en-US" altLang="ko-KR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!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엔트로피가 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0.1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이상인 </a:t>
            </a:r>
            <a:r>
              <a:rPr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동형이의어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수는 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6000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여개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평균 </a:t>
            </a:r>
            <a:r>
              <a:rPr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의미갯수는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2.5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b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이를 다 커버하려면 </a:t>
            </a:r>
            <a:r>
              <a:rPr lang="ko-KR" altLang="en-US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아웃풋 레이어의 차원은 </a:t>
            </a:r>
            <a:r>
              <a:rPr lang="en-US" altLang="ko-KR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15000</a:t>
            </a:r>
            <a:r>
              <a:rPr lang="ko-KR" altLang="en-US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차원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 되어야함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평균 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2.5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 중에 하나 고르는 분류 문제를 </a:t>
            </a:r>
            <a:r>
              <a:rPr lang="en-US" altLang="ko-KR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15000</a:t>
            </a:r>
            <a:r>
              <a:rPr lang="ko-KR" altLang="en-US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 중에 하나 고르는 분류 문제로 어렵게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만들어서 풀어야 </a:t>
            </a:r>
            <a:r>
              <a:rPr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하는셈</a:t>
            </a: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65F244-B66B-7A47-A558-C106D75CA663}"/>
              </a:ext>
            </a:extLst>
          </p:cNvPr>
          <p:cNvSpPr txBox="1"/>
          <p:nvPr/>
        </p:nvSpPr>
        <p:spPr>
          <a:xfrm>
            <a:off x="2117104" y="4030134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차</a:t>
            </a:r>
            <a:r>
              <a:rPr kumimoji="1" lang="en-US" altLang="ko-KR" sz="1400" dirty="0"/>
              <a:t>/NNG</a:t>
            </a:r>
            <a:endParaRPr kumimoji="1"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9E2FEE-B393-3844-919A-8FE92C5668D1}"/>
              </a:ext>
            </a:extLst>
          </p:cNvPr>
          <p:cNvSpPr txBox="1"/>
          <p:nvPr/>
        </p:nvSpPr>
        <p:spPr>
          <a:xfrm>
            <a:off x="6444208" y="403013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타</a:t>
            </a:r>
            <a:r>
              <a:rPr kumimoji="1" lang="en-US" altLang="ko-KR" sz="1400" dirty="0"/>
              <a:t>/VV</a:t>
            </a:r>
            <a:endParaRPr kumimoji="1" lang="ko-KR" alt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25D088-6499-054C-82D8-416A95FC8D6F}"/>
              </a:ext>
            </a:extLst>
          </p:cNvPr>
          <p:cNvSpPr txBox="1"/>
          <p:nvPr/>
        </p:nvSpPr>
        <p:spPr>
          <a:xfrm>
            <a:off x="4368020" y="402062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가</a:t>
            </a:r>
            <a:r>
              <a:rPr kumimoji="1" lang="en-US" altLang="ko-KR" sz="1400" dirty="0"/>
              <a:t>/VV</a:t>
            </a:r>
            <a:endParaRPr kumimoji="1" lang="ko-KR" altLang="en-US" sz="1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F9D2B75-AB3C-C04D-AF50-822894618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723000"/>
              </p:ext>
            </p:extLst>
          </p:nvPr>
        </p:nvGraphicFramePr>
        <p:xfrm>
          <a:off x="1619672" y="457032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879940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907276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051995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07319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991259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573010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44807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856019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032764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2794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3723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5D9AF9-6E68-3D4D-8FC4-0C13C819C94C}"/>
              </a:ext>
            </a:extLst>
          </p:cNvPr>
          <p:cNvSpPr txBox="1"/>
          <p:nvPr/>
        </p:nvSpPr>
        <p:spPr>
          <a:xfrm>
            <a:off x="1619672" y="4295478"/>
            <a:ext cx="6131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spc="300" dirty="0"/>
              <a:t> </a:t>
            </a:r>
            <a:r>
              <a:rPr kumimoji="1" lang="en-US" altLang="ko-KR" sz="1200" spc="300" dirty="0"/>
              <a:t>__01</a:t>
            </a:r>
            <a:r>
              <a:rPr kumimoji="1" lang="ko-KR" altLang="en-US" sz="1200" spc="300" dirty="0"/>
              <a:t> </a:t>
            </a:r>
            <a:r>
              <a:rPr kumimoji="1" lang="en-US" altLang="ko-KR" sz="1200" spc="300" dirty="0"/>
              <a:t>__02</a:t>
            </a:r>
            <a:r>
              <a:rPr kumimoji="1" lang="ko-KR" altLang="en-US" sz="1200" spc="300" dirty="0"/>
              <a:t> </a:t>
            </a:r>
            <a:r>
              <a:rPr kumimoji="1" lang="en-US" altLang="ko-KR" sz="1200" spc="300" dirty="0"/>
              <a:t>__03</a:t>
            </a:r>
            <a:r>
              <a:rPr kumimoji="1" lang="ko-KR" altLang="en-US" sz="1200" spc="300" dirty="0"/>
              <a:t>   </a:t>
            </a:r>
            <a:r>
              <a:rPr kumimoji="1" lang="en-US" altLang="ko-KR" sz="1200" spc="300" dirty="0"/>
              <a:t>__01</a:t>
            </a:r>
            <a:r>
              <a:rPr kumimoji="1" lang="ko-KR" altLang="en-US" sz="1200" spc="300" dirty="0"/>
              <a:t> </a:t>
            </a:r>
            <a:r>
              <a:rPr kumimoji="1" lang="en-US" altLang="ko-KR" sz="1200" spc="300" dirty="0"/>
              <a:t>__02</a:t>
            </a:r>
            <a:r>
              <a:rPr kumimoji="1" lang="ko-KR" altLang="en-US" sz="1200" spc="300" dirty="0"/>
              <a:t>  </a:t>
            </a:r>
            <a:r>
              <a:rPr kumimoji="1" lang="en-US" altLang="ko-KR" sz="1200" spc="300" dirty="0"/>
              <a:t>__03</a:t>
            </a:r>
            <a:r>
              <a:rPr kumimoji="1" lang="ko-KR" altLang="en-US" sz="1200" spc="300" dirty="0"/>
              <a:t> </a:t>
            </a:r>
            <a:r>
              <a:rPr kumimoji="1" lang="en-US" altLang="ko-KR" sz="1200" spc="300" dirty="0"/>
              <a:t>__04</a:t>
            </a:r>
            <a:r>
              <a:rPr kumimoji="1" lang="ko-KR" altLang="en-US" sz="1200" spc="300" dirty="0"/>
              <a:t>   </a:t>
            </a:r>
            <a:r>
              <a:rPr kumimoji="1" lang="en-US" altLang="ko-KR" sz="1200" spc="300" dirty="0"/>
              <a:t>__01</a:t>
            </a:r>
            <a:r>
              <a:rPr kumimoji="1" lang="ko-KR" altLang="en-US" sz="1200" spc="300" dirty="0"/>
              <a:t> </a:t>
            </a:r>
            <a:r>
              <a:rPr kumimoji="1" lang="en-US" altLang="ko-KR" sz="1200" spc="300" dirty="0"/>
              <a:t>__02</a:t>
            </a:r>
            <a:r>
              <a:rPr kumimoji="1" lang="ko-KR" altLang="en-US" sz="1200" spc="300" dirty="0"/>
              <a:t> </a:t>
            </a:r>
            <a:r>
              <a:rPr kumimoji="1" lang="en-US" altLang="ko-KR" sz="1200" spc="300" dirty="0"/>
              <a:t>__03</a:t>
            </a:r>
            <a:endParaRPr kumimoji="1" lang="ko-KR" altLang="en-US" sz="1200" spc="3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33385B-5368-9F43-AFD0-5BF6ECB60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88" y="5216018"/>
            <a:ext cx="2218692" cy="124624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9375DBA-15C7-634A-85B1-D2E4C399F981}"/>
              </a:ext>
            </a:extLst>
          </p:cNvPr>
          <p:cNvSpPr/>
          <p:nvPr/>
        </p:nvSpPr>
        <p:spPr>
          <a:xfrm>
            <a:off x="681608" y="5589240"/>
            <a:ext cx="650032" cy="87302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3" name="그래픽 22" descr="CurveClockwise">
            <a:extLst>
              <a:ext uri="{FF2B5EF4-FFF2-40B4-BE49-F238E27FC236}">
                <a16:creationId xmlns:a16="http://schemas.microsoft.com/office/drawing/2014/main" id="{FCC30C20-A0F3-8447-AF64-4FFA0ED9C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417110">
            <a:off x="695364" y="46274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5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단어 의미 </a:t>
            </a:r>
            <a:r>
              <a:rPr lang="ko-KR" altLang="en-US" sz="2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중의성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2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해소란</a:t>
            </a:r>
            <a:r>
              <a:rPr lang="en-US" altLang="ko-KR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  <a:endParaRPr lang="ko-KR" altLang="en-US" sz="2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609600" y="15651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동형이의어의 의미 구분</a:t>
            </a:r>
            <a:endParaRPr lang="en-US" altLang="ko-KR" sz="1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EE821D-59D3-CE4C-B408-E7AB4104B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331134"/>
            <a:ext cx="501696" cy="1224137"/>
          </a:xfrm>
          <a:prstGeom prst="rect">
            <a:avLst/>
          </a:prstGeom>
        </p:spPr>
      </p:pic>
      <p:sp>
        <p:nvSpPr>
          <p:cNvPr id="8" name="타원형 설명선[O] 7">
            <a:extLst>
              <a:ext uri="{FF2B5EF4-FFF2-40B4-BE49-F238E27FC236}">
                <a16:creationId xmlns:a16="http://schemas.microsoft.com/office/drawing/2014/main" id="{20B5559E-E59B-6449-A5B9-D82E9E757627}"/>
              </a:ext>
            </a:extLst>
          </p:cNvPr>
          <p:cNvSpPr/>
          <p:nvPr/>
        </p:nvSpPr>
        <p:spPr>
          <a:xfrm>
            <a:off x="1988096" y="2598751"/>
            <a:ext cx="2511896" cy="1440160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배</a:t>
            </a:r>
            <a:r>
              <a:rPr kumimoji="1" lang="ko-KR" altLang="en-US" sz="1400" dirty="0">
                <a:solidFill>
                  <a:schemeClr val="tx1"/>
                </a:solidFill>
              </a:rPr>
              <a:t>가 고픈데</a:t>
            </a:r>
            <a:r>
              <a:rPr kumimoji="1" lang="en-US" altLang="ko-KR" sz="1400" dirty="0">
                <a:solidFill>
                  <a:schemeClr val="tx1"/>
                </a:solidFill>
              </a:rPr>
              <a:t>..</a:t>
            </a:r>
          </a:p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헤이 카카오</a:t>
            </a:r>
            <a:r>
              <a:rPr kumimoji="1" lang="en-US" altLang="ko-KR" sz="1400" dirty="0">
                <a:solidFill>
                  <a:schemeClr val="tx1"/>
                </a:solidFill>
              </a:rPr>
              <a:t>!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ko-KR" altLang="en-US" b="1" dirty="0">
                <a:solidFill>
                  <a:schemeClr val="tx1"/>
                </a:solidFill>
              </a:rPr>
              <a:t>배</a:t>
            </a:r>
            <a:r>
              <a:rPr kumimoji="1" lang="ko-KR" altLang="en-US" sz="1400" dirty="0">
                <a:solidFill>
                  <a:schemeClr val="tx1"/>
                </a:solidFill>
              </a:rPr>
              <a:t> 좀 주문해줘</a:t>
            </a:r>
            <a:r>
              <a:rPr kumimoji="1" lang="en-US" altLang="ko-KR" sz="1400" dirty="0">
                <a:solidFill>
                  <a:schemeClr val="tx1"/>
                </a:solidFill>
              </a:rPr>
              <a:t>!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F1ED0F-0CAB-DA48-B219-427D89E31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392" y="4574902"/>
            <a:ext cx="508000" cy="736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C198BA-3D0D-B449-8BEA-53D27C588D89}"/>
              </a:ext>
            </a:extLst>
          </p:cNvPr>
          <p:cNvSpPr txBox="1"/>
          <p:nvPr/>
        </p:nvSpPr>
        <p:spPr>
          <a:xfrm>
            <a:off x="5848328" y="406200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배</a:t>
            </a:r>
            <a:r>
              <a:rPr kumimoji="1" lang="en-US" altLang="ko-KR" dirty="0"/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22792352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딥러닝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 </a:t>
            </a:r>
            <a:r>
              <a:rPr lang="en-US" altLang="ko-KR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–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공유 모델 구상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561463" y="119675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공유 모델</a:t>
            </a:r>
            <a:endParaRPr lang="en-US" altLang="ko-KR" sz="18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077BDD-4BEE-ED4C-B7B9-4A179FC08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560" y="1916832"/>
            <a:ext cx="5878776" cy="36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05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딥러닝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 </a:t>
            </a:r>
            <a:r>
              <a:rPr lang="en-US" altLang="ko-KR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–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공유 모델 구상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561463" y="119675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공유 모델</a:t>
            </a:r>
            <a:endParaRPr lang="en-US" altLang="ko-KR" sz="18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하단 레이어들을 공유</a:t>
            </a:r>
            <a:endParaRPr lang="en-US" altLang="ko-KR" sz="1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동형이의어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마다 각자의 아웃풋 레이어를 가짐</a:t>
            </a:r>
            <a:endParaRPr lang="en-US" altLang="ko-KR" sz="1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하단레이어는 공유 학습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+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아웃풋 레이어는 각자 학습</a:t>
            </a:r>
            <a:endParaRPr lang="en-US" altLang="ko-KR" sz="1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097E8C-58D5-704B-A18E-A378FE661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094" y="2986411"/>
            <a:ext cx="468381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538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딥러닝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 </a:t>
            </a:r>
            <a:r>
              <a:rPr lang="en-US" altLang="ko-KR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–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공유 모델 구상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561463" y="119675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공유 모델에 대한 직관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가정</a:t>
            </a:r>
            <a:endParaRPr lang="en-US" altLang="ko-KR" sz="18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타겟 동형이의어가 무엇이냐에 관계없이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비슷한 </a:t>
            </a:r>
            <a:r>
              <a:rPr lang="ko-KR" altLang="en-US" sz="14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풀이법을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4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공유할것</a:t>
            </a:r>
            <a:endParaRPr lang="en-US" altLang="ko-KR" sz="1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학습 인스턴스가 적어서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개별로는 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공통의 </a:t>
            </a:r>
            <a:r>
              <a:rPr lang="ko-KR" altLang="en-US" sz="14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풀이법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조차 학습하기 힘든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동형이의어들을 보완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B2A23F-6D83-894F-A6B5-F1317EB35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094" y="2986411"/>
            <a:ext cx="468381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842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딥러닝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 </a:t>
            </a:r>
            <a:r>
              <a:rPr lang="en-US" altLang="ko-KR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–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공유 모델 결과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561463" y="119675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09C645B-C0BE-D046-B2B2-70931EF9683A}"/>
              </a:ext>
            </a:extLst>
          </p:cNvPr>
          <p:cNvSpPr txBox="1">
            <a:spLocks/>
          </p:cNvSpPr>
          <p:nvPr/>
        </p:nvSpPr>
        <p:spPr>
          <a:xfrm>
            <a:off x="713863" y="134915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9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 샘플 단어와 난이도 상위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N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 단어에 대해 실험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9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단어에 대한 정확도 비교</a:t>
            </a:r>
            <a:endParaRPr lang="en-US" altLang="ko-KR" sz="1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난이도 상위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N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단어에 대한 정확도 비교</a:t>
            </a:r>
            <a:endParaRPr lang="en-US" altLang="ko-KR" sz="1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F952C7F-CB0D-E74F-9B33-D9C0F785B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185079"/>
              </p:ext>
            </p:extLst>
          </p:nvPr>
        </p:nvGraphicFramePr>
        <p:xfrm>
          <a:off x="1979712" y="4793392"/>
          <a:ext cx="4968552" cy="9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>
                  <a:extLst>
                    <a:ext uri="{9D8B030D-6E8A-4147-A177-3AD203B41FA5}">
                      <a16:colId xmlns:a16="http://schemas.microsoft.com/office/drawing/2014/main" val="3221064495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675778508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4219566643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858808363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3967870345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3870402838"/>
                    </a:ext>
                  </a:extLst>
                </a:gridCol>
              </a:tblGrid>
              <a:tr h="313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모델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N=10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148832"/>
                  </a:ext>
                </a:extLst>
              </a:tr>
              <a:tr h="313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공유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75.78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77.42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80.16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79.77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83.22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65117"/>
                  </a:ext>
                </a:extLst>
              </a:tr>
              <a:tr h="313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SVM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1" dirty="0"/>
                        <a:t>77.60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1" dirty="0"/>
                        <a:t>79.40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1" dirty="0"/>
                        <a:t>83.37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1" dirty="0"/>
                        <a:t>83.89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1" dirty="0"/>
                        <a:t>84.72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75585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D0960F5-9028-D34B-A235-F808CCE99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19625"/>
              </p:ext>
            </p:extLst>
          </p:nvPr>
        </p:nvGraphicFramePr>
        <p:xfrm>
          <a:off x="1331640" y="2204864"/>
          <a:ext cx="6696748" cy="17564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77762">
                  <a:extLst>
                    <a:ext uri="{9D8B030D-6E8A-4147-A177-3AD203B41FA5}">
                      <a16:colId xmlns:a16="http://schemas.microsoft.com/office/drawing/2014/main" val="50759175"/>
                    </a:ext>
                  </a:extLst>
                </a:gridCol>
                <a:gridCol w="646554">
                  <a:extLst>
                    <a:ext uri="{9D8B030D-6E8A-4147-A177-3AD203B41FA5}">
                      <a16:colId xmlns:a16="http://schemas.microsoft.com/office/drawing/2014/main" val="2787697620"/>
                    </a:ext>
                  </a:extLst>
                </a:gridCol>
                <a:gridCol w="646554">
                  <a:extLst>
                    <a:ext uri="{9D8B030D-6E8A-4147-A177-3AD203B41FA5}">
                      <a16:colId xmlns:a16="http://schemas.microsoft.com/office/drawing/2014/main" val="2057800337"/>
                    </a:ext>
                  </a:extLst>
                </a:gridCol>
                <a:gridCol w="646554">
                  <a:extLst>
                    <a:ext uri="{9D8B030D-6E8A-4147-A177-3AD203B41FA5}">
                      <a16:colId xmlns:a16="http://schemas.microsoft.com/office/drawing/2014/main" val="2897132604"/>
                    </a:ext>
                  </a:extLst>
                </a:gridCol>
                <a:gridCol w="646554">
                  <a:extLst>
                    <a:ext uri="{9D8B030D-6E8A-4147-A177-3AD203B41FA5}">
                      <a16:colId xmlns:a16="http://schemas.microsoft.com/office/drawing/2014/main" val="2723205080"/>
                    </a:ext>
                  </a:extLst>
                </a:gridCol>
                <a:gridCol w="646554">
                  <a:extLst>
                    <a:ext uri="{9D8B030D-6E8A-4147-A177-3AD203B41FA5}">
                      <a16:colId xmlns:a16="http://schemas.microsoft.com/office/drawing/2014/main" val="1073890374"/>
                    </a:ext>
                  </a:extLst>
                </a:gridCol>
                <a:gridCol w="646554">
                  <a:extLst>
                    <a:ext uri="{9D8B030D-6E8A-4147-A177-3AD203B41FA5}">
                      <a16:colId xmlns:a16="http://schemas.microsoft.com/office/drawing/2014/main" val="3475352053"/>
                    </a:ext>
                  </a:extLst>
                </a:gridCol>
                <a:gridCol w="646554">
                  <a:extLst>
                    <a:ext uri="{9D8B030D-6E8A-4147-A177-3AD203B41FA5}">
                      <a16:colId xmlns:a16="http://schemas.microsoft.com/office/drawing/2014/main" val="314789587"/>
                    </a:ext>
                  </a:extLst>
                </a:gridCol>
                <a:gridCol w="646554">
                  <a:extLst>
                    <a:ext uri="{9D8B030D-6E8A-4147-A177-3AD203B41FA5}">
                      <a16:colId xmlns:a16="http://schemas.microsoft.com/office/drawing/2014/main" val="1475625595"/>
                    </a:ext>
                  </a:extLst>
                </a:gridCol>
                <a:gridCol w="646554">
                  <a:extLst>
                    <a:ext uri="{9D8B030D-6E8A-4147-A177-3AD203B41FA5}">
                      <a16:colId xmlns:a16="http://schemas.microsoft.com/office/drawing/2014/main" val="60472351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모델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</a:t>
                      </a:r>
                      <a:r>
                        <a:rPr lang="en-US" altLang="ko-KR" sz="1100" dirty="0"/>
                        <a:t>/NNG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원</a:t>
                      </a:r>
                      <a:r>
                        <a:rPr lang="en-US" altLang="ko-KR" sz="1100" dirty="0"/>
                        <a:t>/NNG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감수</a:t>
                      </a:r>
                      <a:r>
                        <a:rPr lang="en-US" altLang="ko-KR" sz="1100" dirty="0"/>
                        <a:t>/NNG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정수</a:t>
                      </a:r>
                      <a:r>
                        <a:rPr lang="en-US" altLang="ko-KR" sz="1100" dirty="0"/>
                        <a:t>/NNG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거사</a:t>
                      </a:r>
                      <a:r>
                        <a:rPr lang="en-US" altLang="ko-KR" sz="1100" dirty="0"/>
                        <a:t>/NNG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</a:t>
                      </a:r>
                      <a:r>
                        <a:rPr lang="en-US" altLang="ko-KR" sz="1100" dirty="0"/>
                        <a:t>/NNP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국</a:t>
                      </a:r>
                      <a:r>
                        <a:rPr lang="en-US" altLang="ko-KR" sz="1100" dirty="0"/>
                        <a:t>/NNG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표시</a:t>
                      </a:r>
                      <a:r>
                        <a:rPr lang="en-US" altLang="ko-KR" sz="1100" dirty="0"/>
                        <a:t>/NNG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배출되</a:t>
                      </a:r>
                      <a:r>
                        <a:rPr lang="en-US" altLang="ko-KR" sz="1100" dirty="0"/>
                        <a:t>/VV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194738"/>
                  </a:ext>
                </a:extLst>
              </a:tr>
              <a:tr h="262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엔트로피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898779"/>
                  </a:ext>
                </a:extLst>
              </a:tr>
              <a:tr h="26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TestCase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184624"/>
                  </a:ext>
                </a:extLst>
              </a:tr>
              <a:tr h="262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공유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81.53</a:t>
                      </a:r>
                      <a:endParaRPr lang="ko-KR" altLang="en-US" sz="1200" b="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76.59</a:t>
                      </a:r>
                      <a:endParaRPr lang="ko-KR" altLang="en-US" sz="1200" b="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0.00</a:t>
                      </a:r>
                      <a:endParaRPr lang="ko-KR" altLang="en-US" sz="1200" b="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75.00</a:t>
                      </a:r>
                      <a:endParaRPr lang="ko-KR" altLang="en-US" sz="1200" b="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50.00</a:t>
                      </a:r>
                      <a:endParaRPr lang="ko-KR" altLang="en-US" sz="1200" b="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73.58</a:t>
                      </a:r>
                      <a:endParaRPr lang="ko-KR" altLang="en-US" sz="1200" b="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85.18</a:t>
                      </a:r>
                      <a:endParaRPr lang="ko-KR" altLang="en-US" sz="1200" b="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88.57</a:t>
                      </a:r>
                      <a:endParaRPr lang="ko-KR" altLang="en-US" sz="1200" b="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100.00</a:t>
                      </a:r>
                      <a:endParaRPr lang="ko-KR" altLang="en-US" sz="1200" b="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848154"/>
                  </a:ext>
                </a:extLst>
              </a:tr>
              <a:tr h="262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개별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84.61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87.23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75.00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50.00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79.24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90.74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91.42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100.00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443945"/>
                  </a:ext>
                </a:extLst>
              </a:tr>
              <a:tr h="26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SVM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75.38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85.10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83.33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100.00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84.90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92.59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82.85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100.00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59599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003B2AD3-D080-8E47-9210-ABC10A03F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013176"/>
            <a:ext cx="378889" cy="3788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6ACC0BB-6748-334C-91DB-461799E35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3080844"/>
            <a:ext cx="378889" cy="37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57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딥러닝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 </a:t>
            </a:r>
            <a:r>
              <a:rPr lang="en-US" altLang="ko-KR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–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공유 모델 결과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734888" y="134076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Not Good..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무엇이 문제일까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공동의 </a:t>
            </a:r>
            <a:r>
              <a:rPr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풀이법조차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학습할 수 없을 만큼 학습 인스턴스가 적은 동형이의어에 대한 보완이 당초 </a:t>
            </a:r>
            <a:r>
              <a:rPr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공유모델의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컨셉</a:t>
            </a: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생각보다 많은 동형이의어들이 각자 학습하기에 충분한 학습 인스턴스를 가지고 </a:t>
            </a:r>
            <a:r>
              <a:rPr lang="ko-KR" altLang="en-US" sz="12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있었던게</a:t>
            </a:r>
            <a:r>
              <a:rPr lang="ko-KR" altLang="en-US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아닐까</a:t>
            </a:r>
            <a:r>
              <a:rPr lang="en-US" altLang="ko-KR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동형이의어별 평균 학습 인스턴스 수 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200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</a:t>
            </a: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그렇다면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b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학습 인스턴스가 평균 보다 적은 동형이의어들만 모아서 </a:t>
            </a:r>
            <a:r>
              <a:rPr lang="ko-KR" altLang="en-US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공유모델을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학습시켜보자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endParaRPr lang="en-US" altLang="ko-KR" sz="1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3821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딥러닝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 </a:t>
            </a:r>
            <a:r>
              <a:rPr lang="en-US" altLang="ko-KR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–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공유 모델 결과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734888" y="134076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Not Good..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무엇이 문제일까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공동의 </a:t>
            </a:r>
            <a:r>
              <a:rPr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풀이법조차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학습할 수 없을 만큼 학습 인스턴스가 적은 동형이의어에 대한 보완이 당초 </a:t>
            </a:r>
            <a:r>
              <a:rPr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공유모델의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컨셉</a:t>
            </a: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생각보다 많은 동형이의어들이 각자 학습하기에 충분한 학습 인스턴스를 가지고 </a:t>
            </a:r>
            <a:r>
              <a:rPr lang="ko-KR" altLang="en-US" sz="12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있었던게</a:t>
            </a:r>
            <a:r>
              <a:rPr lang="ko-KR" altLang="en-US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아닐까</a:t>
            </a:r>
            <a:r>
              <a:rPr lang="en-US" altLang="ko-KR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동형이의어별 평균 학습 인스턴스 수 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200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</a:t>
            </a: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그렇다면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b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학습 인스턴스가 평균 보다 적은 동형이의어들만 모아서 </a:t>
            </a:r>
            <a:r>
              <a:rPr lang="ko-KR" altLang="en-US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공유모델을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학습시켜보자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난이도 상위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500</a:t>
            </a:r>
            <a:r>
              <a:rPr lang="ko-KR" altLang="en-US" sz="14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동형이의어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중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총 학습 인스턴스 수가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N</a:t>
            </a:r>
            <a:r>
              <a:rPr lang="ko-KR" altLang="en-US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보다 적은 동형이의어만 모아서 학습 결과</a:t>
            </a:r>
            <a:endParaRPr lang="en-US" altLang="ko-KR" sz="1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endParaRPr lang="en-US" altLang="ko-KR" sz="1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41940AE-BBA5-7541-A226-9D15E095CCF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71800" y="4933940"/>
          <a:ext cx="3312369" cy="125315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3221064495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675778508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4219566643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858808363"/>
                    </a:ext>
                  </a:extLst>
                </a:gridCol>
              </a:tblGrid>
              <a:tr h="313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모델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N=20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148832"/>
                  </a:ext>
                </a:extLst>
              </a:tr>
              <a:tr h="313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/>
                        <a:t>동형이의어</a:t>
                      </a:r>
                      <a:r>
                        <a:rPr lang="ko-KR" altLang="en-US" sz="1100" b="0" dirty="0"/>
                        <a:t>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117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148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204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289572"/>
                  </a:ext>
                </a:extLst>
              </a:tr>
              <a:tr h="313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공유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47.23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48.92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56.70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65117"/>
                  </a:ext>
                </a:extLst>
              </a:tr>
              <a:tr h="313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SVM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1" dirty="0"/>
                        <a:t>55.27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1" dirty="0"/>
                        <a:t>58.57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1" dirty="0"/>
                        <a:t>61.68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7558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5EC80B5-4DE3-4842-8CB8-9FD7533C8F2B}"/>
              </a:ext>
            </a:extLst>
          </p:cNvPr>
          <p:cNvSpPr txBox="1"/>
          <p:nvPr/>
        </p:nvSpPr>
        <p:spPr>
          <a:xfrm>
            <a:off x="4458275" y="4653136"/>
            <a:ext cx="1697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(N: </a:t>
            </a:r>
            <a:r>
              <a:rPr kumimoji="1" lang="ko-KR" altLang="en-US" sz="1200" b="1" dirty="0"/>
              <a:t>학습 인스턴스 수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C168FE-1ED6-8649-A85E-B35586BC5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5469646"/>
            <a:ext cx="433172" cy="43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7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딥러닝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 </a:t>
            </a:r>
            <a:r>
              <a:rPr lang="en-US" altLang="ko-KR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–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공유 모델 최종 결과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539552" y="90872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4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SVM &gt; </a:t>
            </a:r>
            <a:r>
              <a:rPr lang="ko-KR" altLang="en-US" sz="44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공유모델</a:t>
            </a:r>
            <a:endParaRPr lang="en-US" altLang="ko-KR" sz="4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endParaRPr lang="en-US" altLang="ko-KR" sz="1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1352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결론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561463" y="119675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26B93E-87B0-7C46-9895-52B726713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438" y="2694664"/>
            <a:ext cx="2591892" cy="19168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54EA24E-FBE3-1D4B-A2A3-217C78776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224" y="1348422"/>
            <a:ext cx="2474630" cy="14456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45DC1C-03B4-4842-A3A2-94D57665B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862" y="3082144"/>
            <a:ext cx="2075810" cy="13605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B04B8E-2FD4-6C40-8121-A9ABBF8DA7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7997" y="5044473"/>
            <a:ext cx="3317661" cy="1174822"/>
          </a:xfrm>
          <a:prstGeom prst="rect">
            <a:avLst/>
          </a:prstGeom>
        </p:spPr>
      </p:pic>
      <p:pic>
        <p:nvPicPr>
          <p:cNvPr id="13" name="그래픽 12" descr="CurveClockwise">
            <a:extLst>
              <a:ext uri="{FF2B5EF4-FFF2-40B4-BE49-F238E27FC236}">
                <a16:creationId xmlns:a16="http://schemas.microsoft.com/office/drawing/2014/main" id="{4B7080F7-8A8B-F044-81D5-325ED6F7DA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3509749">
            <a:off x="3275235" y="2078502"/>
            <a:ext cx="505006" cy="657216"/>
          </a:xfrm>
          <a:prstGeom prst="rect">
            <a:avLst/>
          </a:prstGeom>
        </p:spPr>
      </p:pic>
      <p:pic>
        <p:nvPicPr>
          <p:cNvPr id="15" name="그래픽 14" descr="CurveCounterclockwise">
            <a:extLst>
              <a:ext uri="{FF2B5EF4-FFF2-40B4-BE49-F238E27FC236}">
                <a16:creationId xmlns:a16="http://schemas.microsoft.com/office/drawing/2014/main" id="{8CE0632F-D316-324B-BEC5-0D7E1022A6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9699832">
            <a:off x="3785478" y="4697181"/>
            <a:ext cx="545379" cy="779329"/>
          </a:xfrm>
          <a:prstGeom prst="rect">
            <a:avLst/>
          </a:prstGeom>
        </p:spPr>
      </p:pic>
      <p:pic>
        <p:nvPicPr>
          <p:cNvPr id="17" name="그래픽 16" descr="Straight">
            <a:extLst>
              <a:ext uri="{FF2B5EF4-FFF2-40B4-BE49-F238E27FC236}">
                <a16:creationId xmlns:a16="http://schemas.microsoft.com/office/drawing/2014/main" id="{265CDF7C-E487-DC41-8AD2-9C868590A2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3723011" y="3361937"/>
            <a:ext cx="554426" cy="4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30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감사합니다</a:t>
            </a:r>
            <a:endParaRPr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Helvetica" pitchFamily="2" charset="0"/>
              </a:rPr>
              <a:t>월간 자연어</a:t>
            </a:r>
            <a:endParaRPr lang="en-US" altLang="ko-KR" sz="2000" dirty="0">
              <a:latin typeface="Helvetica" pitchFamily="2" charset="0"/>
            </a:endParaRPr>
          </a:p>
          <a:p>
            <a:r>
              <a:rPr lang="en-US" altLang="ko-KR" sz="2000" dirty="0">
                <a:latin typeface="Helvetica" pitchFamily="2" charset="0"/>
              </a:rPr>
              <a:t>2018. 08. 29.</a:t>
            </a:r>
          </a:p>
          <a:p>
            <a:r>
              <a:rPr lang="en-US" altLang="ko-KR" sz="2000" dirty="0">
                <a:latin typeface="Helvetica" pitchFamily="2" charset="0"/>
              </a:rPr>
              <a:t>Jeff.yu@kakaocorp.com</a:t>
            </a:r>
            <a:endParaRPr lang="ko-KR" altLang="en-US" sz="2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60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단어 의미 </a:t>
            </a:r>
            <a:r>
              <a:rPr lang="ko-KR" altLang="en-US" sz="2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중의성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2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해소란</a:t>
            </a:r>
            <a:r>
              <a:rPr lang="en-US" altLang="ko-KR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  <a:endParaRPr lang="ko-KR" altLang="en-US" sz="2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609600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82792C-D20A-7749-8AA0-ED2F7AACAE20}"/>
              </a:ext>
            </a:extLst>
          </p:cNvPr>
          <p:cNvSpPr txBox="1"/>
          <p:nvPr/>
        </p:nvSpPr>
        <p:spPr>
          <a:xfrm>
            <a:off x="773585" y="4139788"/>
            <a:ext cx="775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한국</a:t>
            </a:r>
            <a:r>
              <a:rPr kumimoji="1" lang="en-US" altLang="ko-KR" b="1" dirty="0"/>
              <a:t>__05</a:t>
            </a:r>
            <a:r>
              <a:rPr kumimoji="1" lang="en-US" altLang="ko-KR" sz="1600" dirty="0"/>
              <a:t>/</a:t>
            </a:r>
            <a:r>
              <a:rPr kumimoji="1" lang="en" altLang="ko-KR" sz="1600" dirty="0"/>
              <a:t>NNP </a:t>
            </a:r>
            <a:r>
              <a:rPr kumimoji="1" lang="ko-KR" altLang="en-US" b="1" dirty="0"/>
              <a:t>산</a:t>
            </a:r>
            <a:r>
              <a:rPr kumimoji="1" lang="en-US" altLang="ko-KR" b="1" dirty="0"/>
              <a:t>__08</a:t>
            </a:r>
            <a:r>
              <a:rPr kumimoji="1" lang="en-US" altLang="ko-KR" sz="1600" dirty="0"/>
              <a:t>/</a:t>
            </a:r>
            <a:r>
              <a:rPr kumimoji="1" lang="en" altLang="ko-KR" sz="1600" dirty="0"/>
              <a:t>XSN </a:t>
            </a:r>
            <a:r>
              <a:rPr kumimoji="1" lang="ko-KR" altLang="en-US" sz="1600" dirty="0"/>
              <a:t>수출품</a:t>
            </a:r>
            <a:r>
              <a:rPr kumimoji="1" lang="en-US" altLang="ko-KR" sz="1600" dirty="0"/>
              <a:t>/</a:t>
            </a:r>
            <a:r>
              <a:rPr kumimoji="1" lang="en" altLang="ko-KR" sz="1600" dirty="0"/>
              <a:t>NNG </a:t>
            </a:r>
            <a:r>
              <a:rPr kumimoji="1" lang="ko-KR" altLang="en-US" b="1" dirty="0"/>
              <a:t>배</a:t>
            </a:r>
            <a:r>
              <a:rPr kumimoji="1" lang="en-US" altLang="ko-KR" b="1" dirty="0"/>
              <a:t>__03</a:t>
            </a:r>
            <a:r>
              <a:rPr kumimoji="1" lang="en-US" altLang="ko-KR" sz="1600" dirty="0"/>
              <a:t>/</a:t>
            </a:r>
            <a:r>
              <a:rPr kumimoji="1" lang="en" altLang="ko-KR" sz="1600" dirty="0"/>
              <a:t>NNG </a:t>
            </a:r>
            <a:r>
              <a:rPr kumimoji="1" lang="ko-KR" altLang="en-US" sz="1600" dirty="0"/>
              <a:t>에</a:t>
            </a:r>
            <a:r>
              <a:rPr kumimoji="1" lang="en-US" altLang="ko-KR" sz="1600" dirty="0"/>
              <a:t>/</a:t>
            </a:r>
            <a:r>
              <a:rPr kumimoji="1" lang="en" altLang="ko-KR" sz="1600" dirty="0"/>
              <a:t>JKB </a:t>
            </a:r>
            <a:r>
              <a:rPr kumimoji="1" lang="ko-KR" altLang="en-US" b="1" dirty="0"/>
              <a:t>대하</a:t>
            </a:r>
            <a:r>
              <a:rPr kumimoji="1" lang="en-US" altLang="ko-KR" b="1" dirty="0"/>
              <a:t>__02</a:t>
            </a:r>
            <a:r>
              <a:rPr kumimoji="1" lang="en-US" altLang="ko-KR" sz="1600" dirty="0"/>
              <a:t>/</a:t>
            </a:r>
            <a:r>
              <a:rPr kumimoji="1" lang="en" altLang="ko-KR" sz="1600" dirty="0"/>
              <a:t>VV </a:t>
            </a:r>
            <a:r>
              <a:rPr kumimoji="1" lang="ko-KR" altLang="en-US" sz="1600" dirty="0"/>
              <a:t>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38D88-C98F-5248-B045-4880C06CFF57}"/>
              </a:ext>
            </a:extLst>
          </p:cNvPr>
          <p:cNvSpPr txBox="1"/>
          <p:nvPr/>
        </p:nvSpPr>
        <p:spPr>
          <a:xfrm>
            <a:off x="2843808" y="2706721"/>
            <a:ext cx="3148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한국산 수출품 배에 대하여</a:t>
            </a:r>
            <a:r>
              <a:rPr lang="en-US" altLang="ko-KR" dirty="0"/>
              <a:t>”</a:t>
            </a:r>
          </a:p>
          <a:p>
            <a:endParaRPr kumimoji="1" lang="ko-KR" altLang="en-US" dirty="0"/>
          </a:p>
        </p:txBody>
      </p:sp>
      <p:sp>
        <p:nvSpPr>
          <p:cNvPr id="14" name="줄무늬가 있는 오른쪽 화살표[S] 13">
            <a:extLst>
              <a:ext uri="{FF2B5EF4-FFF2-40B4-BE49-F238E27FC236}">
                <a16:creationId xmlns:a16="http://schemas.microsoft.com/office/drawing/2014/main" id="{0B0002C7-8E6D-714C-A80A-F1E0FD172BAE}"/>
              </a:ext>
            </a:extLst>
          </p:cNvPr>
          <p:cNvSpPr/>
          <p:nvPr/>
        </p:nvSpPr>
        <p:spPr>
          <a:xfrm rot="5400000">
            <a:off x="3932305" y="3292373"/>
            <a:ext cx="792088" cy="576064"/>
          </a:xfrm>
          <a:prstGeom prst="striped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8A7C5-ED41-7C45-99B2-03302EA471C4}"/>
              </a:ext>
            </a:extLst>
          </p:cNvPr>
          <p:cNvSpPr txBox="1"/>
          <p:nvPr/>
        </p:nvSpPr>
        <p:spPr>
          <a:xfrm>
            <a:off x="2771800" y="6877875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Life is not that easy!</a:t>
            </a:r>
          </a:p>
          <a:p>
            <a:r>
              <a:rPr kumimoji="1" lang="ko-KR" altLang="en-US" dirty="0"/>
              <a:t>수가 많다</a:t>
            </a:r>
          </a:p>
        </p:txBody>
      </p:sp>
    </p:spTree>
    <p:extLst>
      <p:ext uri="{BB962C8B-B14F-4D97-AF65-F5344CB8AC3E}">
        <p14:creationId xmlns:p14="http://schemas.microsoft.com/office/powerpoint/2010/main" val="188690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단어 의미 </a:t>
            </a:r>
            <a:r>
              <a:rPr lang="ko-KR" altLang="en-US" sz="2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중의성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2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해소란</a:t>
            </a:r>
            <a:r>
              <a:rPr lang="en-US" altLang="ko-KR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  <a:endParaRPr lang="ko-KR" altLang="en-US" sz="2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609600" y="15651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각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동형이의어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별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분류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(classification)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문제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2885AD-8270-3A42-9D06-A45BE0BDEA7B}"/>
              </a:ext>
            </a:extLst>
          </p:cNvPr>
          <p:cNvSpPr txBox="1"/>
          <p:nvPr/>
        </p:nvSpPr>
        <p:spPr>
          <a:xfrm>
            <a:off x="-324544" y="6858000"/>
            <a:ext cx="4435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그래서 그 많은</a:t>
            </a:r>
            <a:endParaRPr kumimoji="1" lang="en-US" altLang="ko-KR" dirty="0"/>
          </a:p>
          <a:p>
            <a:r>
              <a:rPr kumimoji="1" lang="ko-KR" altLang="en-US" dirty="0"/>
              <a:t>수의 동형이의어에 대해</a:t>
            </a:r>
            <a:endParaRPr kumimoji="1" lang="en-US" altLang="ko-KR" dirty="0"/>
          </a:p>
          <a:p>
            <a:r>
              <a:rPr kumimoji="1" lang="ko-KR" altLang="en-US" dirty="0"/>
              <a:t>다 각각의 </a:t>
            </a:r>
            <a:r>
              <a:rPr kumimoji="1" lang="ko-KR" altLang="en-US" dirty="0" err="1"/>
              <a:t>분류문제를</a:t>
            </a:r>
            <a:r>
              <a:rPr kumimoji="1" lang="ko-KR" altLang="en-US" dirty="0"/>
              <a:t> 풀어야하기 </a:t>
            </a:r>
            <a:r>
              <a:rPr kumimoji="1" lang="ko-KR" altLang="en-US" dirty="0" err="1"/>
              <a:t>떄문에</a:t>
            </a:r>
            <a:endParaRPr kumimoji="1" lang="en-US" altLang="ko-KR" dirty="0"/>
          </a:p>
          <a:p>
            <a:r>
              <a:rPr kumimoji="1" lang="ko-KR" altLang="en-US" dirty="0"/>
              <a:t>쉽지만은 않다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4ACBF3C-7073-824B-A690-B397C9D8C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04864"/>
            <a:ext cx="7192837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8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단어 의미 </a:t>
            </a:r>
            <a:r>
              <a:rPr lang="ko-KR" altLang="en-US" sz="2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중의성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2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해소란</a:t>
            </a:r>
            <a:r>
              <a:rPr lang="en-US" altLang="ko-KR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  <a:endParaRPr lang="ko-KR" altLang="en-US" sz="2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609600" y="15651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사람은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앞뒤 문맥을 보고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단어의 의미를 유추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A52DDC9-80B5-E748-A96C-3A8B9A35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331134"/>
            <a:ext cx="501696" cy="1224137"/>
          </a:xfrm>
          <a:prstGeom prst="rect">
            <a:avLst/>
          </a:prstGeom>
        </p:spPr>
      </p:pic>
      <p:sp>
        <p:nvSpPr>
          <p:cNvPr id="30" name="타원형 설명선[O] 29">
            <a:extLst>
              <a:ext uri="{FF2B5EF4-FFF2-40B4-BE49-F238E27FC236}">
                <a16:creationId xmlns:a16="http://schemas.microsoft.com/office/drawing/2014/main" id="{A564B581-DB78-7D43-A42E-31855F105540}"/>
              </a:ext>
            </a:extLst>
          </p:cNvPr>
          <p:cNvSpPr/>
          <p:nvPr/>
        </p:nvSpPr>
        <p:spPr>
          <a:xfrm>
            <a:off x="1988096" y="2598751"/>
            <a:ext cx="2511896" cy="1440160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tx1"/>
                </a:solidFill>
              </a:rPr>
              <a:t>나는 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600" u="sng" dirty="0">
                <a:solidFill>
                  <a:schemeClr val="tx1"/>
                </a:solidFill>
              </a:rPr>
              <a:t>맛있는</a:t>
            </a:r>
            <a:r>
              <a:rPr kumimoji="1" lang="ko-KR" altLang="en-US" sz="1600" dirty="0">
                <a:solidFill>
                  <a:schemeClr val="tx1"/>
                </a:solidFill>
              </a:rPr>
              <a:t> 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배</a:t>
            </a:r>
            <a:r>
              <a:rPr kumimoji="1" lang="ko-KR" altLang="en-US" sz="1600" dirty="0">
                <a:solidFill>
                  <a:schemeClr val="tx1"/>
                </a:solidFill>
              </a:rPr>
              <a:t> </a:t>
            </a:r>
            <a:r>
              <a:rPr kumimoji="1" lang="ko-KR" altLang="en-US" sz="1600" u="sng" dirty="0">
                <a:solidFill>
                  <a:schemeClr val="tx1"/>
                </a:solidFill>
              </a:rPr>
              <a:t>먹고</a:t>
            </a:r>
            <a:r>
              <a:rPr kumimoji="1" lang="ko-KR" altLang="en-US" sz="1600" dirty="0">
                <a:solidFill>
                  <a:schemeClr val="tx1"/>
                </a:solidFill>
              </a:rPr>
              <a:t> 싶어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C67EF1-1815-D044-BA46-F751F24C2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4457149"/>
            <a:ext cx="432048" cy="109812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E64366F-5F33-1143-B1E9-7D019BA31849}"/>
              </a:ext>
            </a:extLst>
          </p:cNvPr>
          <p:cNvSpPr txBox="1"/>
          <p:nvPr/>
        </p:nvSpPr>
        <p:spPr>
          <a:xfrm>
            <a:off x="5777632" y="3318831"/>
            <a:ext cx="1224136" cy="1105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맛있고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..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먹는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..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아하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36278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단어 의미 </a:t>
            </a:r>
            <a:r>
              <a:rPr lang="ko-KR" altLang="en-US" sz="2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중의성</a:t>
            </a:r>
            <a:r>
              <a:rPr lang="ko-KR" alt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2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해소란</a:t>
            </a:r>
            <a:r>
              <a:rPr lang="en-US" altLang="ko-KR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  <a:endParaRPr lang="ko-KR" altLang="en-US" sz="2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A87FBB5-43B8-9344-AF90-A34B5EB8808B}"/>
              </a:ext>
            </a:extLst>
          </p:cNvPr>
          <p:cNvCxnSpPr/>
          <p:nvPr/>
        </p:nvCxnSpPr>
        <p:spPr>
          <a:xfrm>
            <a:off x="457200" y="980728"/>
            <a:ext cx="822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084FC-3ED3-ED41-B289-0DCAEA0E36FB}"/>
              </a:ext>
            </a:extLst>
          </p:cNvPr>
          <p:cNvSpPr txBox="1">
            <a:spLocks/>
          </p:cNvSpPr>
          <p:nvPr/>
        </p:nvSpPr>
        <p:spPr>
          <a:xfrm>
            <a:off x="1330660" y="3212976"/>
            <a:ext cx="6625716" cy="1071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“</a:t>
            </a:r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앞뒤 문맥을 통해 </a:t>
            </a:r>
            <a:r>
              <a:rPr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동형이의어의 의미를 알아내는 </a:t>
            </a:r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분류 문제</a:t>
            </a:r>
            <a:r>
              <a:rPr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”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59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선행 연구 조사</a:t>
            </a:r>
            <a:endParaRPr lang="ko-KR" altLang="en-US" sz="3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13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</TotalTime>
  <Words>2908</Words>
  <Application>Microsoft Macintosh PowerPoint</Application>
  <PresentationFormat>화면 슬라이드 쇼(4:3)</PresentationFormat>
  <Paragraphs>763</Paragraphs>
  <Slides>48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맑은 고딕</vt:lpstr>
      <vt:lpstr>Nanum Gothic</vt:lpstr>
      <vt:lpstr>Arial</vt:lpstr>
      <vt:lpstr>Cambria Math</vt:lpstr>
      <vt:lpstr>Helvetica</vt:lpstr>
      <vt:lpstr>Wingdings</vt:lpstr>
      <vt:lpstr>Office 테마</vt:lpstr>
      <vt:lpstr>단어 의미 중의성 해소 (Word Sense Disambiguation)</vt:lpstr>
      <vt:lpstr>목차</vt:lpstr>
      <vt:lpstr>단어 의미 중의성 해소란?</vt:lpstr>
      <vt:lpstr>단어 의미 중의성 해소란?</vt:lpstr>
      <vt:lpstr>단어 의미 중의성 해소란?</vt:lpstr>
      <vt:lpstr>단어 의미 중의성 해소란?</vt:lpstr>
      <vt:lpstr>단어 의미 중의성 해소란?</vt:lpstr>
      <vt:lpstr>단어 의미 중의성 해소란?</vt:lpstr>
      <vt:lpstr>선행 연구 조사</vt:lpstr>
      <vt:lpstr>선행 연구 조사</vt:lpstr>
      <vt:lpstr>선행 연구 조사</vt:lpstr>
      <vt:lpstr>선행 연구 조사</vt:lpstr>
      <vt:lpstr>선행 연구 조사</vt:lpstr>
      <vt:lpstr>실험 소개</vt:lpstr>
      <vt:lpstr>실험 소개</vt:lpstr>
      <vt:lpstr>베이스라인</vt:lpstr>
      <vt:lpstr>실험 방향 설정</vt:lpstr>
      <vt:lpstr>실험 방향 설정</vt:lpstr>
      <vt:lpstr>실험 방향 설정</vt:lpstr>
      <vt:lpstr>실험 방향 설정</vt:lpstr>
      <vt:lpstr>실험 방향 설정</vt:lpstr>
      <vt:lpstr>실험 방향 설정</vt:lpstr>
      <vt:lpstr>실험 방향 설정</vt:lpstr>
      <vt:lpstr>SVM 모델</vt:lpstr>
      <vt:lpstr>SVM 모델 - 피쳐벡터</vt:lpstr>
      <vt:lpstr>SVM 모델 - 피쳐벡터</vt:lpstr>
      <vt:lpstr>SVM 모델 – 결과</vt:lpstr>
      <vt:lpstr>다음단계 구상</vt:lpstr>
      <vt:lpstr>다음단계 구상</vt:lpstr>
      <vt:lpstr>딥러닝 모델</vt:lpstr>
      <vt:lpstr>딥러닝 모델 - 구조</vt:lpstr>
      <vt:lpstr>딥러닝 모델</vt:lpstr>
      <vt:lpstr>딥러닝 모델 – 개별 모델</vt:lpstr>
      <vt:lpstr>딥러닝 모델 – 개별 모델</vt:lpstr>
      <vt:lpstr>딥러닝 모델 – 이슈1</vt:lpstr>
      <vt:lpstr>딥러닝 모델 – 공유 모델 구상</vt:lpstr>
      <vt:lpstr>딥러닝 모델 – 공유 모델 구상</vt:lpstr>
      <vt:lpstr>딥러닝 모델 – 공유 모델 구상</vt:lpstr>
      <vt:lpstr>딥러닝 모델 – 이슈2</vt:lpstr>
      <vt:lpstr>딥러닝 모델 – 공유 모델 구상</vt:lpstr>
      <vt:lpstr>딥러닝 모델 – 공유 모델 구상</vt:lpstr>
      <vt:lpstr>딥러닝 모델 – 공유 모델 구상</vt:lpstr>
      <vt:lpstr>딥러닝 모델 – 공유 모델 결과</vt:lpstr>
      <vt:lpstr>딥러닝 모델 – 공유 모델 결과</vt:lpstr>
      <vt:lpstr>딥러닝 모델 – 공유 모델 결과</vt:lpstr>
      <vt:lpstr>딥러닝 모델 – 공유 모델 최종 결과</vt:lpstr>
      <vt:lpstr>결론</vt:lpstr>
      <vt:lpstr>감사합니다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ssecom</dc:creator>
  <cp:lastModifiedBy>Microsoft Office User</cp:lastModifiedBy>
  <cp:revision>252</cp:revision>
  <dcterms:created xsi:type="dcterms:W3CDTF">2018-08-26T08:42:49Z</dcterms:created>
  <dcterms:modified xsi:type="dcterms:W3CDTF">2018-08-28T11:23:16Z</dcterms:modified>
</cp:coreProperties>
</file>