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Shape 1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5,7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Shape 1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5,7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54950" y="1782300"/>
            <a:ext cx="80673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DATA STRUCTURES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65875" y="3660900"/>
            <a:ext cx="3470700" cy="148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b="1" i="1" lang="en"/>
              <a:t>TEAM 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ENEA KLLOMOLLARI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MARCELLO RUSCIANO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KAMALJOT SAINI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CARLO EMPAYNADO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ZACHARY PASCUAL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613" y="152400"/>
            <a:ext cx="33467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Shape 577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8" name="Shape 578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579" name="Shape 579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80" name="Shape 580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finalMatchBST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453576" y="176325"/>
            <a:ext cx="1153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finalMatchHashTable</a:t>
            </a:r>
          </a:p>
        </p:txBody>
      </p:sp>
      <p:sp>
        <p:nvSpPr>
          <p:cNvPr id="585" name="Shape 585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86" name="Shape 586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88" name="Shape 588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89" name="Shape 589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0" name="Shape 590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2" name="Shape 592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3" name="Shape 593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4" name="Shape 594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6" name="Shape 596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7" name="Shape 597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98" name="Shape 598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99" name="Shape 599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0" name="Shape 600"/>
          <p:cNvCxnSpPr>
            <a:endCxn id="590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1" name="Shape 601"/>
          <p:cNvCxnSpPr>
            <a:stCxn id="589" idx="2"/>
            <a:endCxn id="594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2" name="Shape 602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04" name="Shape 604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05" name="Shape 605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606" name="Shape 606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607" name="Shape 607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608" name="Shape 608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09" name="Shape 609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10" name="Shape 610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11" name="Shape 611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612" name="Shape 612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3" name="Shape 613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4" name="Shape 614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15" name="Shape 615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16" name="Shape 616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617" name="Shape 617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8" name="Shape 618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9" name="Shape 619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0" name="Shape 620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621" name="Shape 621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22" name="Shape 622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23" name="Shape 623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24" name="Shape 624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625" name="Shape 625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6" name="Shape 626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7" name="Shape 627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8" name="Shape 628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9" name="Shape 629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0" name="Shape 630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1" name="Shape 631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33" name="Shape 633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34" name="Shape 634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635" name="Shape 635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6" name="Shape 636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7" name="Shape 637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8" name="Shape 638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9" name="Shape 639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0" name="Shape 640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1" name="Shape 641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3" name="Shape 643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4" name="Shape 644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5" name="Shape 645"/>
          <p:cNvSpPr txBox="1"/>
          <p:nvPr/>
        </p:nvSpPr>
        <p:spPr>
          <a:xfrm>
            <a:off x="7648800" y="942875"/>
            <a:ext cx="1153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finalMatchBST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0" y="967988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finalMatchHashTable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52" name="Shape 652"/>
          <p:cNvSpPr/>
          <p:nvPr/>
        </p:nvSpPr>
        <p:spPr>
          <a:xfrm>
            <a:off x="4558775" y="321517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66877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54" name="Shape 654"/>
          <p:cNvSpPr txBox="1"/>
          <p:nvPr/>
        </p:nvSpPr>
        <p:spPr>
          <a:xfrm>
            <a:off x="3433376" y="32462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A</a:t>
            </a:r>
          </a:p>
        </p:txBody>
      </p:sp>
      <p:cxnSp>
        <p:nvCxnSpPr>
          <p:cNvPr id="655" name="Shape 655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6" name="Shape 656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7" name="Shape 657"/>
          <p:cNvSpPr/>
          <p:nvPr/>
        </p:nvSpPr>
        <p:spPr>
          <a:xfrm>
            <a:off x="51217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58" name="Shape 658"/>
          <p:cNvSpPr/>
          <p:nvPr/>
        </p:nvSpPr>
        <p:spPr>
          <a:xfrm>
            <a:off x="557462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59" name="Shape 659"/>
          <p:cNvSpPr txBox="1"/>
          <p:nvPr/>
        </p:nvSpPr>
        <p:spPr>
          <a:xfrm>
            <a:off x="4632750" y="31533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5041350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55746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59440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663" name="Shape 663"/>
          <p:cNvSpPr/>
          <p:nvPr/>
        </p:nvSpPr>
        <p:spPr>
          <a:xfrm>
            <a:off x="602755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64" name="Shape 664"/>
          <p:cNvSpPr/>
          <p:nvPr/>
        </p:nvSpPr>
        <p:spPr>
          <a:xfrm>
            <a:off x="6480475" y="33299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65" name="Shape 665"/>
          <p:cNvSpPr txBox="1"/>
          <p:nvPr/>
        </p:nvSpPr>
        <p:spPr>
          <a:xfrm>
            <a:off x="65090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666" name="Shape 666"/>
          <p:cNvSpPr/>
          <p:nvPr/>
        </p:nvSpPr>
        <p:spPr>
          <a:xfrm>
            <a:off x="6777175" y="33299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67" name="Shape 667"/>
          <p:cNvSpPr/>
          <p:nvPr/>
        </p:nvSpPr>
        <p:spPr>
          <a:xfrm>
            <a:off x="4535650" y="374472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645650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69" name="Shape 669"/>
          <p:cNvSpPr txBox="1"/>
          <p:nvPr/>
        </p:nvSpPr>
        <p:spPr>
          <a:xfrm>
            <a:off x="3410251" y="377575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B</a:t>
            </a:r>
          </a:p>
        </p:txBody>
      </p:sp>
      <p:sp>
        <p:nvSpPr>
          <p:cNvPr id="670" name="Shape 670"/>
          <p:cNvSpPr/>
          <p:nvPr/>
        </p:nvSpPr>
        <p:spPr>
          <a:xfrm>
            <a:off x="5098575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71" name="Shape 671"/>
          <p:cNvSpPr/>
          <p:nvPr/>
        </p:nvSpPr>
        <p:spPr>
          <a:xfrm>
            <a:off x="5551500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72" name="Shape 672"/>
          <p:cNvSpPr txBox="1"/>
          <p:nvPr/>
        </p:nvSpPr>
        <p:spPr>
          <a:xfrm>
            <a:off x="4609625" y="36829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5018225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55515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59209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676" name="Shape 676"/>
          <p:cNvSpPr/>
          <p:nvPr/>
        </p:nvSpPr>
        <p:spPr>
          <a:xfrm>
            <a:off x="6004425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77" name="Shape 677"/>
          <p:cNvSpPr/>
          <p:nvPr/>
        </p:nvSpPr>
        <p:spPr>
          <a:xfrm>
            <a:off x="6457350" y="38594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78" name="Shape 678"/>
          <p:cNvSpPr txBox="1"/>
          <p:nvPr/>
        </p:nvSpPr>
        <p:spPr>
          <a:xfrm>
            <a:off x="64859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679" name="Shape 679"/>
          <p:cNvSpPr/>
          <p:nvPr/>
        </p:nvSpPr>
        <p:spPr>
          <a:xfrm>
            <a:off x="6754050" y="38594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80" name="Shape 680"/>
          <p:cNvSpPr/>
          <p:nvPr/>
        </p:nvSpPr>
        <p:spPr>
          <a:xfrm>
            <a:off x="4558775" y="424527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668775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82" name="Shape 682"/>
          <p:cNvSpPr txBox="1"/>
          <p:nvPr/>
        </p:nvSpPr>
        <p:spPr>
          <a:xfrm>
            <a:off x="3395301" y="42763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C</a:t>
            </a:r>
          </a:p>
        </p:txBody>
      </p:sp>
      <p:sp>
        <p:nvSpPr>
          <p:cNvPr id="683" name="Shape 683"/>
          <p:cNvSpPr/>
          <p:nvPr/>
        </p:nvSpPr>
        <p:spPr>
          <a:xfrm>
            <a:off x="5121700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84" name="Shape 684"/>
          <p:cNvSpPr/>
          <p:nvPr/>
        </p:nvSpPr>
        <p:spPr>
          <a:xfrm>
            <a:off x="5574625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85" name="Shape 685"/>
          <p:cNvSpPr txBox="1"/>
          <p:nvPr/>
        </p:nvSpPr>
        <p:spPr>
          <a:xfrm>
            <a:off x="4632750" y="41834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041350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55746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59440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689" name="Shape 689"/>
          <p:cNvSpPr/>
          <p:nvPr/>
        </p:nvSpPr>
        <p:spPr>
          <a:xfrm>
            <a:off x="6027550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0" name="Shape 690"/>
          <p:cNvSpPr/>
          <p:nvPr/>
        </p:nvSpPr>
        <p:spPr>
          <a:xfrm>
            <a:off x="6480475" y="43600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1" name="Shape 691"/>
          <p:cNvSpPr txBox="1"/>
          <p:nvPr/>
        </p:nvSpPr>
        <p:spPr>
          <a:xfrm>
            <a:off x="65090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692" name="Shape 692"/>
          <p:cNvSpPr/>
          <p:nvPr/>
        </p:nvSpPr>
        <p:spPr>
          <a:xfrm>
            <a:off x="6777175" y="43600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3" name="Shape 693"/>
          <p:cNvSpPr/>
          <p:nvPr/>
        </p:nvSpPr>
        <p:spPr>
          <a:xfrm>
            <a:off x="4558775" y="474582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668775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5" name="Shape 695"/>
          <p:cNvSpPr txBox="1"/>
          <p:nvPr/>
        </p:nvSpPr>
        <p:spPr>
          <a:xfrm>
            <a:off x="3433376" y="477685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D</a:t>
            </a:r>
          </a:p>
        </p:txBody>
      </p:sp>
      <p:sp>
        <p:nvSpPr>
          <p:cNvPr id="696" name="Shape 696"/>
          <p:cNvSpPr/>
          <p:nvPr/>
        </p:nvSpPr>
        <p:spPr>
          <a:xfrm>
            <a:off x="5121700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7" name="Shape 697"/>
          <p:cNvSpPr/>
          <p:nvPr/>
        </p:nvSpPr>
        <p:spPr>
          <a:xfrm>
            <a:off x="5574625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698" name="Shape 698"/>
          <p:cNvSpPr txBox="1"/>
          <p:nvPr/>
        </p:nvSpPr>
        <p:spPr>
          <a:xfrm>
            <a:off x="4632750" y="46840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041350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55746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59440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702" name="Shape 702"/>
          <p:cNvSpPr/>
          <p:nvPr/>
        </p:nvSpPr>
        <p:spPr>
          <a:xfrm>
            <a:off x="6027550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03" name="Shape 703"/>
          <p:cNvSpPr/>
          <p:nvPr/>
        </p:nvSpPr>
        <p:spPr>
          <a:xfrm>
            <a:off x="6480475" y="48605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04" name="Shape 704"/>
          <p:cNvSpPr txBox="1"/>
          <p:nvPr/>
        </p:nvSpPr>
        <p:spPr>
          <a:xfrm>
            <a:off x="65090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705" name="Shape 705"/>
          <p:cNvSpPr/>
          <p:nvPr/>
        </p:nvSpPr>
        <p:spPr>
          <a:xfrm>
            <a:off x="6777175" y="48605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06" name="Shape 706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7" name="Shape 707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708" name="Shape 708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09" name="Shape 709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finalMatchBST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3453576" y="176325"/>
            <a:ext cx="1153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finalMatchHashTable</a:t>
            </a:r>
          </a:p>
        </p:txBody>
      </p:sp>
      <p:sp>
        <p:nvSpPr>
          <p:cNvPr id="714" name="Shape 714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15" name="Shape 715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17" name="Shape 717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18" name="Shape 718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19" name="Shape 719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1" name="Shape 721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2" name="Shape 722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3" name="Shape 723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5" name="Shape 725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6" name="Shape 726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27" name="Shape 727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28" name="Shape 728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9" name="Shape 729"/>
          <p:cNvCxnSpPr>
            <a:endCxn id="719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0" name="Shape 730"/>
          <p:cNvCxnSpPr>
            <a:stCxn id="718" idx="2"/>
            <a:endCxn id="723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1" name="Shape 731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33" name="Shape 733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34" name="Shape 734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735" name="Shape 735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736" name="Shape 736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737" name="Shape 737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38" name="Shape 738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39" name="Shape 739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40" name="Shape 740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41" name="Shape 741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2" name="Shape 742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3" name="Shape 743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44" name="Shape 744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45" name="Shape 745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46" name="Shape 746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7" name="Shape 747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9" name="Shape 749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750" name="Shape 750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51" name="Shape 751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52" name="Shape 752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53" name="Shape 753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54" name="Shape 754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5" name="Shape 755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6" name="Shape 756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7" name="Shape 757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8" name="Shape 758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0" name="Shape 760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62" name="Shape 762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63" name="Shape 763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64" name="Shape 764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5" name="Shape 765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6" name="Shape 766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0" name="Shape 770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1" name="Shape 771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2" name="Shape 772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3" name="Shape 773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4" name="Shape 774"/>
          <p:cNvSpPr txBox="1"/>
          <p:nvPr/>
        </p:nvSpPr>
        <p:spPr>
          <a:xfrm>
            <a:off x="0" y="967988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finalMatchHashTable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7648800" y="942875"/>
            <a:ext cx="1153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finalMatchBST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781" name="Shape 781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3" name="Shape 783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4" name="Shape 784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5" name="Shape 785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7" name="Shape 787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8" name="Shape 788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89" name="Shape 789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91" name="Shape 791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92" name="Shape 792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793" name="Shape 793"/>
          <p:cNvCxnSpPr>
            <a:endCxn id="785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4" name="Shape 794"/>
          <p:cNvCxnSpPr>
            <a:stCxn id="784" idx="2"/>
            <a:endCxn id="789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5" name="Shape 795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97" name="Shape 797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798" name="Shape 798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799" name="Shape 799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800" name="Shape 800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801" name="Shape 801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02" name="Shape 802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03" name="Shape 803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04" name="Shape 804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805" name="Shape 805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7" name="Shape 807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08" name="Shape 808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09" name="Shape 809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810" name="Shape 810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2" name="Shape 812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3" name="Shape 813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814" name="Shape 814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15" name="Shape 815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16" name="Shape 816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17" name="Shape 817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818" name="Shape 818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9" name="Shape 819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0" name="Shape 820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1" name="Shape 821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2" name="Shape 822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4" name="Shape 824"/>
          <p:cNvSpPr/>
          <p:nvPr/>
        </p:nvSpPr>
        <p:spPr>
          <a:xfrm>
            <a:off x="4558775" y="321517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466877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26" name="Shape 826"/>
          <p:cNvSpPr txBox="1"/>
          <p:nvPr/>
        </p:nvSpPr>
        <p:spPr>
          <a:xfrm>
            <a:off x="3433376" y="32462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A</a:t>
            </a:r>
          </a:p>
        </p:txBody>
      </p:sp>
      <p:sp>
        <p:nvSpPr>
          <p:cNvPr id="827" name="Shape 827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29" name="Shape 829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30" name="Shape 830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831" name="Shape 831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2" name="Shape 832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3" name="Shape 833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4" name="Shape 834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5" name="Shape 835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6" name="Shape 836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7" name="Shape 837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9" name="Shape 839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0" name="Shape 840"/>
          <p:cNvSpPr/>
          <p:nvPr/>
        </p:nvSpPr>
        <p:spPr>
          <a:xfrm>
            <a:off x="51217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41" name="Shape 841"/>
          <p:cNvSpPr/>
          <p:nvPr/>
        </p:nvSpPr>
        <p:spPr>
          <a:xfrm>
            <a:off x="557462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42" name="Shape 842"/>
          <p:cNvSpPr txBox="1"/>
          <p:nvPr/>
        </p:nvSpPr>
        <p:spPr>
          <a:xfrm>
            <a:off x="4632750" y="31533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5041350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55746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59440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46" name="Shape 846"/>
          <p:cNvSpPr/>
          <p:nvPr/>
        </p:nvSpPr>
        <p:spPr>
          <a:xfrm>
            <a:off x="602755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47" name="Shape 847"/>
          <p:cNvSpPr/>
          <p:nvPr/>
        </p:nvSpPr>
        <p:spPr>
          <a:xfrm>
            <a:off x="6480475" y="33299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48" name="Shape 848"/>
          <p:cNvSpPr txBox="1"/>
          <p:nvPr/>
        </p:nvSpPr>
        <p:spPr>
          <a:xfrm>
            <a:off x="6509025" y="31533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849" name="Shape 849"/>
          <p:cNvSpPr/>
          <p:nvPr/>
        </p:nvSpPr>
        <p:spPr>
          <a:xfrm>
            <a:off x="6777175" y="33299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50" name="Shape 850"/>
          <p:cNvSpPr/>
          <p:nvPr/>
        </p:nvSpPr>
        <p:spPr>
          <a:xfrm>
            <a:off x="4535650" y="374472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4645650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52" name="Shape 852"/>
          <p:cNvSpPr txBox="1"/>
          <p:nvPr/>
        </p:nvSpPr>
        <p:spPr>
          <a:xfrm>
            <a:off x="3410251" y="377575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B</a:t>
            </a:r>
          </a:p>
        </p:txBody>
      </p:sp>
      <p:sp>
        <p:nvSpPr>
          <p:cNvPr id="853" name="Shape 853"/>
          <p:cNvSpPr/>
          <p:nvPr/>
        </p:nvSpPr>
        <p:spPr>
          <a:xfrm>
            <a:off x="5098575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54" name="Shape 854"/>
          <p:cNvSpPr/>
          <p:nvPr/>
        </p:nvSpPr>
        <p:spPr>
          <a:xfrm>
            <a:off x="5551500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55" name="Shape 855"/>
          <p:cNvSpPr txBox="1"/>
          <p:nvPr/>
        </p:nvSpPr>
        <p:spPr>
          <a:xfrm>
            <a:off x="4609625" y="36829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5018225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55515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59209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59" name="Shape 859"/>
          <p:cNvSpPr/>
          <p:nvPr/>
        </p:nvSpPr>
        <p:spPr>
          <a:xfrm>
            <a:off x="6004425" y="38594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0" name="Shape 860"/>
          <p:cNvSpPr/>
          <p:nvPr/>
        </p:nvSpPr>
        <p:spPr>
          <a:xfrm>
            <a:off x="6457350" y="38594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1" name="Shape 861"/>
          <p:cNvSpPr txBox="1"/>
          <p:nvPr/>
        </p:nvSpPr>
        <p:spPr>
          <a:xfrm>
            <a:off x="6485900" y="36829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862" name="Shape 862"/>
          <p:cNvSpPr/>
          <p:nvPr/>
        </p:nvSpPr>
        <p:spPr>
          <a:xfrm>
            <a:off x="6754050" y="38594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3" name="Shape 863"/>
          <p:cNvSpPr/>
          <p:nvPr/>
        </p:nvSpPr>
        <p:spPr>
          <a:xfrm>
            <a:off x="4558775" y="424527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4668775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5" name="Shape 865"/>
          <p:cNvSpPr txBox="1"/>
          <p:nvPr/>
        </p:nvSpPr>
        <p:spPr>
          <a:xfrm>
            <a:off x="3395301" y="42763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C</a:t>
            </a:r>
          </a:p>
        </p:txBody>
      </p:sp>
      <p:sp>
        <p:nvSpPr>
          <p:cNvPr id="866" name="Shape 866"/>
          <p:cNvSpPr/>
          <p:nvPr/>
        </p:nvSpPr>
        <p:spPr>
          <a:xfrm>
            <a:off x="5121700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7" name="Shape 867"/>
          <p:cNvSpPr/>
          <p:nvPr/>
        </p:nvSpPr>
        <p:spPr>
          <a:xfrm>
            <a:off x="5574625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68" name="Shape 868"/>
          <p:cNvSpPr txBox="1"/>
          <p:nvPr/>
        </p:nvSpPr>
        <p:spPr>
          <a:xfrm>
            <a:off x="4632750" y="41834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5041350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55746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59440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72" name="Shape 872"/>
          <p:cNvSpPr/>
          <p:nvPr/>
        </p:nvSpPr>
        <p:spPr>
          <a:xfrm>
            <a:off x="6027550" y="43600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73" name="Shape 873"/>
          <p:cNvSpPr/>
          <p:nvPr/>
        </p:nvSpPr>
        <p:spPr>
          <a:xfrm>
            <a:off x="6480475" y="43600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74" name="Shape 874"/>
          <p:cNvSpPr txBox="1"/>
          <p:nvPr/>
        </p:nvSpPr>
        <p:spPr>
          <a:xfrm>
            <a:off x="6509025" y="418345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875" name="Shape 875"/>
          <p:cNvSpPr/>
          <p:nvPr/>
        </p:nvSpPr>
        <p:spPr>
          <a:xfrm>
            <a:off x="6777175" y="436000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76" name="Shape 876"/>
          <p:cNvSpPr/>
          <p:nvPr/>
        </p:nvSpPr>
        <p:spPr>
          <a:xfrm>
            <a:off x="4558775" y="4745825"/>
            <a:ext cx="267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4668775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78" name="Shape 878"/>
          <p:cNvSpPr txBox="1"/>
          <p:nvPr/>
        </p:nvSpPr>
        <p:spPr>
          <a:xfrm>
            <a:off x="3433376" y="477685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 D</a:t>
            </a:r>
          </a:p>
        </p:txBody>
      </p:sp>
      <p:sp>
        <p:nvSpPr>
          <p:cNvPr id="879" name="Shape 879"/>
          <p:cNvSpPr/>
          <p:nvPr/>
        </p:nvSpPr>
        <p:spPr>
          <a:xfrm>
            <a:off x="5121700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80" name="Shape 880"/>
          <p:cNvSpPr/>
          <p:nvPr/>
        </p:nvSpPr>
        <p:spPr>
          <a:xfrm>
            <a:off x="5574625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81" name="Shape 881"/>
          <p:cNvSpPr txBox="1"/>
          <p:nvPr/>
        </p:nvSpPr>
        <p:spPr>
          <a:xfrm>
            <a:off x="4632750" y="46840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5041350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stadium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55746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city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59440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85" name="Shape 885"/>
          <p:cNvSpPr/>
          <p:nvPr/>
        </p:nvSpPr>
        <p:spPr>
          <a:xfrm>
            <a:off x="6027550" y="48605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86" name="Shape 886"/>
          <p:cNvSpPr/>
          <p:nvPr/>
        </p:nvSpPr>
        <p:spPr>
          <a:xfrm>
            <a:off x="6480475" y="48605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87" name="Shape 887"/>
          <p:cNvSpPr txBox="1"/>
          <p:nvPr/>
        </p:nvSpPr>
        <p:spPr>
          <a:xfrm>
            <a:off x="6509025" y="4684000"/>
            <a:ext cx="514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888" name="Shape 888"/>
          <p:cNvSpPr/>
          <p:nvPr/>
        </p:nvSpPr>
        <p:spPr>
          <a:xfrm>
            <a:off x="6777175" y="4860550"/>
            <a:ext cx="2967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889" name="Shape 889"/>
          <p:cNvCxnSpPr/>
          <p:nvPr/>
        </p:nvCxnSpPr>
        <p:spPr>
          <a:xfrm>
            <a:off x="1908301" y="2084425"/>
            <a:ext cx="2628300" cy="134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0" name="Shape 890"/>
          <p:cNvCxnSpPr/>
          <p:nvPr/>
        </p:nvCxnSpPr>
        <p:spPr>
          <a:xfrm>
            <a:off x="2062875" y="3101125"/>
            <a:ext cx="2473800" cy="123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1" name="Shape 891"/>
          <p:cNvCxnSpPr/>
          <p:nvPr/>
        </p:nvCxnSpPr>
        <p:spPr>
          <a:xfrm>
            <a:off x="218939" y="2084413"/>
            <a:ext cx="4265100" cy="18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2" name="Shape 892"/>
          <p:cNvCxnSpPr/>
          <p:nvPr/>
        </p:nvCxnSpPr>
        <p:spPr>
          <a:xfrm>
            <a:off x="266864" y="3060538"/>
            <a:ext cx="4265100" cy="18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3" name="Shape 893"/>
          <p:cNvCxnSpPr/>
          <p:nvPr/>
        </p:nvCxnSpPr>
        <p:spPr>
          <a:xfrm flipH="1">
            <a:off x="7019939" y="1371250"/>
            <a:ext cx="858900" cy="1871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4" name="Shape 894"/>
          <p:cNvCxnSpPr/>
          <p:nvPr/>
        </p:nvCxnSpPr>
        <p:spPr>
          <a:xfrm flipH="1">
            <a:off x="6312376" y="2029350"/>
            <a:ext cx="747300" cy="1698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5" name="Shape 895"/>
          <p:cNvCxnSpPr/>
          <p:nvPr/>
        </p:nvCxnSpPr>
        <p:spPr>
          <a:xfrm flipH="1">
            <a:off x="5999988" y="2630975"/>
            <a:ext cx="262800" cy="1564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6" name="Shape 896"/>
          <p:cNvCxnSpPr/>
          <p:nvPr/>
        </p:nvCxnSpPr>
        <p:spPr>
          <a:xfrm flipH="1">
            <a:off x="7084950" y="2090025"/>
            <a:ext cx="1571700" cy="2620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7" name="Shape 897"/>
          <p:cNvSpPr txBox="1"/>
          <p:nvPr/>
        </p:nvSpPr>
        <p:spPr>
          <a:xfrm>
            <a:off x="7587500" y="874575"/>
            <a:ext cx="12483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</a:t>
            </a:r>
            <a:r>
              <a:rPr lang="en" sz="1200">
                <a:solidFill>
                  <a:srgbClr val="FFFFFF"/>
                </a:solidFill>
              </a:rPr>
              <a:t>BST</a:t>
            </a:r>
          </a:p>
        </p:txBody>
      </p:sp>
      <p:sp>
        <p:nvSpPr>
          <p:cNvPr id="898" name="Shape 898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899" name="Shape 899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01" name="Shape 901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finalMatchBST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3453576" y="176325"/>
            <a:ext cx="1153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finalMatchHashTable</a:t>
            </a:r>
          </a:p>
        </p:txBody>
      </p:sp>
      <p:sp>
        <p:nvSpPr>
          <p:cNvPr id="904" name="Shape 904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05" name="Shape 905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06" name="Shape 906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7" name="Shape 907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8" name="Shape 908"/>
          <p:cNvSpPr txBox="1"/>
          <p:nvPr/>
        </p:nvSpPr>
        <p:spPr>
          <a:xfrm>
            <a:off x="0" y="967988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finalMatchHashTable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672" y="757475"/>
            <a:ext cx="2922650" cy="36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Shape 918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9" name="Shape 919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920" name="Shape 920"/>
          <p:cNvSpPr/>
          <p:nvPr/>
        </p:nvSpPr>
        <p:spPr>
          <a:xfrm>
            <a:off x="3429600" y="210800"/>
            <a:ext cx="25137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21" name="Shape 921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23" name="Shape 923"/>
          <p:cNvSpPr txBox="1"/>
          <p:nvPr/>
        </p:nvSpPr>
        <p:spPr>
          <a:xfrm>
            <a:off x="4862600" y="206938"/>
            <a:ext cx="110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teamsBST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3429600" y="210800"/>
            <a:ext cx="134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teamsHashTable</a:t>
            </a:r>
          </a:p>
        </p:txBody>
      </p:sp>
      <p:sp>
        <p:nvSpPr>
          <p:cNvPr id="926" name="Shape 926"/>
          <p:cNvSpPr/>
          <p:nvPr/>
        </p:nvSpPr>
        <p:spPr>
          <a:xfrm>
            <a:off x="3560975" y="439175"/>
            <a:ext cx="10053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27" name="Shape 927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29" name="Shape 929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0" name="Shape 930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1" name="Shape 931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3" name="Shape 933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4" name="Shape 934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5" name="Shape 935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7" name="Shape 937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8" name="Shape 938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39" name="Shape 939"/>
          <p:cNvSpPr/>
          <p:nvPr/>
        </p:nvSpPr>
        <p:spPr>
          <a:xfrm>
            <a:off x="4886525" y="439175"/>
            <a:ext cx="7458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40" name="Shape 940"/>
          <p:cNvCxnSpPr/>
          <p:nvPr/>
        </p:nvCxnSpPr>
        <p:spPr>
          <a:xfrm>
            <a:off x="5191325" y="566950"/>
            <a:ext cx="2575200" cy="63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1" name="Shape 941"/>
          <p:cNvCxnSpPr>
            <a:endCxn id="931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2" name="Shape 942"/>
          <p:cNvCxnSpPr>
            <a:stCxn id="930" idx="2"/>
            <a:endCxn id="935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3" name="Shape 943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45" name="Shape 945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46" name="Shape 946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947" name="Shape 947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948" name="Shape 948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949" name="Shape 949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50" name="Shape 950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51" name="Shape 951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52" name="Shape 952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53" name="Shape 953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4" name="Shape 954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5" name="Shape 955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56" name="Shape 956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57" name="Shape 957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58" name="Shape 958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9" name="Shape 959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1" name="Shape 961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962" name="Shape 962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63" name="Shape 963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64" name="Shape 964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65" name="Shape 965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66" name="Shape 966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7" name="Shape 967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8" name="Shape 968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9" name="Shape 969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0" name="Shape 970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1" name="Shape 971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73" name="Shape 973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74" name="Shape 974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975" name="Shape 975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6" name="Shape 976"/>
          <p:cNvCxnSpPr>
            <a:stCxn id="926" idx="2"/>
          </p:cNvCxnSpPr>
          <p:nvPr/>
        </p:nvCxnSpPr>
        <p:spPr>
          <a:xfrm flipH="1">
            <a:off x="1319825" y="688475"/>
            <a:ext cx="2743800" cy="62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7" name="Shape 977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8" name="Shape 978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9" name="Shape 979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0" name="Shape 980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1" name="Shape 981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2" name="Shape 982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5" name="Shape 985"/>
          <p:cNvSpPr txBox="1"/>
          <p:nvPr/>
        </p:nvSpPr>
        <p:spPr>
          <a:xfrm>
            <a:off x="144900" y="101722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teamsHashTable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7812925" y="904613"/>
            <a:ext cx="10662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teamsBST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/>
        </p:nvSpPr>
        <p:spPr>
          <a:xfrm>
            <a:off x="4558775" y="3215175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466877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93" name="Shape 993"/>
          <p:cNvSpPr txBox="1"/>
          <p:nvPr/>
        </p:nvSpPr>
        <p:spPr>
          <a:xfrm>
            <a:off x="3139100" y="3254775"/>
            <a:ext cx="2118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TeamsParticipated A</a:t>
            </a:r>
          </a:p>
        </p:txBody>
      </p:sp>
      <p:sp>
        <p:nvSpPr>
          <p:cNvPr id="994" name="Shape 994"/>
          <p:cNvSpPr/>
          <p:nvPr/>
        </p:nvSpPr>
        <p:spPr>
          <a:xfrm>
            <a:off x="51217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95" name="Shape 995"/>
          <p:cNvSpPr txBox="1"/>
          <p:nvPr/>
        </p:nvSpPr>
        <p:spPr>
          <a:xfrm>
            <a:off x="4632750" y="31533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5041350" y="315335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997" name="Shape 997"/>
          <p:cNvSpPr/>
          <p:nvPr/>
        </p:nvSpPr>
        <p:spPr>
          <a:xfrm>
            <a:off x="56660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998" name="Shape 998"/>
          <p:cNvSpPr txBox="1"/>
          <p:nvPr/>
        </p:nvSpPr>
        <p:spPr>
          <a:xfrm>
            <a:off x="5574625" y="315335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sp>
        <p:nvSpPr>
          <p:cNvPr id="999" name="Shape 999"/>
          <p:cNvSpPr/>
          <p:nvPr/>
        </p:nvSpPr>
        <p:spPr>
          <a:xfrm>
            <a:off x="4558775" y="3708700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4668775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01" name="Shape 1001"/>
          <p:cNvSpPr txBox="1"/>
          <p:nvPr/>
        </p:nvSpPr>
        <p:spPr>
          <a:xfrm>
            <a:off x="3111763" y="3748288"/>
            <a:ext cx="1975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 Participated B</a:t>
            </a:r>
          </a:p>
        </p:txBody>
      </p:sp>
      <p:sp>
        <p:nvSpPr>
          <p:cNvPr id="1002" name="Shape 1002"/>
          <p:cNvSpPr/>
          <p:nvPr/>
        </p:nvSpPr>
        <p:spPr>
          <a:xfrm>
            <a:off x="5121700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03" name="Shape 1003"/>
          <p:cNvSpPr txBox="1"/>
          <p:nvPr/>
        </p:nvSpPr>
        <p:spPr>
          <a:xfrm>
            <a:off x="4632750" y="364687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5041350" y="364687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005" name="Shape 1005"/>
          <p:cNvSpPr/>
          <p:nvPr/>
        </p:nvSpPr>
        <p:spPr>
          <a:xfrm>
            <a:off x="5666000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06" name="Shape 1006"/>
          <p:cNvSpPr txBox="1"/>
          <p:nvPr/>
        </p:nvSpPr>
        <p:spPr>
          <a:xfrm>
            <a:off x="5574625" y="364687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sp>
        <p:nvSpPr>
          <p:cNvPr id="1007" name="Shape 1007"/>
          <p:cNvSpPr/>
          <p:nvPr/>
        </p:nvSpPr>
        <p:spPr>
          <a:xfrm>
            <a:off x="4558775" y="4202225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4668775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09" name="Shape 1009"/>
          <p:cNvSpPr txBox="1"/>
          <p:nvPr/>
        </p:nvSpPr>
        <p:spPr>
          <a:xfrm>
            <a:off x="3081050" y="4241813"/>
            <a:ext cx="2091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 Participated 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5121700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11" name="Shape 1011"/>
          <p:cNvSpPr txBox="1"/>
          <p:nvPr/>
        </p:nvSpPr>
        <p:spPr>
          <a:xfrm>
            <a:off x="4632750" y="41404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5041350" y="414040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013" name="Shape 1013"/>
          <p:cNvSpPr/>
          <p:nvPr/>
        </p:nvSpPr>
        <p:spPr>
          <a:xfrm>
            <a:off x="5666000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14" name="Shape 1014"/>
          <p:cNvSpPr txBox="1"/>
          <p:nvPr/>
        </p:nvSpPr>
        <p:spPr>
          <a:xfrm>
            <a:off x="5574625" y="414040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sp>
        <p:nvSpPr>
          <p:cNvPr id="1015" name="Shape 1015"/>
          <p:cNvSpPr/>
          <p:nvPr/>
        </p:nvSpPr>
        <p:spPr>
          <a:xfrm>
            <a:off x="4558775" y="4695750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4668775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17" name="Shape 1017"/>
          <p:cNvSpPr txBox="1"/>
          <p:nvPr/>
        </p:nvSpPr>
        <p:spPr>
          <a:xfrm>
            <a:off x="3139100" y="4735350"/>
            <a:ext cx="2118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 Participated 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5121700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19" name="Shape 1019"/>
          <p:cNvSpPr txBox="1"/>
          <p:nvPr/>
        </p:nvSpPr>
        <p:spPr>
          <a:xfrm>
            <a:off x="4632750" y="46339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5041350" y="463392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021" name="Shape 1021"/>
          <p:cNvSpPr/>
          <p:nvPr/>
        </p:nvSpPr>
        <p:spPr>
          <a:xfrm>
            <a:off x="5666000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22" name="Shape 1022"/>
          <p:cNvSpPr txBox="1"/>
          <p:nvPr/>
        </p:nvSpPr>
        <p:spPr>
          <a:xfrm>
            <a:off x="5574625" y="463392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cxnSp>
        <p:nvCxnSpPr>
          <p:cNvPr id="1023" name="Shape 1023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4" name="Shape 1024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1025" name="Shape 1025"/>
          <p:cNvSpPr/>
          <p:nvPr/>
        </p:nvSpPr>
        <p:spPr>
          <a:xfrm>
            <a:off x="3429600" y="210800"/>
            <a:ext cx="25137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26" name="Shape 1026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028" name="Shape 1028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3560975" y="439175"/>
            <a:ext cx="10053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0" name="Shape 1030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2" name="Shape 1032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3" name="Shape 1033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4" name="Shape 1034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6" name="Shape 1036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7" name="Shape 1037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38" name="Shape 1038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40" name="Shape 1040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41" name="Shape 1041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42" name="Shape 1042"/>
          <p:cNvSpPr/>
          <p:nvPr/>
        </p:nvSpPr>
        <p:spPr>
          <a:xfrm>
            <a:off x="4886525" y="439175"/>
            <a:ext cx="7458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043" name="Shape 1043"/>
          <p:cNvCxnSpPr/>
          <p:nvPr/>
        </p:nvCxnSpPr>
        <p:spPr>
          <a:xfrm>
            <a:off x="5191325" y="566950"/>
            <a:ext cx="2575200" cy="63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4" name="Shape 1044"/>
          <p:cNvCxnSpPr>
            <a:endCxn id="1034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5" name="Shape 1045"/>
          <p:cNvCxnSpPr>
            <a:stCxn id="1033" idx="2"/>
            <a:endCxn id="1038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6" name="Shape 1046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48" name="Shape 1048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49" name="Shape 1049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1052" name="Shape 1052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53" name="Shape 1053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54" name="Shape 1054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55" name="Shape 1055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056" name="Shape 1056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7" name="Shape 1057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8" name="Shape 1058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59" name="Shape 1059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60" name="Shape 1060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061" name="Shape 1061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2" name="Shape 1062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3" name="Shape 1063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4" name="Shape 1064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1065" name="Shape 1065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66" name="Shape 1066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67" name="Shape 1067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68" name="Shape 1068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069" name="Shape 1069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0" name="Shape 1070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1" name="Shape 1071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2" name="Shape 1072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3" name="Shape 1073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4" name="Shape 1074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76" name="Shape 1076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077" name="Shape 1077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078" name="Shape 1078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9" name="Shape 1079"/>
          <p:cNvCxnSpPr>
            <a:stCxn id="1029" idx="2"/>
          </p:cNvCxnSpPr>
          <p:nvPr/>
        </p:nvCxnSpPr>
        <p:spPr>
          <a:xfrm flipH="1">
            <a:off x="1319825" y="688475"/>
            <a:ext cx="2743800" cy="62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0" name="Shape 1080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1" name="Shape 1081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2" name="Shape 1082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3" name="Shape 1083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4" name="Shape 1084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5" name="Shape 1085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6" name="Shape 1086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7" name="Shape 1087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8" name="Shape 1088"/>
          <p:cNvSpPr txBox="1"/>
          <p:nvPr/>
        </p:nvSpPr>
        <p:spPr>
          <a:xfrm>
            <a:off x="3429600" y="210800"/>
            <a:ext cx="134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teamsHashTable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4862600" y="206938"/>
            <a:ext cx="110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teamsBST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144900" y="101722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teamsHashTable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7812925" y="904613"/>
            <a:ext cx="10662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teamsBST</a:t>
            </a:r>
          </a:p>
        </p:txBody>
      </p:sp>
      <p:cxnSp>
        <p:nvCxnSpPr>
          <p:cNvPr id="1092" name="Shape 1092"/>
          <p:cNvCxnSpPr>
            <a:stCxn id="998" idx="2"/>
          </p:cNvCxnSpPr>
          <p:nvPr/>
        </p:nvCxnSpPr>
        <p:spPr>
          <a:xfrm flipH="1" rot="10800000">
            <a:off x="5922775" y="3374450"/>
            <a:ext cx="6756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3" name="Shape 1093"/>
          <p:cNvSpPr/>
          <p:nvPr/>
        </p:nvSpPr>
        <p:spPr>
          <a:xfrm>
            <a:off x="6663225" y="3119600"/>
            <a:ext cx="2631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4" name="Shape 1094"/>
          <p:cNvCxnSpPr>
            <a:stCxn id="1093" idx="1"/>
          </p:cNvCxnSpPr>
          <p:nvPr/>
        </p:nvCxnSpPr>
        <p:spPr>
          <a:xfrm>
            <a:off x="6663225" y="3327800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6663225" y="315431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6" name="Shape 1096"/>
          <p:cNvCxnSpPr/>
          <p:nvPr/>
        </p:nvCxnSpPr>
        <p:spPr>
          <a:xfrm>
            <a:off x="6663225" y="3411350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7" name="Shape 1097"/>
          <p:cNvCxnSpPr/>
          <p:nvPr/>
        </p:nvCxnSpPr>
        <p:spPr>
          <a:xfrm>
            <a:off x="6663225" y="3475975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8" name="Shape 1098"/>
          <p:cNvCxnSpPr/>
          <p:nvPr/>
        </p:nvCxnSpPr>
        <p:spPr>
          <a:xfrm>
            <a:off x="6663225" y="3244250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9" name="Shape 1099"/>
          <p:cNvSpPr txBox="1"/>
          <p:nvPr/>
        </p:nvSpPr>
        <p:spPr>
          <a:xfrm>
            <a:off x="6494225" y="2940550"/>
            <a:ext cx="20100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Dynamically allocated(based on the size of data)</a:t>
            </a:r>
          </a:p>
        </p:txBody>
      </p:sp>
      <p:cxnSp>
        <p:nvCxnSpPr>
          <p:cNvPr id="1100" name="Shape 1100"/>
          <p:cNvCxnSpPr/>
          <p:nvPr/>
        </p:nvCxnSpPr>
        <p:spPr>
          <a:xfrm flipH="1" rot="10800000">
            <a:off x="5922775" y="3932638"/>
            <a:ext cx="6756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1" name="Shape 1101"/>
          <p:cNvSpPr/>
          <p:nvPr/>
        </p:nvSpPr>
        <p:spPr>
          <a:xfrm>
            <a:off x="6663225" y="3677788"/>
            <a:ext cx="2631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2" name="Shape 1102"/>
          <p:cNvCxnSpPr>
            <a:stCxn id="1101" idx="1"/>
          </p:cNvCxnSpPr>
          <p:nvPr/>
        </p:nvCxnSpPr>
        <p:spPr>
          <a:xfrm>
            <a:off x="6663225" y="388598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3" name="Shape 1103"/>
          <p:cNvCxnSpPr/>
          <p:nvPr/>
        </p:nvCxnSpPr>
        <p:spPr>
          <a:xfrm>
            <a:off x="6663225" y="396953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4" name="Shape 1104"/>
          <p:cNvCxnSpPr/>
          <p:nvPr/>
        </p:nvCxnSpPr>
        <p:spPr>
          <a:xfrm>
            <a:off x="6663225" y="403416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5" name="Shape 1105"/>
          <p:cNvCxnSpPr/>
          <p:nvPr/>
        </p:nvCxnSpPr>
        <p:spPr>
          <a:xfrm flipH="1" rot="10800000">
            <a:off x="5922775" y="4399963"/>
            <a:ext cx="6756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6" name="Shape 1106"/>
          <p:cNvSpPr/>
          <p:nvPr/>
        </p:nvSpPr>
        <p:spPr>
          <a:xfrm>
            <a:off x="6663225" y="4145113"/>
            <a:ext cx="2631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7" name="Shape 1107"/>
          <p:cNvCxnSpPr>
            <a:stCxn id="1106" idx="1"/>
          </p:cNvCxnSpPr>
          <p:nvPr/>
        </p:nvCxnSpPr>
        <p:spPr>
          <a:xfrm>
            <a:off x="6663225" y="435331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8" name="Shape 1108"/>
          <p:cNvCxnSpPr/>
          <p:nvPr/>
        </p:nvCxnSpPr>
        <p:spPr>
          <a:xfrm>
            <a:off x="6663225" y="443686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9" name="Shape 1109"/>
          <p:cNvCxnSpPr/>
          <p:nvPr/>
        </p:nvCxnSpPr>
        <p:spPr>
          <a:xfrm>
            <a:off x="6663225" y="450148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0" name="Shape 1110"/>
          <p:cNvCxnSpPr/>
          <p:nvPr/>
        </p:nvCxnSpPr>
        <p:spPr>
          <a:xfrm flipH="1" rot="10800000">
            <a:off x="5922775" y="4927325"/>
            <a:ext cx="6756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1" name="Shape 1111"/>
          <p:cNvSpPr/>
          <p:nvPr/>
        </p:nvSpPr>
        <p:spPr>
          <a:xfrm>
            <a:off x="6663225" y="4672475"/>
            <a:ext cx="2631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2" name="Shape 1112"/>
          <p:cNvCxnSpPr>
            <a:stCxn id="1111" idx="1"/>
          </p:cNvCxnSpPr>
          <p:nvPr/>
        </p:nvCxnSpPr>
        <p:spPr>
          <a:xfrm>
            <a:off x="6663225" y="4880675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3" name="Shape 1113"/>
          <p:cNvCxnSpPr/>
          <p:nvPr/>
        </p:nvCxnSpPr>
        <p:spPr>
          <a:xfrm>
            <a:off x="6663225" y="4964225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/>
          <p:nvPr/>
        </p:nvCxnSpPr>
        <p:spPr>
          <a:xfrm>
            <a:off x="6663225" y="5028850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/>
          <p:nvPr/>
        </p:nvCxnSpPr>
        <p:spPr>
          <a:xfrm>
            <a:off x="6663225" y="373781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6" name="Shape 1116"/>
          <p:cNvCxnSpPr/>
          <p:nvPr/>
        </p:nvCxnSpPr>
        <p:spPr>
          <a:xfrm>
            <a:off x="6663225" y="380243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7" name="Shape 1117"/>
          <p:cNvCxnSpPr/>
          <p:nvPr/>
        </p:nvCxnSpPr>
        <p:spPr>
          <a:xfrm>
            <a:off x="6663225" y="428783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8" name="Shape 1118"/>
          <p:cNvCxnSpPr/>
          <p:nvPr/>
        </p:nvCxnSpPr>
        <p:spPr>
          <a:xfrm>
            <a:off x="6663225" y="422236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9" name="Shape 1119"/>
          <p:cNvCxnSpPr/>
          <p:nvPr/>
        </p:nvCxnSpPr>
        <p:spPr>
          <a:xfrm>
            <a:off x="6659250" y="4732488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0" name="Shape 1120"/>
          <p:cNvCxnSpPr/>
          <p:nvPr/>
        </p:nvCxnSpPr>
        <p:spPr>
          <a:xfrm>
            <a:off x="6659250" y="479711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1126" name="Shape 1126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28" name="Shape 1128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29" name="Shape 1129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0" name="Shape 1130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2" name="Shape 1132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3" name="Shape 1133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4" name="Shape 1134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6" name="Shape 1136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37" name="Shape 1137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138" name="Shape 1138"/>
          <p:cNvCxnSpPr>
            <a:endCxn id="1130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9" name="Shape 1139"/>
          <p:cNvCxnSpPr>
            <a:stCxn id="1129" idx="2"/>
            <a:endCxn id="1134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0" name="Shape 1140"/>
          <p:cNvSpPr/>
          <p:nvPr/>
        </p:nvSpPr>
        <p:spPr>
          <a:xfrm>
            <a:off x="4558775" y="3215175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466877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42" name="Shape 1142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44" name="Shape 1144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45" name="Shape 1145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146" name="Shape 1146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7" name="Shape 1147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8" name="Shape 1148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9" name="Shape 1149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0" name="Shape 1150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1" name="Shape 1151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2" name="Shape 1152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3" name="Shape 1153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4" name="Shape 1154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5" name="Shape 1155"/>
          <p:cNvSpPr/>
          <p:nvPr/>
        </p:nvSpPr>
        <p:spPr>
          <a:xfrm>
            <a:off x="51217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56" name="Shape 1156"/>
          <p:cNvSpPr txBox="1"/>
          <p:nvPr/>
        </p:nvSpPr>
        <p:spPr>
          <a:xfrm>
            <a:off x="4632750" y="31533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5041350" y="315335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158" name="Shape 1158"/>
          <p:cNvSpPr/>
          <p:nvPr/>
        </p:nvSpPr>
        <p:spPr>
          <a:xfrm>
            <a:off x="56660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59" name="Shape 1159"/>
          <p:cNvSpPr txBox="1"/>
          <p:nvPr/>
        </p:nvSpPr>
        <p:spPr>
          <a:xfrm>
            <a:off x="5574625" y="315335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cxnSp>
        <p:nvCxnSpPr>
          <p:cNvPr id="1160" name="Shape 1160"/>
          <p:cNvCxnSpPr>
            <a:stCxn id="1159" idx="2"/>
            <a:endCxn id="1161" idx="1"/>
          </p:cNvCxnSpPr>
          <p:nvPr/>
        </p:nvCxnSpPr>
        <p:spPr>
          <a:xfrm>
            <a:off x="5922775" y="3448250"/>
            <a:ext cx="983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1" name="Shape 1161"/>
          <p:cNvSpPr/>
          <p:nvPr/>
        </p:nvSpPr>
        <p:spPr>
          <a:xfrm>
            <a:off x="6906500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62" name="Shape 1162"/>
          <p:cNvSpPr/>
          <p:nvPr/>
        </p:nvSpPr>
        <p:spPr>
          <a:xfrm>
            <a:off x="718427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63" name="Shape 1163"/>
          <p:cNvSpPr/>
          <p:nvPr/>
        </p:nvSpPr>
        <p:spPr>
          <a:xfrm>
            <a:off x="7494325" y="33299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64" name="Shape 1164"/>
          <p:cNvSpPr txBox="1"/>
          <p:nvPr/>
        </p:nvSpPr>
        <p:spPr>
          <a:xfrm>
            <a:off x="6906500" y="3085675"/>
            <a:ext cx="1215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Dynamically allocated</a:t>
            </a:r>
          </a:p>
        </p:txBody>
      </p:sp>
      <p:sp>
        <p:nvSpPr>
          <p:cNvPr id="1165" name="Shape 1165"/>
          <p:cNvSpPr/>
          <p:nvPr/>
        </p:nvSpPr>
        <p:spPr>
          <a:xfrm>
            <a:off x="4558775" y="3708700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4668775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67" name="Shape 1167"/>
          <p:cNvSpPr txBox="1"/>
          <p:nvPr/>
        </p:nvSpPr>
        <p:spPr>
          <a:xfrm>
            <a:off x="3215813" y="3748288"/>
            <a:ext cx="1975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 Participated B</a:t>
            </a:r>
          </a:p>
        </p:txBody>
      </p:sp>
      <p:sp>
        <p:nvSpPr>
          <p:cNvPr id="1168" name="Shape 1168"/>
          <p:cNvSpPr/>
          <p:nvPr/>
        </p:nvSpPr>
        <p:spPr>
          <a:xfrm>
            <a:off x="5121700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69" name="Shape 1169"/>
          <p:cNvSpPr txBox="1"/>
          <p:nvPr/>
        </p:nvSpPr>
        <p:spPr>
          <a:xfrm>
            <a:off x="4632750" y="364687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5041350" y="364687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666000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72" name="Shape 1172"/>
          <p:cNvSpPr txBox="1"/>
          <p:nvPr/>
        </p:nvSpPr>
        <p:spPr>
          <a:xfrm>
            <a:off x="5574625" y="364687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cxnSp>
        <p:nvCxnSpPr>
          <p:cNvPr id="1173" name="Shape 1173"/>
          <p:cNvCxnSpPr>
            <a:stCxn id="1172" idx="2"/>
            <a:endCxn id="1174" idx="1"/>
          </p:cNvCxnSpPr>
          <p:nvPr/>
        </p:nvCxnSpPr>
        <p:spPr>
          <a:xfrm>
            <a:off x="5922775" y="3941775"/>
            <a:ext cx="983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4" name="Shape 1174"/>
          <p:cNvSpPr/>
          <p:nvPr/>
        </p:nvSpPr>
        <p:spPr>
          <a:xfrm>
            <a:off x="6906500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75" name="Shape 1175"/>
          <p:cNvSpPr/>
          <p:nvPr/>
        </p:nvSpPr>
        <p:spPr>
          <a:xfrm>
            <a:off x="7184275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76" name="Shape 1176"/>
          <p:cNvSpPr/>
          <p:nvPr/>
        </p:nvSpPr>
        <p:spPr>
          <a:xfrm>
            <a:off x="7494325" y="38234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77" name="Shape 1177"/>
          <p:cNvSpPr txBox="1"/>
          <p:nvPr/>
        </p:nvSpPr>
        <p:spPr>
          <a:xfrm>
            <a:off x="6906500" y="3579200"/>
            <a:ext cx="1215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Dynamically allocated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558775" y="4202225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4668775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80" name="Shape 1180"/>
          <p:cNvSpPr txBox="1"/>
          <p:nvPr/>
        </p:nvSpPr>
        <p:spPr>
          <a:xfrm>
            <a:off x="2847450" y="4265913"/>
            <a:ext cx="2091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 Participated C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121700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82" name="Shape 1182"/>
          <p:cNvSpPr txBox="1"/>
          <p:nvPr/>
        </p:nvSpPr>
        <p:spPr>
          <a:xfrm>
            <a:off x="4632750" y="41404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5041350" y="414040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184" name="Shape 1184"/>
          <p:cNvSpPr/>
          <p:nvPr/>
        </p:nvSpPr>
        <p:spPr>
          <a:xfrm>
            <a:off x="5666000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85" name="Shape 1185"/>
          <p:cNvSpPr txBox="1"/>
          <p:nvPr/>
        </p:nvSpPr>
        <p:spPr>
          <a:xfrm>
            <a:off x="5574625" y="4140400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cxnSp>
        <p:nvCxnSpPr>
          <p:cNvPr id="1186" name="Shape 1186"/>
          <p:cNvCxnSpPr>
            <a:stCxn id="1185" idx="2"/>
            <a:endCxn id="1187" idx="1"/>
          </p:cNvCxnSpPr>
          <p:nvPr/>
        </p:nvCxnSpPr>
        <p:spPr>
          <a:xfrm>
            <a:off x="5922775" y="4435300"/>
            <a:ext cx="983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7" name="Shape 1187"/>
          <p:cNvSpPr/>
          <p:nvPr/>
        </p:nvSpPr>
        <p:spPr>
          <a:xfrm>
            <a:off x="6906500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88" name="Shape 1188"/>
          <p:cNvSpPr/>
          <p:nvPr/>
        </p:nvSpPr>
        <p:spPr>
          <a:xfrm>
            <a:off x="7184275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89" name="Shape 1189"/>
          <p:cNvSpPr/>
          <p:nvPr/>
        </p:nvSpPr>
        <p:spPr>
          <a:xfrm>
            <a:off x="7494325" y="43169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90" name="Shape 1190"/>
          <p:cNvSpPr txBox="1"/>
          <p:nvPr/>
        </p:nvSpPr>
        <p:spPr>
          <a:xfrm>
            <a:off x="6906500" y="4072725"/>
            <a:ext cx="1215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Dynamically allocated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558775" y="4695750"/>
            <a:ext cx="165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4668775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93" name="Shape 1193"/>
          <p:cNvSpPr txBox="1"/>
          <p:nvPr/>
        </p:nvSpPr>
        <p:spPr>
          <a:xfrm>
            <a:off x="2625200" y="4743925"/>
            <a:ext cx="2118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 Participated D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121700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95" name="Shape 1195"/>
          <p:cNvSpPr txBox="1"/>
          <p:nvPr/>
        </p:nvSpPr>
        <p:spPr>
          <a:xfrm>
            <a:off x="4632750" y="46339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1196" name="Shape 1196"/>
          <p:cNvSpPr txBox="1"/>
          <p:nvPr/>
        </p:nvSpPr>
        <p:spPr>
          <a:xfrm>
            <a:off x="5041350" y="463392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numTeams</a:t>
            </a:r>
          </a:p>
        </p:txBody>
      </p:sp>
      <p:sp>
        <p:nvSpPr>
          <p:cNvPr id="1197" name="Shape 1197"/>
          <p:cNvSpPr/>
          <p:nvPr/>
        </p:nvSpPr>
        <p:spPr>
          <a:xfrm>
            <a:off x="5666000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198" name="Shape 1198"/>
          <p:cNvSpPr txBox="1"/>
          <p:nvPr/>
        </p:nvSpPr>
        <p:spPr>
          <a:xfrm>
            <a:off x="5574625" y="4633925"/>
            <a:ext cx="69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teamsArr*</a:t>
            </a:r>
          </a:p>
        </p:txBody>
      </p:sp>
      <p:cxnSp>
        <p:nvCxnSpPr>
          <p:cNvPr id="1199" name="Shape 1199"/>
          <p:cNvCxnSpPr>
            <a:stCxn id="1198" idx="2"/>
            <a:endCxn id="1200" idx="1"/>
          </p:cNvCxnSpPr>
          <p:nvPr/>
        </p:nvCxnSpPr>
        <p:spPr>
          <a:xfrm>
            <a:off x="5922775" y="4928825"/>
            <a:ext cx="983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0" name="Shape 1200"/>
          <p:cNvSpPr/>
          <p:nvPr/>
        </p:nvSpPr>
        <p:spPr>
          <a:xfrm>
            <a:off x="6906500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01" name="Shape 1201"/>
          <p:cNvSpPr/>
          <p:nvPr/>
        </p:nvSpPr>
        <p:spPr>
          <a:xfrm>
            <a:off x="7184275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02" name="Shape 1202"/>
          <p:cNvSpPr/>
          <p:nvPr/>
        </p:nvSpPr>
        <p:spPr>
          <a:xfrm>
            <a:off x="7494325" y="481047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03" name="Shape 1203"/>
          <p:cNvSpPr txBox="1"/>
          <p:nvPr/>
        </p:nvSpPr>
        <p:spPr>
          <a:xfrm>
            <a:off x="6906500" y="4566250"/>
            <a:ext cx="1215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Dynamically allocated</a:t>
            </a:r>
          </a:p>
        </p:txBody>
      </p:sp>
      <p:cxnSp>
        <p:nvCxnSpPr>
          <p:cNvPr id="1204" name="Shape 1204"/>
          <p:cNvCxnSpPr/>
          <p:nvPr/>
        </p:nvCxnSpPr>
        <p:spPr>
          <a:xfrm flipH="1">
            <a:off x="5525939" y="1371250"/>
            <a:ext cx="2352900" cy="2781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5" name="Shape 1205"/>
          <p:cNvCxnSpPr/>
          <p:nvPr/>
        </p:nvCxnSpPr>
        <p:spPr>
          <a:xfrm flipH="1">
            <a:off x="5498776" y="2029350"/>
            <a:ext cx="1560900" cy="1638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6" name="Shape 1206"/>
          <p:cNvCxnSpPr/>
          <p:nvPr/>
        </p:nvCxnSpPr>
        <p:spPr>
          <a:xfrm flipH="1">
            <a:off x="5505625" y="2630900"/>
            <a:ext cx="757200" cy="545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7" name="Shape 1207"/>
          <p:cNvCxnSpPr/>
          <p:nvPr/>
        </p:nvCxnSpPr>
        <p:spPr>
          <a:xfrm flipH="1">
            <a:off x="5505450" y="2090025"/>
            <a:ext cx="3151200" cy="2568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8" name="Shape 1208"/>
          <p:cNvSpPr txBox="1"/>
          <p:nvPr/>
        </p:nvSpPr>
        <p:spPr>
          <a:xfrm>
            <a:off x="7812925" y="904613"/>
            <a:ext cx="10662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teamsBST</a:t>
            </a:r>
          </a:p>
        </p:txBody>
      </p:sp>
      <p:cxnSp>
        <p:nvCxnSpPr>
          <p:cNvPr id="1209" name="Shape 1209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0" name="Shape 1210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1211" name="Shape 1211"/>
          <p:cNvSpPr/>
          <p:nvPr/>
        </p:nvSpPr>
        <p:spPr>
          <a:xfrm>
            <a:off x="3429600" y="210800"/>
            <a:ext cx="25137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12" name="Shape 1212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3560975" y="439175"/>
            <a:ext cx="10053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16" name="Shape 1216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18" name="Shape 1218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19" name="Shape 1219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0" name="Shape 1220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2" name="Shape 1222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3" name="Shape 1223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4" name="Shape 1224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6" name="Shape 1226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7" name="Shape 1227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28" name="Shape 1228"/>
          <p:cNvSpPr/>
          <p:nvPr/>
        </p:nvSpPr>
        <p:spPr>
          <a:xfrm>
            <a:off x="4886525" y="439175"/>
            <a:ext cx="7458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229" name="Shape 1229"/>
          <p:cNvCxnSpPr/>
          <p:nvPr/>
        </p:nvCxnSpPr>
        <p:spPr>
          <a:xfrm>
            <a:off x="5191325" y="566950"/>
            <a:ext cx="2575200" cy="63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0" name="Shape 1230"/>
          <p:cNvCxnSpPr>
            <a:endCxn id="1220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1" name="Shape 1231"/>
          <p:cNvCxnSpPr>
            <a:stCxn id="1219" idx="2"/>
            <a:endCxn id="1224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2" name="Shape 1232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34" name="Shape 1234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35" name="Shape 1235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1236" name="Shape 1236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1237" name="Shape 1237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1238" name="Shape 1238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39" name="Shape 1239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40" name="Shape 1240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41" name="Shape 1241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242" name="Shape 1242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3" name="Shape 1243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4" name="Shape 1244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45" name="Shape 1245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46" name="Shape 1246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247" name="Shape 1247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8" name="Shape 1248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9" name="Shape 1249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0" name="Shape 1250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1251" name="Shape 1251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52" name="Shape 1252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53" name="Shape 1253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54" name="Shape 1254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255" name="Shape 1255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6" name="Shape 1256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7" name="Shape 1257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8" name="Shape 1258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9" name="Shape 1259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0" name="Shape 1260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62" name="Shape 1262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63" name="Shape 1263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264" name="Shape 1264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5" name="Shape 1265"/>
          <p:cNvCxnSpPr>
            <a:stCxn id="1215" idx="2"/>
          </p:cNvCxnSpPr>
          <p:nvPr/>
        </p:nvCxnSpPr>
        <p:spPr>
          <a:xfrm flipH="1">
            <a:off x="1319825" y="688475"/>
            <a:ext cx="2743800" cy="62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6" name="Shape 1266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7" name="Shape 1267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8" name="Shape 1268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9" name="Shape 1269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0" name="Shape 1270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1" name="Shape 1271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2" name="Shape 1272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3" name="Shape 1273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4" name="Shape 1274"/>
          <p:cNvSpPr txBox="1"/>
          <p:nvPr/>
        </p:nvSpPr>
        <p:spPr>
          <a:xfrm>
            <a:off x="144900" y="101722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teams</a:t>
            </a:r>
            <a:r>
              <a:rPr lang="en" sz="1200">
                <a:solidFill>
                  <a:srgbClr val="FFFFFF"/>
                </a:solidFill>
              </a:rPr>
              <a:t>HashTable</a:t>
            </a:r>
          </a:p>
        </p:txBody>
      </p:sp>
      <p:cxnSp>
        <p:nvCxnSpPr>
          <p:cNvPr id="1275" name="Shape 1275"/>
          <p:cNvCxnSpPr/>
          <p:nvPr/>
        </p:nvCxnSpPr>
        <p:spPr>
          <a:xfrm>
            <a:off x="2043413" y="2099550"/>
            <a:ext cx="2489400" cy="16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6" name="Shape 1276"/>
          <p:cNvCxnSpPr/>
          <p:nvPr/>
        </p:nvCxnSpPr>
        <p:spPr>
          <a:xfrm>
            <a:off x="325750" y="3043850"/>
            <a:ext cx="4208700" cy="136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7" name="Shape 1277"/>
          <p:cNvCxnSpPr/>
          <p:nvPr/>
        </p:nvCxnSpPr>
        <p:spPr>
          <a:xfrm>
            <a:off x="2062988" y="3153350"/>
            <a:ext cx="2489400" cy="16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8" name="Shape 1278"/>
          <p:cNvSpPr txBox="1"/>
          <p:nvPr/>
        </p:nvSpPr>
        <p:spPr>
          <a:xfrm>
            <a:off x="3255275" y="3294375"/>
            <a:ext cx="2118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Teams Participated A</a:t>
            </a:r>
          </a:p>
        </p:txBody>
      </p:sp>
      <p:sp>
        <p:nvSpPr>
          <p:cNvPr id="1279" name="Shape 1279"/>
          <p:cNvSpPr txBox="1"/>
          <p:nvPr/>
        </p:nvSpPr>
        <p:spPr>
          <a:xfrm>
            <a:off x="3429600" y="210800"/>
            <a:ext cx="134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teamsHashTable</a:t>
            </a:r>
          </a:p>
        </p:txBody>
      </p:sp>
      <p:sp>
        <p:nvSpPr>
          <p:cNvPr id="1280" name="Shape 1280"/>
          <p:cNvSpPr txBox="1"/>
          <p:nvPr/>
        </p:nvSpPr>
        <p:spPr>
          <a:xfrm>
            <a:off x="4862600" y="206938"/>
            <a:ext cx="110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teamsBST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 txBox="1"/>
          <p:nvPr/>
        </p:nvSpPr>
        <p:spPr>
          <a:xfrm>
            <a:off x="4562900" y="1470500"/>
            <a:ext cx="4539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// TABLE_SIZE is a prime number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int </a:t>
            </a:r>
            <a:r>
              <a:rPr lang="en">
                <a:solidFill>
                  <a:srgbClr val="980000"/>
                </a:solidFill>
              </a:rPr>
              <a:t>HashTable&lt;K, T&gt;::</a:t>
            </a:r>
            <a:r>
              <a:rPr lang="en">
                <a:solidFill>
                  <a:srgbClr val="FFFF00"/>
                </a:solidFill>
              </a:rPr>
              <a:t>hash</a:t>
            </a:r>
            <a:r>
              <a:rPr lang="en">
                <a:solidFill>
                  <a:srgbClr val="FF0000"/>
                </a:solidFill>
              </a:rPr>
              <a:t>(const K key)</a:t>
            </a:r>
            <a:r>
              <a:rPr lang="en">
                <a:solidFill>
                  <a:srgbClr val="3C78D8"/>
                </a:solidFill>
              </a:rPr>
              <a:t>const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const int </a:t>
            </a:r>
            <a:r>
              <a:rPr lang="en">
                <a:solidFill>
                  <a:srgbClr val="00FFFF"/>
                </a:solidFill>
              </a:rPr>
              <a:t>prime_1 </a:t>
            </a:r>
            <a:r>
              <a:rPr lang="en">
                <a:solidFill>
                  <a:srgbClr val="FF0000"/>
                </a:solidFill>
              </a:rPr>
              <a:t>= </a:t>
            </a:r>
            <a:r>
              <a:rPr lang="en">
                <a:solidFill>
                  <a:srgbClr val="9900FF"/>
                </a:solidFill>
              </a:rPr>
              <a:t>5</a:t>
            </a:r>
            <a:r>
              <a:rPr lang="en">
                <a:solidFill>
                  <a:srgbClr val="FF0000"/>
                </a:solidFill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const int </a:t>
            </a:r>
            <a:r>
              <a:rPr lang="en">
                <a:solidFill>
                  <a:srgbClr val="00FFFF"/>
                </a:solidFill>
              </a:rPr>
              <a:t>prime_2 </a:t>
            </a:r>
            <a:r>
              <a:rPr lang="en">
                <a:solidFill>
                  <a:srgbClr val="FF0000"/>
                </a:solidFill>
              </a:rPr>
              <a:t>= </a:t>
            </a:r>
            <a:r>
              <a:rPr lang="en">
                <a:solidFill>
                  <a:srgbClr val="9900FF"/>
                </a:solidFill>
              </a:rPr>
              <a:t>7</a:t>
            </a:r>
            <a:r>
              <a:rPr lang="en">
                <a:solidFill>
                  <a:srgbClr val="FF0000"/>
                </a:solidFill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BF9000"/>
                </a:solidFill>
              </a:rPr>
              <a:t>        return 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>
                <a:solidFill>
                  <a:srgbClr val="00FFFF"/>
                </a:solidFill>
              </a:rPr>
              <a:t>prime_1</a:t>
            </a:r>
            <a:r>
              <a:rPr lang="en">
                <a:solidFill>
                  <a:srgbClr val="FF0000"/>
                </a:solidFill>
              </a:rPr>
              <a:t> * key + </a:t>
            </a:r>
            <a:r>
              <a:rPr lang="en">
                <a:solidFill>
                  <a:srgbClr val="00FFFF"/>
                </a:solidFill>
              </a:rPr>
              <a:t>prime_2</a:t>
            </a:r>
            <a:r>
              <a:rPr lang="en">
                <a:solidFill>
                  <a:srgbClr val="FF0000"/>
                </a:solidFill>
              </a:rPr>
              <a:t>) %</a:t>
            </a:r>
            <a:r>
              <a:rPr lang="en">
                <a:solidFill>
                  <a:srgbClr val="B45F06"/>
                </a:solidFill>
              </a:rPr>
              <a:t>TABLE_SIZE</a:t>
            </a:r>
            <a:r>
              <a:rPr lang="en">
                <a:solidFill>
                  <a:srgbClr val="FF0000"/>
                </a:solidFill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86" name="Shape 1286"/>
          <p:cNvSpPr/>
          <p:nvPr/>
        </p:nvSpPr>
        <p:spPr>
          <a:xfrm>
            <a:off x="145625" y="1328975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1930</a:t>
            </a:r>
          </a:p>
        </p:txBody>
      </p:sp>
      <p:sp>
        <p:nvSpPr>
          <p:cNvPr id="1287" name="Shape 1287"/>
          <p:cNvSpPr/>
          <p:nvPr/>
        </p:nvSpPr>
        <p:spPr>
          <a:xfrm>
            <a:off x="145625" y="1770550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1972</a:t>
            </a:r>
          </a:p>
        </p:txBody>
      </p:sp>
      <p:sp>
        <p:nvSpPr>
          <p:cNvPr id="1288" name="Shape 1288"/>
          <p:cNvSpPr/>
          <p:nvPr/>
        </p:nvSpPr>
        <p:spPr>
          <a:xfrm>
            <a:off x="145625" y="2167088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2012</a:t>
            </a:r>
          </a:p>
        </p:txBody>
      </p:sp>
      <p:sp>
        <p:nvSpPr>
          <p:cNvPr id="1289" name="Shape 1289"/>
          <p:cNvSpPr/>
          <p:nvPr/>
        </p:nvSpPr>
        <p:spPr>
          <a:xfrm>
            <a:off x="145625" y="282766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2008</a:t>
            </a:r>
          </a:p>
        </p:txBody>
      </p:sp>
      <p:sp>
        <p:nvSpPr>
          <p:cNvPr id="1290" name="Shape 1290"/>
          <p:cNvSpPr txBox="1"/>
          <p:nvPr/>
        </p:nvSpPr>
        <p:spPr>
          <a:xfrm>
            <a:off x="1673525" y="1051663"/>
            <a:ext cx="1386600" cy="287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1" name="Shape 1291"/>
          <p:cNvSpPr txBox="1"/>
          <p:nvPr/>
        </p:nvSpPr>
        <p:spPr>
          <a:xfrm>
            <a:off x="1680275" y="655838"/>
            <a:ext cx="2347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Hashing function</a:t>
            </a:r>
          </a:p>
        </p:txBody>
      </p:sp>
      <p:sp>
        <p:nvSpPr>
          <p:cNvPr id="1292" name="Shape 1292"/>
          <p:cNvSpPr/>
          <p:nvPr/>
        </p:nvSpPr>
        <p:spPr>
          <a:xfrm>
            <a:off x="145625" y="3180038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2006</a:t>
            </a:r>
          </a:p>
        </p:txBody>
      </p:sp>
      <p:sp>
        <p:nvSpPr>
          <p:cNvPr id="1293" name="Shape 1293"/>
          <p:cNvSpPr/>
          <p:nvPr/>
        </p:nvSpPr>
        <p:spPr>
          <a:xfrm>
            <a:off x="3774850" y="119771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	</a:t>
            </a:r>
          </a:p>
        </p:txBody>
      </p:sp>
      <p:sp>
        <p:nvSpPr>
          <p:cNvPr id="1294" name="Shape 1294"/>
          <p:cNvSpPr/>
          <p:nvPr/>
        </p:nvSpPr>
        <p:spPr>
          <a:xfrm>
            <a:off x="3774850" y="1481700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95" name="Shape 1295"/>
          <p:cNvSpPr/>
          <p:nvPr/>
        </p:nvSpPr>
        <p:spPr>
          <a:xfrm>
            <a:off x="3774850" y="1776100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296" name="Shape 1296"/>
          <p:cNvSpPr/>
          <p:nvPr/>
        </p:nvSpPr>
        <p:spPr>
          <a:xfrm>
            <a:off x="3774850" y="2364900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23</a:t>
            </a:r>
          </a:p>
        </p:txBody>
      </p:sp>
      <p:sp>
        <p:nvSpPr>
          <p:cNvPr id="1297" name="Shape 1297"/>
          <p:cNvSpPr/>
          <p:nvPr/>
        </p:nvSpPr>
        <p:spPr>
          <a:xfrm>
            <a:off x="3774850" y="2070500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22</a:t>
            </a:r>
          </a:p>
        </p:txBody>
      </p:sp>
      <p:sp>
        <p:nvSpPr>
          <p:cNvPr id="1298" name="Shape 1298"/>
          <p:cNvSpPr/>
          <p:nvPr/>
        </p:nvSpPr>
        <p:spPr>
          <a:xfrm>
            <a:off x="3774850" y="301721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39</a:t>
            </a:r>
          </a:p>
        </p:txBody>
      </p:sp>
      <p:sp>
        <p:nvSpPr>
          <p:cNvPr id="1299" name="Shape 1299"/>
          <p:cNvSpPr/>
          <p:nvPr/>
        </p:nvSpPr>
        <p:spPr>
          <a:xfrm>
            <a:off x="3774850" y="269106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300" name="Shape 1300"/>
          <p:cNvSpPr/>
          <p:nvPr/>
        </p:nvSpPr>
        <p:spPr>
          <a:xfrm>
            <a:off x="3774850" y="334336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40</a:t>
            </a:r>
          </a:p>
        </p:txBody>
      </p:sp>
      <p:cxnSp>
        <p:nvCxnSpPr>
          <p:cNvPr id="1301" name="Shape 1301"/>
          <p:cNvCxnSpPr/>
          <p:nvPr/>
        </p:nvCxnSpPr>
        <p:spPr>
          <a:xfrm>
            <a:off x="847000" y="1468688"/>
            <a:ext cx="840300" cy="2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02" name="Shape 1302"/>
          <p:cNvCxnSpPr/>
          <p:nvPr/>
        </p:nvCxnSpPr>
        <p:spPr>
          <a:xfrm>
            <a:off x="853750" y="2971538"/>
            <a:ext cx="840300" cy="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03" name="Shape 1303"/>
          <p:cNvCxnSpPr>
            <a:stCxn id="1288" idx="3"/>
          </p:cNvCxnSpPr>
          <p:nvPr/>
        </p:nvCxnSpPr>
        <p:spPr>
          <a:xfrm>
            <a:off x="840125" y="2291738"/>
            <a:ext cx="792300" cy="1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04" name="Shape 1304"/>
          <p:cNvCxnSpPr/>
          <p:nvPr/>
        </p:nvCxnSpPr>
        <p:spPr>
          <a:xfrm>
            <a:off x="847000" y="1890563"/>
            <a:ext cx="853800" cy="2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05" name="Shape 1305"/>
          <p:cNvCxnSpPr/>
          <p:nvPr/>
        </p:nvCxnSpPr>
        <p:spPr>
          <a:xfrm>
            <a:off x="847000" y="3305288"/>
            <a:ext cx="840300" cy="2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6" name="Shape 1306"/>
          <p:cNvSpPr txBox="1"/>
          <p:nvPr/>
        </p:nvSpPr>
        <p:spPr>
          <a:xfrm>
            <a:off x="3717950" y="698938"/>
            <a:ext cx="2347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Hashes</a:t>
            </a:r>
          </a:p>
        </p:txBody>
      </p:sp>
      <p:cxnSp>
        <p:nvCxnSpPr>
          <p:cNvPr id="1307" name="Shape 1307"/>
          <p:cNvCxnSpPr/>
          <p:nvPr/>
        </p:nvCxnSpPr>
        <p:spPr>
          <a:xfrm>
            <a:off x="1714500" y="1516488"/>
            <a:ext cx="1359300" cy="9903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8" name="Shape 1308"/>
          <p:cNvCxnSpPr>
            <a:endCxn id="1296" idx="1"/>
          </p:cNvCxnSpPr>
          <p:nvPr/>
        </p:nvCxnSpPr>
        <p:spPr>
          <a:xfrm>
            <a:off x="3087550" y="2479650"/>
            <a:ext cx="687300" cy="99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9" name="Shape 1309"/>
          <p:cNvCxnSpPr/>
          <p:nvPr/>
        </p:nvCxnSpPr>
        <p:spPr>
          <a:xfrm flipH="1" rot="10800000">
            <a:off x="1694000" y="1338938"/>
            <a:ext cx="1372800" cy="5874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0" name="Shape 1310"/>
          <p:cNvCxnSpPr>
            <a:endCxn id="1293" idx="1"/>
          </p:cNvCxnSpPr>
          <p:nvPr/>
        </p:nvCxnSpPr>
        <p:spPr>
          <a:xfrm flipH="1" rot="10800000">
            <a:off x="3114850" y="1322363"/>
            <a:ext cx="660000" cy="30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1" name="Shape 1311"/>
          <p:cNvCxnSpPr/>
          <p:nvPr/>
        </p:nvCxnSpPr>
        <p:spPr>
          <a:xfrm flipH="1" rot="10800000">
            <a:off x="1694000" y="1659788"/>
            <a:ext cx="1345800" cy="6354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2" name="Shape 1312"/>
          <p:cNvCxnSpPr/>
          <p:nvPr/>
        </p:nvCxnSpPr>
        <p:spPr>
          <a:xfrm flipH="1" rot="10800000">
            <a:off x="3094325" y="1616038"/>
            <a:ext cx="660000" cy="30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3" name="Shape 1313"/>
          <p:cNvCxnSpPr/>
          <p:nvPr/>
        </p:nvCxnSpPr>
        <p:spPr>
          <a:xfrm flipH="1" rot="10800000">
            <a:off x="3077288" y="2160538"/>
            <a:ext cx="660000" cy="30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4" name="Shape 1314"/>
          <p:cNvCxnSpPr/>
          <p:nvPr/>
        </p:nvCxnSpPr>
        <p:spPr>
          <a:xfrm flipH="1" rot="10800000">
            <a:off x="3090850" y="3140363"/>
            <a:ext cx="660000" cy="30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5" name="Shape 1315"/>
          <p:cNvCxnSpPr/>
          <p:nvPr/>
        </p:nvCxnSpPr>
        <p:spPr>
          <a:xfrm flipH="1" rot="10800000">
            <a:off x="3087450" y="3429488"/>
            <a:ext cx="687300" cy="201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6" name="Shape 1316"/>
          <p:cNvCxnSpPr/>
          <p:nvPr/>
        </p:nvCxnSpPr>
        <p:spPr>
          <a:xfrm>
            <a:off x="1721325" y="2991913"/>
            <a:ext cx="1338900" cy="7581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7" name="Shape 1317"/>
          <p:cNvCxnSpPr/>
          <p:nvPr/>
        </p:nvCxnSpPr>
        <p:spPr>
          <a:xfrm>
            <a:off x="1693925" y="3343363"/>
            <a:ext cx="1380000" cy="4341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8" name="Shape 1318"/>
          <p:cNvSpPr/>
          <p:nvPr/>
        </p:nvSpPr>
        <p:spPr>
          <a:xfrm>
            <a:off x="145625" y="3552038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1984</a:t>
            </a:r>
          </a:p>
        </p:txBody>
      </p:sp>
      <p:cxnSp>
        <p:nvCxnSpPr>
          <p:cNvPr id="1319" name="Shape 1319"/>
          <p:cNvCxnSpPr/>
          <p:nvPr/>
        </p:nvCxnSpPr>
        <p:spPr>
          <a:xfrm>
            <a:off x="853750" y="3662588"/>
            <a:ext cx="840300" cy="2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0" name="Shape 1320"/>
          <p:cNvCxnSpPr/>
          <p:nvPr/>
        </p:nvCxnSpPr>
        <p:spPr>
          <a:xfrm flipH="1" rot="10800000">
            <a:off x="1707650" y="3148963"/>
            <a:ext cx="1359300" cy="5397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1" name="Shape 1321"/>
          <p:cNvSpPr/>
          <p:nvPr/>
        </p:nvSpPr>
        <p:spPr>
          <a:xfrm>
            <a:off x="3774850" y="3669513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41</a:t>
            </a:r>
          </a:p>
        </p:txBody>
      </p:sp>
      <p:cxnSp>
        <p:nvCxnSpPr>
          <p:cNvPr id="1322" name="Shape 1322"/>
          <p:cNvCxnSpPr>
            <a:endCxn id="1321" idx="1"/>
          </p:cNvCxnSpPr>
          <p:nvPr/>
        </p:nvCxnSpPr>
        <p:spPr>
          <a:xfrm flipH="1" rot="10800000">
            <a:off x="3080650" y="3794163"/>
            <a:ext cx="694200" cy="105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3" name="Shape 1323"/>
          <p:cNvSpPr/>
          <p:nvPr/>
        </p:nvSpPr>
        <p:spPr>
          <a:xfrm>
            <a:off x="145625" y="2475288"/>
            <a:ext cx="694500" cy="24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2006</a:t>
            </a:r>
          </a:p>
        </p:txBody>
      </p:sp>
      <p:cxnSp>
        <p:nvCxnSpPr>
          <p:cNvPr id="1324" name="Shape 1324"/>
          <p:cNvCxnSpPr/>
          <p:nvPr/>
        </p:nvCxnSpPr>
        <p:spPr>
          <a:xfrm>
            <a:off x="864050" y="2602125"/>
            <a:ext cx="792300" cy="1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5" name="Shape 1325"/>
          <p:cNvCxnSpPr/>
          <p:nvPr/>
        </p:nvCxnSpPr>
        <p:spPr>
          <a:xfrm>
            <a:off x="1707725" y="2602138"/>
            <a:ext cx="1372800" cy="861000"/>
          </a:xfrm>
          <a:prstGeom prst="straightConnector1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6" name="Shape 1326"/>
          <p:cNvSpPr txBox="1"/>
          <p:nvPr/>
        </p:nvSpPr>
        <p:spPr>
          <a:xfrm>
            <a:off x="145625" y="655763"/>
            <a:ext cx="2347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Key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/>
          <p:nvPr/>
        </p:nvSpPr>
        <p:spPr>
          <a:xfrm>
            <a:off x="1254600" y="717250"/>
            <a:ext cx="78894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bool </a:t>
            </a:r>
            <a:r>
              <a:rPr lang="en" sz="900">
                <a:solidFill>
                  <a:srgbClr val="CC0000"/>
                </a:solidFill>
              </a:rPr>
              <a:t>HashTable&lt;K, T&gt;::</a:t>
            </a:r>
            <a:r>
              <a:rPr lang="en" sz="900">
                <a:solidFill>
                  <a:srgbClr val="FF9900"/>
                </a:solidFill>
              </a:rPr>
              <a:t>put</a:t>
            </a:r>
            <a:r>
              <a:rPr lang="en" sz="9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900">
                <a:solidFill>
                  <a:srgbClr val="FF9900"/>
                </a:solidFill>
              </a:rPr>
              <a:t>searchKey</a:t>
            </a:r>
            <a:r>
              <a:rPr lang="en" sz="900">
                <a:solidFill>
                  <a:srgbClr val="FFFFFF"/>
                </a:solidFill>
              </a:rPr>
              <a:t>, </a:t>
            </a:r>
            <a:r>
              <a:rPr lang="en" sz="900">
                <a:solidFill>
                  <a:srgbClr val="FF0000"/>
                </a:solidFill>
              </a:rPr>
              <a:t>T </a:t>
            </a:r>
            <a:r>
              <a:rPr lang="en" sz="900">
                <a:solidFill>
                  <a:srgbClr val="FF9900"/>
                </a:solidFill>
              </a:rPr>
              <a:t>newItem</a:t>
            </a:r>
            <a:r>
              <a:rPr lang="en" sz="900">
                <a:solidFill>
                  <a:srgbClr val="FFFFFF"/>
                </a:solidFill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38761D"/>
                </a:solidFill>
              </a:rPr>
              <a:t>	//Check and see if re_hash is needed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FF0000"/>
                </a:solidFill>
              </a:rPr>
              <a:t>if </a:t>
            </a:r>
            <a:r>
              <a:rPr lang="en" sz="9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B6D7A8"/>
                </a:solidFill>
              </a:rPr>
              <a:t>loadFactor</a:t>
            </a:r>
            <a:r>
              <a:rPr lang="en" sz="900">
                <a:solidFill>
                  <a:srgbClr val="FFFFFF"/>
                </a:solidFill>
              </a:rPr>
              <a:t>() &gt;= </a:t>
            </a:r>
            <a:r>
              <a:rPr lang="en" sz="900">
                <a:solidFill>
                  <a:srgbClr val="FF0000"/>
                </a:solidFill>
              </a:rPr>
              <a:t>85.00</a:t>
            </a:r>
            <a:r>
              <a:rPr lang="en" sz="900">
                <a:solidFill>
                  <a:srgbClr val="FFFFFF"/>
                </a:solidFill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900">
                <a:solidFill>
                  <a:srgbClr val="93C47D"/>
                </a:solidFill>
              </a:rPr>
              <a:t>re_hash</a:t>
            </a:r>
            <a:r>
              <a:rPr lang="en" sz="900">
                <a:solidFill>
                  <a:srgbClr val="FFFFFF"/>
                </a:solidFill>
              </a:rPr>
              <a:t>();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6AA84F"/>
                </a:solidFill>
              </a:rPr>
              <a:t>	// Create entry to add to hash table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FF0000"/>
                </a:solidFill>
              </a:rPr>
              <a:t>HashEntry&lt;K, T&gt;*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900">
                <a:solidFill>
                  <a:srgbClr val="00FF00"/>
                </a:solidFill>
              </a:rPr>
              <a:t>entryToAddPtr </a:t>
            </a:r>
            <a:r>
              <a:rPr lang="en" sz="900">
                <a:solidFill>
                  <a:srgbClr val="FFFFFF"/>
                </a:solidFill>
              </a:rPr>
              <a:t>= </a:t>
            </a:r>
            <a:r>
              <a:rPr lang="en" sz="900">
                <a:solidFill>
                  <a:srgbClr val="6FA8DC"/>
                </a:solidFill>
              </a:rPr>
              <a:t>new </a:t>
            </a:r>
            <a:r>
              <a:rPr lang="en" sz="900">
                <a:solidFill>
                  <a:srgbClr val="FF0000"/>
                </a:solidFill>
              </a:rPr>
              <a:t>HashEntry&lt;K, T&gt;</a:t>
            </a:r>
            <a:r>
              <a:rPr lang="en" sz="900">
                <a:solidFill>
                  <a:srgbClr val="FFFFFF"/>
                </a:solidFill>
              </a:rPr>
              <a:t>(searchKey, newItem);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900">
                <a:solidFill>
                  <a:srgbClr val="38761D"/>
                </a:solidFill>
              </a:rPr>
              <a:t>// Compute the hashed index into the array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FF0000"/>
                </a:solidFill>
              </a:rPr>
              <a:t>int </a:t>
            </a:r>
            <a:r>
              <a:rPr lang="en" sz="900">
                <a:solidFill>
                  <a:srgbClr val="8E7CC3"/>
                </a:solidFill>
              </a:rPr>
              <a:t>itemHashIndex </a:t>
            </a:r>
            <a:r>
              <a:rPr lang="en" sz="900">
                <a:solidFill>
                  <a:srgbClr val="FFFFFF"/>
                </a:solidFill>
              </a:rPr>
              <a:t>= hash(</a:t>
            </a:r>
            <a:r>
              <a:rPr lang="en" sz="900">
                <a:solidFill>
                  <a:srgbClr val="FF9900"/>
                </a:solidFill>
              </a:rPr>
              <a:t>searchKey</a:t>
            </a:r>
            <a:r>
              <a:rPr lang="en" sz="900">
                <a:solidFill>
                  <a:srgbClr val="FFFFFF"/>
                </a:solidFill>
              </a:rPr>
              <a:t>);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38761D"/>
                </a:solidFill>
              </a:rPr>
              <a:t>	// Add the entry to the chain at itemHashIndex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FF0000"/>
                </a:solidFill>
              </a:rPr>
              <a:t>if </a:t>
            </a:r>
            <a:r>
              <a:rPr lang="en" sz="9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6D9EEB"/>
                </a:solidFill>
              </a:rPr>
              <a:t>hashTable</a:t>
            </a:r>
            <a:r>
              <a:rPr lang="en" sz="900">
                <a:solidFill>
                  <a:srgbClr val="FFFFFF"/>
                </a:solidFill>
              </a:rPr>
              <a:t>[</a:t>
            </a:r>
            <a:r>
              <a:rPr lang="en" sz="900">
                <a:solidFill>
                  <a:srgbClr val="8E7CC3"/>
                </a:solidFill>
              </a:rPr>
              <a:t>itemHashIndex</a:t>
            </a:r>
            <a:r>
              <a:rPr lang="en" sz="900">
                <a:solidFill>
                  <a:srgbClr val="FFFFFF"/>
                </a:solidFill>
              </a:rPr>
              <a:t>] == </a:t>
            </a:r>
            <a:r>
              <a:rPr lang="en" sz="900">
                <a:solidFill>
                  <a:srgbClr val="CFE2F3"/>
                </a:solidFill>
              </a:rPr>
              <a:t>nullptr</a:t>
            </a:r>
            <a:r>
              <a:rPr lang="en" sz="900">
                <a:solidFill>
                  <a:srgbClr val="FFFFFF"/>
                </a:solidFill>
              </a:rPr>
              <a:t>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900">
                <a:solidFill>
                  <a:srgbClr val="6FA8DC"/>
                </a:solidFill>
              </a:rPr>
              <a:t>hashTable</a:t>
            </a:r>
            <a:r>
              <a:rPr lang="en" sz="900">
                <a:solidFill>
                  <a:srgbClr val="FFFFFF"/>
                </a:solidFill>
              </a:rPr>
              <a:t>[</a:t>
            </a:r>
            <a:r>
              <a:rPr lang="en" sz="900">
                <a:solidFill>
                  <a:srgbClr val="8E7CC3"/>
                </a:solidFill>
              </a:rPr>
              <a:t>itemHashIndex</a:t>
            </a:r>
            <a:r>
              <a:rPr lang="en" sz="900">
                <a:solidFill>
                  <a:srgbClr val="FFFFFF"/>
                </a:solidFill>
              </a:rPr>
              <a:t>] = </a:t>
            </a:r>
            <a:r>
              <a:rPr lang="en" sz="900">
                <a:solidFill>
                  <a:srgbClr val="00FF00"/>
                </a:solidFill>
              </a:rPr>
              <a:t>entryToAddPtr</a:t>
            </a:r>
            <a:r>
              <a:rPr lang="en" sz="900">
                <a:solidFill>
                  <a:srgbClr val="FFFFFF"/>
                </a:solidFill>
              </a:rPr>
              <a:t>;								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FF0000"/>
                </a:solidFill>
              </a:rPr>
              <a:t>else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numCollisions++;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 sz="900">
                <a:solidFill>
                  <a:srgbClr val="6AA84F"/>
                </a:solidFill>
              </a:rPr>
              <a:t>//Insert it at the beggining of the chain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900">
                <a:solidFill>
                  <a:srgbClr val="00FF00"/>
                </a:solidFill>
              </a:rPr>
              <a:t>entryToAddPtr-</a:t>
            </a:r>
            <a:r>
              <a:rPr lang="en" sz="900">
                <a:solidFill>
                  <a:srgbClr val="FFFFFF"/>
                </a:solidFill>
              </a:rPr>
              <a:t>&gt;setNext(hash</a:t>
            </a:r>
            <a:r>
              <a:rPr lang="en" sz="900">
                <a:solidFill>
                  <a:schemeClr val="dk2"/>
                </a:solidFill>
              </a:rPr>
              <a:t>Table</a:t>
            </a:r>
            <a:r>
              <a:rPr lang="en" sz="900">
                <a:solidFill>
                  <a:srgbClr val="FFFFFF"/>
                </a:solidFill>
              </a:rPr>
              <a:t>[</a:t>
            </a:r>
            <a:r>
              <a:rPr lang="en" sz="900">
                <a:solidFill>
                  <a:srgbClr val="8E7CC3"/>
                </a:solidFill>
              </a:rPr>
              <a:t>itemHashIndex</a:t>
            </a:r>
            <a:r>
              <a:rPr lang="en" sz="900">
                <a:solidFill>
                  <a:srgbClr val="FFFFFF"/>
                </a:solidFill>
              </a:rPr>
              <a:t>]);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	</a:t>
            </a:r>
            <a:r>
              <a:rPr lang="en" sz="900">
                <a:solidFill>
                  <a:srgbClr val="6FA8DC"/>
                </a:solidFill>
              </a:rPr>
              <a:t>hashTable</a:t>
            </a:r>
            <a:r>
              <a:rPr lang="en" sz="900">
                <a:solidFill>
                  <a:srgbClr val="FFFFFF"/>
                </a:solidFill>
              </a:rPr>
              <a:t>[</a:t>
            </a:r>
            <a:r>
              <a:rPr lang="en" sz="900">
                <a:solidFill>
                  <a:srgbClr val="8E7CC3"/>
                </a:solidFill>
              </a:rPr>
              <a:t>itemHashIndex</a:t>
            </a:r>
            <a:r>
              <a:rPr lang="en" sz="900">
                <a:solidFill>
                  <a:srgbClr val="FFFFFF"/>
                </a:solidFill>
              </a:rPr>
              <a:t>] = </a:t>
            </a:r>
            <a:r>
              <a:rPr lang="en" sz="900">
                <a:solidFill>
                  <a:srgbClr val="00FF00"/>
                </a:solidFill>
              </a:rPr>
              <a:t>entryToAddPtr</a:t>
            </a:r>
            <a:r>
              <a:rPr lang="en" sz="900">
                <a:solidFill>
                  <a:srgbClr val="FFFFFF"/>
                </a:solidFill>
              </a:rPr>
              <a:t>;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	</a:t>
            </a:r>
            <a:r>
              <a:rPr lang="en" sz="900">
                <a:solidFill>
                  <a:srgbClr val="E69138"/>
                </a:solidFill>
              </a:rPr>
              <a:t>itemCount</a:t>
            </a:r>
            <a:r>
              <a:rPr lang="en" sz="900">
                <a:solidFill>
                  <a:srgbClr val="FFFFFF"/>
                </a:solidFill>
              </a:rPr>
              <a:t>++;                                                          	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457200" lvl="0" marL="0">
              <a:spcBef>
                <a:spcPts val="0"/>
              </a:spcBef>
              <a:buNone/>
            </a:pPr>
            <a:r>
              <a:rPr lang="en" sz="900">
                <a:solidFill>
                  <a:srgbClr val="B6D7A8"/>
                </a:solidFill>
              </a:rPr>
              <a:t>return </a:t>
            </a:r>
            <a:r>
              <a:rPr lang="en" sz="900">
                <a:solidFill>
                  <a:srgbClr val="9FC5E8"/>
                </a:solidFill>
              </a:rPr>
              <a:t>true</a:t>
            </a:r>
            <a:r>
              <a:rPr lang="en" sz="900">
                <a:solidFill>
                  <a:srgbClr val="FFFFFF"/>
                </a:solidFill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332" name="Shape 1332"/>
          <p:cNvSpPr txBox="1"/>
          <p:nvPr/>
        </p:nvSpPr>
        <p:spPr>
          <a:xfrm>
            <a:off x="143450" y="59500"/>
            <a:ext cx="83061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Collision Resolution:			Chaining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081125" y="538800"/>
            <a:ext cx="3403200" cy="431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GENERAL INFORMATION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Year Held: </a:t>
            </a:r>
            <a:r>
              <a:rPr lang="en" sz="1200">
                <a:solidFill>
                  <a:srgbClr val="FF0000"/>
                </a:solidFill>
              </a:rPr>
              <a:t>2016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Winning Country: </a:t>
            </a:r>
            <a:r>
              <a:rPr lang="en" sz="1200">
                <a:solidFill>
                  <a:srgbClr val="FF0000"/>
                </a:solidFill>
              </a:rPr>
              <a:t>Portugal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Host Country: </a:t>
            </a:r>
            <a:r>
              <a:rPr lang="en" sz="1200">
                <a:solidFill>
                  <a:srgbClr val="FF0000"/>
                </a:solidFill>
              </a:rPr>
              <a:t>France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Best Player: </a:t>
            </a:r>
            <a:r>
              <a:rPr lang="en" sz="1200">
                <a:solidFill>
                  <a:srgbClr val="FF0000"/>
                </a:solidFill>
              </a:rPr>
              <a:t>Antoine Griezmann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Average goals per game: </a:t>
            </a:r>
            <a:r>
              <a:rPr lang="en" sz="1200">
                <a:solidFill>
                  <a:srgbClr val="FF0000"/>
                </a:solidFill>
              </a:rPr>
              <a:t>2.12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Number of games: </a:t>
            </a:r>
            <a:r>
              <a:rPr lang="en" sz="1200">
                <a:solidFill>
                  <a:srgbClr val="FF0000"/>
                </a:solidFill>
              </a:rPr>
              <a:t>51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Average attendance: </a:t>
            </a:r>
            <a:r>
              <a:rPr lang="en" sz="1200">
                <a:solidFill>
                  <a:srgbClr val="FF0000"/>
                </a:solidFill>
              </a:rPr>
              <a:t>47 594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Total attendance: </a:t>
            </a:r>
            <a:r>
              <a:rPr lang="en" sz="1200">
                <a:solidFill>
                  <a:srgbClr val="FF0000"/>
                </a:solidFill>
              </a:rPr>
              <a:t>2 427 303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265550" y="104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 sz="2000"/>
              <a:t>SOCCER COMPETITIONS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913525" y="912300"/>
            <a:ext cx="1829700" cy="37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WORLD CUP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00" y="1472650"/>
            <a:ext cx="2466875" cy="24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4850050" y="912300"/>
            <a:ext cx="1513500" cy="37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EURO CUP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400" y="1472638"/>
            <a:ext cx="3244794" cy="24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96575" y="131025"/>
            <a:ext cx="48321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Teams Participated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Year Held: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2016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France                                                           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13.        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Albania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England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	14.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Romania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Czech Republic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15.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Germany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Iceland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16.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Poland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Austria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Russia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Northern Ireland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Slovakia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Portugal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Croatia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Spain	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Turkey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Switzerland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21.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Hungary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Belgium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22.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Ukraine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Italy					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23.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Republic of Ireland</a:t>
            </a:r>
          </a:p>
          <a:p>
            <a:pPr indent="-304800" lvl="0" marL="457200" rtl="0"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Wales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		24.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Sweden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675" y="226125"/>
            <a:ext cx="3810525" cy="225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600" y="2632022"/>
            <a:ext cx="3810526" cy="214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2325" y="883150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FINAL MATCH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Year Held: 	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2016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Finalist 1:	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France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Finalist 2:	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Portugal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Final Result:	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0 - 1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Host City: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Paris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Stadium Played:	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Parc des Princes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00" y="136025"/>
            <a:ext cx="4587000" cy="27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200" y="2252325"/>
            <a:ext cx="4587000" cy="2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4450750" y="382775"/>
            <a:ext cx="4755000" cy="40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Add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Remove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Search BST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By Year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List in hash table sequence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List Sorted by key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Efficiency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Undo Delete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Save Changes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b="1" lang="en" sz="1400"/>
              <a:t>Exit with changes saved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51525" y="2162825"/>
            <a:ext cx="3751800" cy="50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50" y="152400"/>
            <a:ext cx="2544300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176" name="Shape 176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77" name="Shape 177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yearHeldTree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560963" y="189825"/>
            <a:ext cx="1066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worldCupHashTable</a:t>
            </a:r>
          </a:p>
        </p:txBody>
      </p:sp>
      <p:sp>
        <p:nvSpPr>
          <p:cNvPr id="182" name="Shape 182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83" name="Shape 183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85" name="Shape 185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86" name="Shape 186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87" name="Shape 187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89" name="Shape 189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90" name="Shape 190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91" name="Shape 191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93" name="Shape 193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94" name="Shape 194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95" name="Shape 195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96" name="Shape 196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endCxn id="187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6" idx="2"/>
            <a:endCxn id="191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01" name="Shape 201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02" name="Shape 202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203" name="Shape 203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204" name="Shape 204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205" name="Shape 205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06" name="Shape 206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07" name="Shape 207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08" name="Shape 208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209" name="Shape 209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12" name="Shape 212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13" name="Shape 213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214" name="Shape 214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218" name="Shape 218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19" name="Shape 219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20" name="Shape 220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21" name="Shape 221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222" name="Shape 222"/>
          <p:cNvCxnSpPr/>
          <p:nvPr/>
        </p:nvCxnSpPr>
        <p:spPr>
          <a:xfrm>
            <a:off x="281625" y="24031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" name="Shape 228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30" name="Shape 230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31" name="Shape 231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232" name="Shape 232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307375" y="101777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</a:t>
            </a:r>
            <a:r>
              <a:rPr lang="en" sz="1200">
                <a:solidFill>
                  <a:srgbClr val="FFFFFF"/>
                </a:solidFill>
              </a:rPr>
              <a:t>HashTable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404875" y="874575"/>
            <a:ext cx="1153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</a:t>
            </a:r>
            <a:r>
              <a:rPr lang="en" sz="1200">
                <a:solidFill>
                  <a:srgbClr val="FFFFFF"/>
                </a:solidFill>
              </a:rPr>
              <a:t>BST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513900" y="3682913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702675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50" name="Shape 250"/>
          <p:cNvSpPr/>
          <p:nvPr/>
        </p:nvSpPr>
        <p:spPr>
          <a:xfrm>
            <a:off x="516625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51" name="Shape 251"/>
          <p:cNvSpPr txBox="1"/>
          <p:nvPr/>
        </p:nvSpPr>
        <p:spPr>
          <a:xfrm>
            <a:off x="4620838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118325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26900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254" name="Shape 254"/>
          <p:cNvSpPr/>
          <p:nvPr/>
        </p:nvSpPr>
        <p:spPr>
          <a:xfrm>
            <a:off x="557190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55" name="Shape 255"/>
          <p:cNvSpPr/>
          <p:nvPr/>
        </p:nvSpPr>
        <p:spPr>
          <a:xfrm>
            <a:off x="6029013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56" name="Shape 256"/>
          <p:cNvSpPr txBox="1"/>
          <p:nvPr/>
        </p:nvSpPr>
        <p:spPr>
          <a:xfrm>
            <a:off x="5914475" y="361133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257" name="Shape 257"/>
          <p:cNvSpPr/>
          <p:nvPr/>
        </p:nvSpPr>
        <p:spPr>
          <a:xfrm>
            <a:off x="6441113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58" name="Shape 258"/>
          <p:cNvSpPr txBox="1"/>
          <p:nvPr/>
        </p:nvSpPr>
        <p:spPr>
          <a:xfrm>
            <a:off x="6384300" y="361133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259" name="Shape 259"/>
          <p:cNvSpPr/>
          <p:nvPr/>
        </p:nvSpPr>
        <p:spPr>
          <a:xfrm>
            <a:off x="6856725" y="37836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60" name="Shape 260"/>
          <p:cNvSpPr txBox="1"/>
          <p:nvPr/>
        </p:nvSpPr>
        <p:spPr>
          <a:xfrm>
            <a:off x="6775613" y="36195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261" name="Shape 261"/>
          <p:cNvSpPr/>
          <p:nvPr/>
        </p:nvSpPr>
        <p:spPr>
          <a:xfrm>
            <a:off x="7279350" y="37836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62" name="Shape 262"/>
          <p:cNvSpPr txBox="1"/>
          <p:nvPr/>
        </p:nvSpPr>
        <p:spPr>
          <a:xfrm>
            <a:off x="7214075" y="361958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36775" y="3581388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264" name="Shape 264"/>
          <p:cNvSpPr/>
          <p:nvPr/>
        </p:nvSpPr>
        <p:spPr>
          <a:xfrm>
            <a:off x="771600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65" name="Shape 265"/>
          <p:cNvSpPr/>
          <p:nvPr/>
        </p:nvSpPr>
        <p:spPr>
          <a:xfrm>
            <a:off x="4519950" y="4177375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716363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67" name="Shape 267"/>
          <p:cNvSpPr/>
          <p:nvPr/>
        </p:nvSpPr>
        <p:spPr>
          <a:xfrm>
            <a:off x="5226825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68" name="Shape 268"/>
          <p:cNvSpPr txBox="1"/>
          <p:nvPr/>
        </p:nvSpPr>
        <p:spPr>
          <a:xfrm>
            <a:off x="4682325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234325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642900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271" name="Shape 271"/>
          <p:cNvSpPr/>
          <p:nvPr/>
        </p:nvSpPr>
        <p:spPr>
          <a:xfrm>
            <a:off x="5632475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2" name="Shape 272"/>
          <p:cNvSpPr/>
          <p:nvPr/>
        </p:nvSpPr>
        <p:spPr>
          <a:xfrm>
            <a:off x="6089588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3" name="Shape 273"/>
          <p:cNvSpPr txBox="1"/>
          <p:nvPr/>
        </p:nvSpPr>
        <p:spPr>
          <a:xfrm>
            <a:off x="6030475" y="40883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274" name="Shape 274"/>
          <p:cNvSpPr/>
          <p:nvPr/>
        </p:nvSpPr>
        <p:spPr>
          <a:xfrm>
            <a:off x="6501688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5" name="Shape 275"/>
          <p:cNvSpPr txBox="1"/>
          <p:nvPr/>
        </p:nvSpPr>
        <p:spPr>
          <a:xfrm>
            <a:off x="6500300" y="40883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276" name="Shape 276"/>
          <p:cNvSpPr/>
          <p:nvPr/>
        </p:nvSpPr>
        <p:spPr>
          <a:xfrm>
            <a:off x="6917300" y="42609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7" name="Shape 277"/>
          <p:cNvSpPr txBox="1"/>
          <p:nvPr/>
        </p:nvSpPr>
        <p:spPr>
          <a:xfrm>
            <a:off x="6836188" y="409688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278" name="Shape 278"/>
          <p:cNvSpPr/>
          <p:nvPr/>
        </p:nvSpPr>
        <p:spPr>
          <a:xfrm>
            <a:off x="7339925" y="42609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9" name="Shape 279"/>
          <p:cNvSpPr txBox="1"/>
          <p:nvPr/>
        </p:nvSpPr>
        <p:spPr>
          <a:xfrm>
            <a:off x="7274650" y="40969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679075" y="407312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281" name="Shape 281"/>
          <p:cNvSpPr/>
          <p:nvPr/>
        </p:nvSpPr>
        <p:spPr>
          <a:xfrm>
            <a:off x="7762550" y="42559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82" name="Shape 282"/>
          <p:cNvSpPr txBox="1"/>
          <p:nvPr/>
        </p:nvSpPr>
        <p:spPr>
          <a:xfrm>
            <a:off x="3431826" y="41635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C</a:t>
            </a:r>
          </a:p>
        </p:txBody>
      </p:sp>
      <p:sp>
        <p:nvSpPr>
          <p:cNvPr id="283" name="Shape 283"/>
          <p:cNvSpPr/>
          <p:nvPr/>
        </p:nvSpPr>
        <p:spPr>
          <a:xfrm>
            <a:off x="4513900" y="4661800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623900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85" name="Shape 285"/>
          <p:cNvSpPr/>
          <p:nvPr/>
        </p:nvSpPr>
        <p:spPr>
          <a:xfrm>
            <a:off x="508747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86" name="Shape 286"/>
          <p:cNvSpPr txBox="1"/>
          <p:nvPr/>
        </p:nvSpPr>
        <p:spPr>
          <a:xfrm>
            <a:off x="4542063" y="45948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059675" y="45869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448125" y="45948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289" name="Shape 289"/>
          <p:cNvSpPr/>
          <p:nvPr/>
        </p:nvSpPr>
        <p:spPr>
          <a:xfrm>
            <a:off x="549312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90" name="Shape 290"/>
          <p:cNvSpPr/>
          <p:nvPr/>
        </p:nvSpPr>
        <p:spPr>
          <a:xfrm>
            <a:off x="5950238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91" name="Shape 291"/>
          <p:cNvSpPr txBox="1"/>
          <p:nvPr/>
        </p:nvSpPr>
        <p:spPr>
          <a:xfrm>
            <a:off x="5835700" y="45948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292" name="Shape 292"/>
          <p:cNvSpPr/>
          <p:nvPr/>
        </p:nvSpPr>
        <p:spPr>
          <a:xfrm>
            <a:off x="6362338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93" name="Shape 293"/>
          <p:cNvSpPr txBox="1"/>
          <p:nvPr/>
        </p:nvSpPr>
        <p:spPr>
          <a:xfrm>
            <a:off x="6305525" y="45948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294" name="Shape 294"/>
          <p:cNvSpPr/>
          <p:nvPr/>
        </p:nvSpPr>
        <p:spPr>
          <a:xfrm>
            <a:off x="6777950" y="47671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95" name="Shape 295"/>
          <p:cNvSpPr txBox="1"/>
          <p:nvPr/>
        </p:nvSpPr>
        <p:spPr>
          <a:xfrm>
            <a:off x="6696838" y="4603063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296" name="Shape 296"/>
          <p:cNvSpPr/>
          <p:nvPr/>
        </p:nvSpPr>
        <p:spPr>
          <a:xfrm>
            <a:off x="7200575" y="47671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97" name="Shape 297"/>
          <p:cNvSpPr txBox="1"/>
          <p:nvPr/>
        </p:nvSpPr>
        <p:spPr>
          <a:xfrm>
            <a:off x="7135300" y="46030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558000" y="456487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299" name="Shape 299"/>
          <p:cNvSpPr/>
          <p:nvPr/>
        </p:nvSpPr>
        <p:spPr>
          <a:xfrm>
            <a:off x="763722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0" name="Shape 300"/>
          <p:cNvSpPr txBox="1"/>
          <p:nvPr/>
        </p:nvSpPr>
        <p:spPr>
          <a:xfrm>
            <a:off x="3438351" y="4671825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D</a:t>
            </a:r>
          </a:p>
        </p:txBody>
      </p:sp>
      <p:sp>
        <p:nvSpPr>
          <p:cNvPr id="301" name="Shape 301"/>
          <p:cNvSpPr/>
          <p:nvPr/>
        </p:nvSpPr>
        <p:spPr>
          <a:xfrm>
            <a:off x="4535650" y="3200500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645650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3" name="Shape 303"/>
          <p:cNvSpPr/>
          <p:nvPr/>
        </p:nvSpPr>
        <p:spPr>
          <a:xfrm>
            <a:off x="510922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4" name="Shape 304"/>
          <p:cNvSpPr txBox="1"/>
          <p:nvPr/>
        </p:nvSpPr>
        <p:spPr>
          <a:xfrm>
            <a:off x="4563813" y="31335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081425" y="31256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69875" y="31335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307" name="Shape 307"/>
          <p:cNvSpPr/>
          <p:nvPr/>
        </p:nvSpPr>
        <p:spPr>
          <a:xfrm>
            <a:off x="551487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8" name="Shape 308"/>
          <p:cNvSpPr/>
          <p:nvPr/>
        </p:nvSpPr>
        <p:spPr>
          <a:xfrm>
            <a:off x="5971988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9" name="Shape 309"/>
          <p:cNvSpPr txBox="1"/>
          <p:nvPr/>
        </p:nvSpPr>
        <p:spPr>
          <a:xfrm>
            <a:off x="5857450" y="31335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310" name="Shape 310"/>
          <p:cNvSpPr/>
          <p:nvPr/>
        </p:nvSpPr>
        <p:spPr>
          <a:xfrm>
            <a:off x="6384088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11" name="Shape 311"/>
          <p:cNvSpPr txBox="1"/>
          <p:nvPr/>
        </p:nvSpPr>
        <p:spPr>
          <a:xfrm>
            <a:off x="6327275" y="31335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312" name="Shape 312"/>
          <p:cNvSpPr/>
          <p:nvPr/>
        </p:nvSpPr>
        <p:spPr>
          <a:xfrm>
            <a:off x="6799700" y="33058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13" name="Shape 313"/>
          <p:cNvSpPr txBox="1"/>
          <p:nvPr/>
        </p:nvSpPr>
        <p:spPr>
          <a:xfrm>
            <a:off x="6718588" y="3124613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314" name="Shape 314"/>
          <p:cNvSpPr/>
          <p:nvPr/>
        </p:nvSpPr>
        <p:spPr>
          <a:xfrm>
            <a:off x="7222325" y="33058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15" name="Shape 315"/>
          <p:cNvSpPr txBox="1"/>
          <p:nvPr/>
        </p:nvSpPr>
        <p:spPr>
          <a:xfrm>
            <a:off x="7157050" y="31417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579750" y="310357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317" name="Shape 317"/>
          <p:cNvSpPr/>
          <p:nvPr/>
        </p:nvSpPr>
        <p:spPr>
          <a:xfrm>
            <a:off x="765897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18" name="Shape 318"/>
          <p:cNvSpPr txBox="1"/>
          <p:nvPr/>
        </p:nvSpPr>
        <p:spPr>
          <a:xfrm>
            <a:off x="3410251" y="3231525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465014" y="3721600"/>
            <a:ext cx="1140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B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321" name="Shape 321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2" name="Shape 322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yearHeldTree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560963" y="189825"/>
            <a:ext cx="1066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worldCupHashTable</a:t>
            </a:r>
          </a:p>
        </p:txBody>
      </p:sp>
      <p:sp>
        <p:nvSpPr>
          <p:cNvPr id="327" name="Shape 327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8" name="Shape 328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0" name="Shape 330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1" name="Shape 331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2" name="Shape 332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4" name="Shape 334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5" name="Shape 335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6" name="Shape 336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8" name="Shape 338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39" name="Shape 339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40" name="Shape 340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41" name="Shape 341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>
            <a:endCxn id="332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>
            <a:stCxn id="331" idx="2"/>
            <a:endCxn id="336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46" name="Shape 346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47" name="Shape 347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348" name="Shape 348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349" name="Shape 349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350" name="Shape 350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51" name="Shape 351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52" name="Shape 352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53" name="Shape 353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54" name="Shape 354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5" name="Shape 355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57" name="Shape 357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58" name="Shape 358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59" name="Shape 359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0" name="Shape 360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363" name="Shape 363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64" name="Shape 364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65" name="Shape 365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66" name="Shape 366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67" name="Shape 367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74" name="Shape 374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75" name="Shape 375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76" name="Shape 376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4" name="Shape 384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5" name="Shape 385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6" name="Shape 386"/>
          <p:cNvSpPr txBox="1"/>
          <p:nvPr/>
        </p:nvSpPr>
        <p:spPr>
          <a:xfrm>
            <a:off x="307375" y="101777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yearHeldHashTable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404875" y="874575"/>
            <a:ext cx="1153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yearheldBST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393" name="Shape 393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95" name="Shape 395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96" name="Shape 396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97" name="Shape 397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99" name="Shape 399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00" name="Shape 400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01" name="Shape 401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03" name="Shape 403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04" name="Shape 404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405" name="Shape 405"/>
          <p:cNvCxnSpPr>
            <a:endCxn id="397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>
            <a:stCxn id="396" idx="2"/>
            <a:endCxn id="401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/>
          <p:nvPr/>
        </p:nvSpPr>
        <p:spPr>
          <a:xfrm>
            <a:off x="4513900" y="3682913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702675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09" name="Shape 409"/>
          <p:cNvSpPr/>
          <p:nvPr/>
        </p:nvSpPr>
        <p:spPr>
          <a:xfrm>
            <a:off x="516625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0" name="Shape 410"/>
          <p:cNvSpPr txBox="1"/>
          <p:nvPr/>
        </p:nvSpPr>
        <p:spPr>
          <a:xfrm>
            <a:off x="4620838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118325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526900" y="3611338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413" name="Shape 413"/>
          <p:cNvSpPr/>
          <p:nvPr/>
        </p:nvSpPr>
        <p:spPr>
          <a:xfrm>
            <a:off x="557190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4" name="Shape 414"/>
          <p:cNvSpPr/>
          <p:nvPr/>
        </p:nvSpPr>
        <p:spPr>
          <a:xfrm>
            <a:off x="6029013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5" name="Shape 415"/>
          <p:cNvSpPr txBox="1"/>
          <p:nvPr/>
        </p:nvSpPr>
        <p:spPr>
          <a:xfrm>
            <a:off x="5914475" y="361133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416" name="Shape 416"/>
          <p:cNvSpPr/>
          <p:nvPr/>
        </p:nvSpPr>
        <p:spPr>
          <a:xfrm>
            <a:off x="6441113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7" name="Shape 417"/>
          <p:cNvSpPr txBox="1"/>
          <p:nvPr/>
        </p:nvSpPr>
        <p:spPr>
          <a:xfrm>
            <a:off x="6384300" y="361133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418" name="Shape 418"/>
          <p:cNvSpPr/>
          <p:nvPr/>
        </p:nvSpPr>
        <p:spPr>
          <a:xfrm>
            <a:off x="6856725" y="37836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9" name="Shape 419"/>
          <p:cNvSpPr txBox="1"/>
          <p:nvPr/>
        </p:nvSpPr>
        <p:spPr>
          <a:xfrm>
            <a:off x="6775613" y="36195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420" name="Shape 420"/>
          <p:cNvSpPr/>
          <p:nvPr/>
        </p:nvSpPr>
        <p:spPr>
          <a:xfrm>
            <a:off x="7279350" y="37836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21" name="Shape 421"/>
          <p:cNvSpPr txBox="1"/>
          <p:nvPr/>
        </p:nvSpPr>
        <p:spPr>
          <a:xfrm>
            <a:off x="7214075" y="361958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636775" y="3581388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423" name="Shape 423"/>
          <p:cNvSpPr/>
          <p:nvPr/>
        </p:nvSpPr>
        <p:spPr>
          <a:xfrm>
            <a:off x="7716000" y="3793038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24" name="Shape 424"/>
          <p:cNvSpPr/>
          <p:nvPr/>
        </p:nvSpPr>
        <p:spPr>
          <a:xfrm>
            <a:off x="4519950" y="4177375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716363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26" name="Shape 426"/>
          <p:cNvSpPr/>
          <p:nvPr/>
        </p:nvSpPr>
        <p:spPr>
          <a:xfrm>
            <a:off x="5226825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27" name="Shape 427"/>
          <p:cNvSpPr txBox="1"/>
          <p:nvPr/>
        </p:nvSpPr>
        <p:spPr>
          <a:xfrm>
            <a:off x="4682325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5234325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642900" y="408830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430" name="Shape 430"/>
          <p:cNvSpPr/>
          <p:nvPr/>
        </p:nvSpPr>
        <p:spPr>
          <a:xfrm>
            <a:off x="5632475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31" name="Shape 431"/>
          <p:cNvSpPr/>
          <p:nvPr/>
        </p:nvSpPr>
        <p:spPr>
          <a:xfrm>
            <a:off x="6089588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32" name="Shape 432"/>
          <p:cNvSpPr txBox="1"/>
          <p:nvPr/>
        </p:nvSpPr>
        <p:spPr>
          <a:xfrm>
            <a:off x="6030475" y="40883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433" name="Shape 433"/>
          <p:cNvSpPr/>
          <p:nvPr/>
        </p:nvSpPr>
        <p:spPr>
          <a:xfrm>
            <a:off x="6501688" y="427035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34" name="Shape 434"/>
          <p:cNvSpPr txBox="1"/>
          <p:nvPr/>
        </p:nvSpPr>
        <p:spPr>
          <a:xfrm>
            <a:off x="6500300" y="40883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435" name="Shape 435"/>
          <p:cNvSpPr/>
          <p:nvPr/>
        </p:nvSpPr>
        <p:spPr>
          <a:xfrm>
            <a:off x="6917300" y="42609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36" name="Shape 436"/>
          <p:cNvSpPr txBox="1"/>
          <p:nvPr/>
        </p:nvSpPr>
        <p:spPr>
          <a:xfrm>
            <a:off x="6836188" y="4096888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437" name="Shape 437"/>
          <p:cNvSpPr/>
          <p:nvPr/>
        </p:nvSpPr>
        <p:spPr>
          <a:xfrm>
            <a:off x="7339925" y="42609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38" name="Shape 438"/>
          <p:cNvSpPr txBox="1"/>
          <p:nvPr/>
        </p:nvSpPr>
        <p:spPr>
          <a:xfrm>
            <a:off x="7274650" y="4096900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679075" y="407312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440" name="Shape 440"/>
          <p:cNvSpPr/>
          <p:nvPr/>
        </p:nvSpPr>
        <p:spPr>
          <a:xfrm>
            <a:off x="7762550" y="4255913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41" name="Shape 441"/>
          <p:cNvSpPr txBox="1"/>
          <p:nvPr/>
        </p:nvSpPr>
        <p:spPr>
          <a:xfrm>
            <a:off x="3431826" y="4163500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C</a:t>
            </a:r>
          </a:p>
        </p:txBody>
      </p:sp>
      <p:sp>
        <p:nvSpPr>
          <p:cNvPr id="442" name="Shape 442"/>
          <p:cNvSpPr/>
          <p:nvPr/>
        </p:nvSpPr>
        <p:spPr>
          <a:xfrm>
            <a:off x="4513900" y="4661800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623900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44" name="Shape 444"/>
          <p:cNvSpPr/>
          <p:nvPr/>
        </p:nvSpPr>
        <p:spPr>
          <a:xfrm>
            <a:off x="508747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45" name="Shape 445"/>
          <p:cNvSpPr txBox="1"/>
          <p:nvPr/>
        </p:nvSpPr>
        <p:spPr>
          <a:xfrm>
            <a:off x="4542063" y="45948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059675" y="45869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5448125" y="45948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448" name="Shape 448"/>
          <p:cNvSpPr/>
          <p:nvPr/>
        </p:nvSpPr>
        <p:spPr>
          <a:xfrm>
            <a:off x="549312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49" name="Shape 449"/>
          <p:cNvSpPr/>
          <p:nvPr/>
        </p:nvSpPr>
        <p:spPr>
          <a:xfrm>
            <a:off x="5950238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50" name="Shape 450"/>
          <p:cNvSpPr txBox="1"/>
          <p:nvPr/>
        </p:nvSpPr>
        <p:spPr>
          <a:xfrm>
            <a:off x="5835700" y="45948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451" name="Shape 451"/>
          <p:cNvSpPr/>
          <p:nvPr/>
        </p:nvSpPr>
        <p:spPr>
          <a:xfrm>
            <a:off x="6362338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52" name="Shape 452"/>
          <p:cNvSpPr txBox="1"/>
          <p:nvPr/>
        </p:nvSpPr>
        <p:spPr>
          <a:xfrm>
            <a:off x="6305525" y="45948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453" name="Shape 453"/>
          <p:cNvSpPr/>
          <p:nvPr/>
        </p:nvSpPr>
        <p:spPr>
          <a:xfrm>
            <a:off x="6777950" y="47671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54" name="Shape 454"/>
          <p:cNvSpPr txBox="1"/>
          <p:nvPr/>
        </p:nvSpPr>
        <p:spPr>
          <a:xfrm>
            <a:off x="6696838" y="4603063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455" name="Shape 455"/>
          <p:cNvSpPr/>
          <p:nvPr/>
        </p:nvSpPr>
        <p:spPr>
          <a:xfrm>
            <a:off x="7200575" y="47671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56" name="Shape 456"/>
          <p:cNvSpPr txBox="1"/>
          <p:nvPr/>
        </p:nvSpPr>
        <p:spPr>
          <a:xfrm>
            <a:off x="7135300" y="46030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558000" y="456487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458" name="Shape 458"/>
          <p:cNvSpPr/>
          <p:nvPr/>
        </p:nvSpPr>
        <p:spPr>
          <a:xfrm>
            <a:off x="7637225" y="47765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59" name="Shape 459"/>
          <p:cNvSpPr txBox="1"/>
          <p:nvPr/>
        </p:nvSpPr>
        <p:spPr>
          <a:xfrm>
            <a:off x="3438351" y="4671825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D</a:t>
            </a:r>
          </a:p>
        </p:txBody>
      </p:sp>
      <p:sp>
        <p:nvSpPr>
          <p:cNvPr id="460" name="Shape 460"/>
          <p:cNvSpPr/>
          <p:nvPr/>
        </p:nvSpPr>
        <p:spPr>
          <a:xfrm>
            <a:off x="4535650" y="3200500"/>
            <a:ext cx="3748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645650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2" name="Shape 462"/>
          <p:cNvSpPr/>
          <p:nvPr/>
        </p:nvSpPr>
        <p:spPr>
          <a:xfrm>
            <a:off x="510922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3" name="Shape 463"/>
          <p:cNvSpPr txBox="1"/>
          <p:nvPr/>
        </p:nvSpPr>
        <p:spPr>
          <a:xfrm>
            <a:off x="4563813" y="31335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year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081425" y="3125650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gpg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469875" y="3133525"/>
            <a:ext cx="40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winner</a:t>
            </a:r>
          </a:p>
        </p:txBody>
      </p:sp>
      <p:sp>
        <p:nvSpPr>
          <p:cNvPr id="466" name="Shape 466"/>
          <p:cNvSpPr/>
          <p:nvPr/>
        </p:nvSpPr>
        <p:spPr>
          <a:xfrm>
            <a:off x="551487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7" name="Shape 467"/>
          <p:cNvSpPr/>
          <p:nvPr/>
        </p:nvSpPr>
        <p:spPr>
          <a:xfrm>
            <a:off x="5971988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8" name="Shape 468"/>
          <p:cNvSpPr txBox="1"/>
          <p:nvPr/>
        </p:nvSpPr>
        <p:spPr>
          <a:xfrm>
            <a:off x="5857450" y="31335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bPlayer</a:t>
            </a:r>
          </a:p>
        </p:txBody>
      </p:sp>
      <p:sp>
        <p:nvSpPr>
          <p:cNvPr id="469" name="Shape 469"/>
          <p:cNvSpPr/>
          <p:nvPr/>
        </p:nvSpPr>
        <p:spPr>
          <a:xfrm>
            <a:off x="6384088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0" name="Shape 470"/>
          <p:cNvSpPr txBox="1"/>
          <p:nvPr/>
        </p:nvSpPr>
        <p:spPr>
          <a:xfrm>
            <a:off x="6327275" y="313352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hostC</a:t>
            </a:r>
          </a:p>
        </p:txBody>
      </p:sp>
      <p:sp>
        <p:nvSpPr>
          <p:cNvPr id="471" name="Shape 471"/>
          <p:cNvSpPr/>
          <p:nvPr/>
        </p:nvSpPr>
        <p:spPr>
          <a:xfrm>
            <a:off x="6799700" y="33058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2" name="Shape 472"/>
          <p:cNvSpPr txBox="1"/>
          <p:nvPr/>
        </p:nvSpPr>
        <p:spPr>
          <a:xfrm>
            <a:off x="6718588" y="3124613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aveAtt</a:t>
            </a:r>
          </a:p>
        </p:txBody>
      </p:sp>
      <p:sp>
        <p:nvSpPr>
          <p:cNvPr id="473" name="Shape 473"/>
          <p:cNvSpPr/>
          <p:nvPr/>
        </p:nvSpPr>
        <p:spPr>
          <a:xfrm>
            <a:off x="7222325" y="3305800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4" name="Shape 474"/>
          <p:cNvSpPr txBox="1"/>
          <p:nvPr/>
        </p:nvSpPr>
        <p:spPr>
          <a:xfrm>
            <a:off x="7157050" y="3141775"/>
            <a:ext cx="554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totAtt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579750" y="3103575"/>
            <a:ext cx="62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numGames</a:t>
            </a:r>
          </a:p>
        </p:txBody>
      </p:sp>
      <p:sp>
        <p:nvSpPr>
          <p:cNvPr id="476" name="Shape 476"/>
          <p:cNvSpPr/>
          <p:nvPr/>
        </p:nvSpPr>
        <p:spPr>
          <a:xfrm>
            <a:off x="7658975" y="3315225"/>
            <a:ext cx="3186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7" name="Shape 477"/>
          <p:cNvSpPr txBox="1"/>
          <p:nvPr/>
        </p:nvSpPr>
        <p:spPr>
          <a:xfrm>
            <a:off x="3410251" y="3231525"/>
            <a:ext cx="1219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A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590164" y="3728525"/>
            <a:ext cx="1140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WorldCup B</a:t>
            </a:r>
          </a:p>
        </p:txBody>
      </p:sp>
      <p:sp>
        <p:nvSpPr>
          <p:cNvPr id="479" name="Shape 479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81" name="Shape 481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82" name="Shape 482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483" name="Shape 483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4" name="Shape 484"/>
          <p:cNvCxnSpPr/>
          <p:nvPr/>
        </p:nvCxnSpPr>
        <p:spPr>
          <a:xfrm flipH="1">
            <a:off x="7019939" y="1371250"/>
            <a:ext cx="858900" cy="1871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6312376" y="2029350"/>
            <a:ext cx="747300" cy="1698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5999988" y="2630975"/>
            <a:ext cx="262800" cy="1564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7" name="Shape 487"/>
          <p:cNvCxnSpPr/>
          <p:nvPr/>
        </p:nvCxnSpPr>
        <p:spPr>
          <a:xfrm flipH="1">
            <a:off x="7084950" y="2090025"/>
            <a:ext cx="1571700" cy="2620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8" name="Shape 488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9" name="Shape 489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0" name="Shape 490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1" name="Shape 491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2" name="Shape 492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4" name="Shape 494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" name="Shape 495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6" name="Shape 496"/>
          <p:cNvSpPr txBox="1"/>
          <p:nvPr/>
        </p:nvSpPr>
        <p:spPr>
          <a:xfrm>
            <a:off x="0" y="0"/>
            <a:ext cx="18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</a:rPr>
              <a:t>DATA DIAGRAM</a:t>
            </a:r>
          </a:p>
        </p:txBody>
      </p:sp>
      <p:sp>
        <p:nvSpPr>
          <p:cNvPr id="497" name="Shape 497"/>
          <p:cNvSpPr/>
          <p:nvPr/>
        </p:nvSpPr>
        <p:spPr>
          <a:xfrm>
            <a:off x="3429600" y="210800"/>
            <a:ext cx="2284800" cy="619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98" name="Shape 498"/>
          <p:cNvSpPr txBox="1"/>
          <p:nvPr/>
        </p:nvSpPr>
        <p:spPr>
          <a:xfrm>
            <a:off x="4209875" y="-54650"/>
            <a:ext cx="1392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headNode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952538" y="2108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4756750" y="189825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yearHeldTree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453575" y="505700"/>
            <a:ext cx="86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560963" y="189825"/>
            <a:ext cx="1066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worldCupHashTable</a:t>
            </a:r>
          </a:p>
        </p:txBody>
      </p:sp>
      <p:sp>
        <p:nvSpPr>
          <p:cNvPr id="503" name="Shape 503"/>
          <p:cNvSpPr/>
          <p:nvPr/>
        </p:nvSpPr>
        <p:spPr>
          <a:xfrm>
            <a:off x="3560975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04" name="Shape 504"/>
          <p:cNvSpPr/>
          <p:nvPr/>
        </p:nvSpPr>
        <p:spPr>
          <a:xfrm>
            <a:off x="7494325" y="12080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587500" y="12963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06" name="Shape 506"/>
          <p:cNvSpPr/>
          <p:nvPr/>
        </p:nvSpPr>
        <p:spPr>
          <a:xfrm>
            <a:off x="7806514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07" name="Shape 507"/>
          <p:cNvSpPr/>
          <p:nvPr/>
        </p:nvSpPr>
        <p:spPr>
          <a:xfrm>
            <a:off x="8016825" y="129631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08" name="Shape 508"/>
          <p:cNvSpPr/>
          <p:nvPr/>
        </p:nvSpPr>
        <p:spPr>
          <a:xfrm>
            <a:off x="6701075" y="187081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6813525" y="195911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0" name="Shape 510"/>
          <p:cNvSpPr/>
          <p:nvPr/>
        </p:nvSpPr>
        <p:spPr>
          <a:xfrm>
            <a:off x="7001639" y="195910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1" name="Shape 511"/>
          <p:cNvSpPr/>
          <p:nvPr/>
        </p:nvSpPr>
        <p:spPr>
          <a:xfrm>
            <a:off x="7225775" y="195912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2" name="Shape 512"/>
          <p:cNvSpPr/>
          <p:nvPr/>
        </p:nvSpPr>
        <p:spPr>
          <a:xfrm>
            <a:off x="8305775" y="1909200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8396725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4" name="Shape 514"/>
          <p:cNvSpPr/>
          <p:nvPr/>
        </p:nvSpPr>
        <p:spPr>
          <a:xfrm>
            <a:off x="8592289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5" name="Shape 515"/>
          <p:cNvSpPr/>
          <p:nvPr/>
        </p:nvSpPr>
        <p:spPr>
          <a:xfrm>
            <a:off x="8802600" y="1997475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16" name="Shape 516"/>
          <p:cNvSpPr/>
          <p:nvPr/>
        </p:nvSpPr>
        <p:spPr>
          <a:xfrm>
            <a:off x="4756750" y="439175"/>
            <a:ext cx="6489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17" name="Shape 517"/>
          <p:cNvCxnSpPr/>
          <p:nvPr/>
        </p:nvCxnSpPr>
        <p:spPr>
          <a:xfrm>
            <a:off x="5055700" y="586575"/>
            <a:ext cx="2710800" cy="61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>
            <a:endCxn id="508" idx="0"/>
          </p:cNvCxnSpPr>
          <p:nvPr/>
        </p:nvCxnSpPr>
        <p:spPr>
          <a:xfrm flipH="1">
            <a:off x="7106804" y="1489213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9" name="Shape 519"/>
          <p:cNvCxnSpPr>
            <a:stCxn id="507" idx="2"/>
            <a:endCxn id="512" idx="0"/>
          </p:cNvCxnSpPr>
          <p:nvPr/>
        </p:nvCxnSpPr>
        <p:spPr>
          <a:xfrm>
            <a:off x="8121975" y="1492813"/>
            <a:ext cx="589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0" name="Shape 520"/>
          <p:cNvSpPr/>
          <p:nvPr/>
        </p:nvSpPr>
        <p:spPr>
          <a:xfrm>
            <a:off x="0" y="1618875"/>
            <a:ext cx="2354400" cy="20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66015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22" name="Shape 522"/>
          <p:cNvSpPr/>
          <p:nvPr/>
        </p:nvSpPr>
        <p:spPr>
          <a:xfrm>
            <a:off x="6601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23" name="Shape 523"/>
          <p:cNvSpPr/>
          <p:nvPr/>
        </p:nvSpPr>
        <p:spPr>
          <a:xfrm>
            <a:off x="5806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1</a:t>
            </a:r>
          </a:p>
        </p:txBody>
      </p:sp>
      <p:sp>
        <p:nvSpPr>
          <p:cNvPr id="524" name="Shape 524"/>
          <p:cNvSpPr/>
          <p:nvPr/>
        </p:nvSpPr>
        <p:spPr>
          <a:xfrm>
            <a:off x="11719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2</a:t>
            </a:r>
          </a:p>
        </p:txBody>
      </p:sp>
      <p:sp>
        <p:nvSpPr>
          <p:cNvPr id="525" name="Shape 525"/>
          <p:cNvSpPr/>
          <p:nvPr/>
        </p:nvSpPr>
        <p:spPr>
          <a:xfrm>
            <a:off x="176320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3</a:t>
            </a:r>
          </a:p>
        </p:txBody>
      </p:sp>
      <p:sp>
        <p:nvSpPr>
          <p:cNvPr id="526" name="Shape 526"/>
          <p:cNvSpPr/>
          <p:nvPr/>
        </p:nvSpPr>
        <p:spPr>
          <a:xfrm>
            <a:off x="1254550" y="1660425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27" name="Shape 527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28" name="Shape 528"/>
          <p:cNvSpPr/>
          <p:nvPr/>
        </p:nvSpPr>
        <p:spPr>
          <a:xfrm>
            <a:off x="1818300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29" name="Shape 529"/>
          <p:cNvSpPr/>
          <p:nvPr/>
        </p:nvSpPr>
        <p:spPr>
          <a:xfrm>
            <a:off x="125455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30" name="Shape 530"/>
          <p:cNvCxnSpPr/>
          <p:nvPr/>
        </p:nvCxnSpPr>
        <p:spPr>
          <a:xfrm>
            <a:off x="1262650" y="23288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/>
          <p:nvPr/>
        </p:nvCxnSpPr>
        <p:spPr>
          <a:xfrm flipH="1">
            <a:off x="1247925" y="233740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2" name="Shape 532"/>
          <p:cNvSpPr/>
          <p:nvPr/>
        </p:nvSpPr>
        <p:spPr>
          <a:xfrm>
            <a:off x="1818300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33" name="Shape 533"/>
          <p:cNvSpPr/>
          <p:nvPr/>
        </p:nvSpPr>
        <p:spPr>
          <a:xfrm>
            <a:off x="1818300" y="279530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34" name="Shape 534"/>
          <p:cNvSpPr/>
          <p:nvPr/>
        </p:nvSpPr>
        <p:spPr>
          <a:xfrm>
            <a:off x="1818300" y="3394450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35" name="Shape 535"/>
          <p:cNvCxnSpPr/>
          <p:nvPr/>
        </p:nvCxnSpPr>
        <p:spPr>
          <a:xfrm>
            <a:off x="1826400" y="341515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/>
          <p:nvPr/>
        </p:nvCxnSpPr>
        <p:spPr>
          <a:xfrm flipH="1">
            <a:off x="1827000" y="342452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2027550" y="2457450"/>
            <a:ext cx="75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8" name="Shape 538"/>
          <p:cNvSpPr/>
          <p:nvPr/>
        </p:nvSpPr>
        <p:spPr>
          <a:xfrm>
            <a:off x="0" y="1323975"/>
            <a:ext cx="5913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0</a:t>
            </a:r>
          </a:p>
        </p:txBody>
      </p:sp>
      <p:sp>
        <p:nvSpPr>
          <p:cNvPr id="539" name="Shape 539"/>
          <p:cNvSpPr/>
          <p:nvPr/>
        </p:nvSpPr>
        <p:spPr>
          <a:xfrm>
            <a:off x="72375" y="1660450"/>
            <a:ext cx="426000" cy="87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40" name="Shape 540"/>
          <p:cNvSpPr/>
          <p:nvPr/>
        </p:nvSpPr>
        <p:spPr>
          <a:xfrm>
            <a:off x="72375" y="2334550"/>
            <a:ext cx="4260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41" name="Shape 541"/>
          <p:cNvSpPr/>
          <p:nvPr/>
        </p:nvSpPr>
        <p:spPr>
          <a:xfrm>
            <a:off x="72375" y="2726450"/>
            <a:ext cx="426000" cy="619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42" name="Shape 542"/>
          <p:cNvSpPr/>
          <p:nvPr/>
        </p:nvSpPr>
        <p:spPr>
          <a:xfrm>
            <a:off x="72375" y="3351325"/>
            <a:ext cx="426000" cy="24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43" name="Shape 543"/>
          <p:cNvCxnSpPr/>
          <p:nvPr/>
        </p:nvCxnSpPr>
        <p:spPr>
          <a:xfrm flipH="1">
            <a:off x="81075" y="3380575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4" name="Shape 544"/>
          <p:cNvCxnSpPr/>
          <p:nvPr/>
        </p:nvCxnSpPr>
        <p:spPr>
          <a:xfrm>
            <a:off x="80475" y="3372025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5" name="Shape 545"/>
          <p:cNvCxnSpPr/>
          <p:nvPr/>
        </p:nvCxnSpPr>
        <p:spPr>
          <a:xfrm flipH="1">
            <a:off x="573650" y="1618875"/>
            <a:ext cx="13800" cy="20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/>
          <p:nvPr/>
        </p:nvCxnSpPr>
        <p:spPr>
          <a:xfrm flipH="1">
            <a:off x="668850" y="2345950"/>
            <a:ext cx="4086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7" name="Shape 547"/>
          <p:cNvCxnSpPr/>
          <p:nvPr/>
        </p:nvCxnSpPr>
        <p:spPr>
          <a:xfrm>
            <a:off x="668250" y="2337400"/>
            <a:ext cx="409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8" name="Shape 548"/>
          <p:cNvSpPr/>
          <p:nvPr/>
        </p:nvSpPr>
        <p:spPr>
          <a:xfrm>
            <a:off x="5857438" y="2454563"/>
            <a:ext cx="811458" cy="373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5971988" y="2542863"/>
            <a:ext cx="174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50" name="Shape 550"/>
          <p:cNvSpPr/>
          <p:nvPr/>
        </p:nvSpPr>
        <p:spPr>
          <a:xfrm>
            <a:off x="6155776" y="2542850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51" name="Shape 551"/>
          <p:cNvSpPr/>
          <p:nvPr/>
        </p:nvSpPr>
        <p:spPr>
          <a:xfrm>
            <a:off x="6375538" y="2542863"/>
            <a:ext cx="210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552" name="Shape 552"/>
          <p:cNvCxnSpPr/>
          <p:nvPr/>
        </p:nvCxnSpPr>
        <p:spPr>
          <a:xfrm flipH="1">
            <a:off x="6268791" y="2065650"/>
            <a:ext cx="591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/>
          <p:nvPr/>
        </p:nvCxnSpPr>
        <p:spPr>
          <a:xfrm flipH="1">
            <a:off x="1195350" y="628425"/>
            <a:ext cx="2513700" cy="6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/>
          <p:nvPr/>
        </p:nvCxnSpPr>
        <p:spPr>
          <a:xfrm flipH="1">
            <a:off x="5969612" y="25617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7225775" y="198180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6" name="Shape 556"/>
          <p:cNvCxnSpPr/>
          <p:nvPr/>
        </p:nvCxnSpPr>
        <p:spPr>
          <a:xfrm rot="10800000">
            <a:off x="8806800" y="2009650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7" name="Shape 557"/>
          <p:cNvCxnSpPr/>
          <p:nvPr/>
        </p:nvCxnSpPr>
        <p:spPr>
          <a:xfrm rot="10800000">
            <a:off x="6375550" y="2555013"/>
            <a:ext cx="201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8" name="Shape 558"/>
          <p:cNvCxnSpPr/>
          <p:nvPr/>
        </p:nvCxnSpPr>
        <p:spPr>
          <a:xfrm flipH="1">
            <a:off x="6375562" y="2561750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9" name="Shape 559"/>
          <p:cNvCxnSpPr/>
          <p:nvPr/>
        </p:nvCxnSpPr>
        <p:spPr>
          <a:xfrm rot="10800000">
            <a:off x="5984600" y="2552763"/>
            <a:ext cx="161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0" name="Shape 560"/>
          <p:cNvCxnSpPr/>
          <p:nvPr/>
        </p:nvCxnSpPr>
        <p:spPr>
          <a:xfrm flipH="1">
            <a:off x="7225787" y="1988538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835462" y="2016363"/>
            <a:ext cx="1791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2" name="Shape 562"/>
          <p:cNvSpPr txBox="1"/>
          <p:nvPr/>
        </p:nvSpPr>
        <p:spPr>
          <a:xfrm>
            <a:off x="307375" y="1017775"/>
            <a:ext cx="1673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yearHeldHashTable</a:t>
            </a:r>
          </a:p>
        </p:txBody>
      </p:sp>
      <p:cxnSp>
        <p:nvCxnSpPr>
          <p:cNvPr id="563" name="Shape 563"/>
          <p:cNvCxnSpPr/>
          <p:nvPr/>
        </p:nvCxnSpPr>
        <p:spPr>
          <a:xfrm>
            <a:off x="2028700" y="1960400"/>
            <a:ext cx="2459100" cy="138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4" name="Shape 564"/>
          <p:cNvCxnSpPr/>
          <p:nvPr/>
        </p:nvCxnSpPr>
        <p:spPr>
          <a:xfrm>
            <a:off x="1992900" y="2981425"/>
            <a:ext cx="2459100" cy="138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/>
          <p:nvPr/>
        </p:nvCxnSpPr>
        <p:spPr>
          <a:xfrm>
            <a:off x="229200" y="3035550"/>
            <a:ext cx="4265400" cy="185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/>
          <p:nvPr/>
        </p:nvCxnSpPr>
        <p:spPr>
          <a:xfrm>
            <a:off x="895963" y="2116425"/>
            <a:ext cx="3605400" cy="179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7" name="Shape 567"/>
          <p:cNvSpPr txBox="1"/>
          <p:nvPr/>
        </p:nvSpPr>
        <p:spPr>
          <a:xfrm>
            <a:off x="7404875" y="874575"/>
            <a:ext cx="1153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yearheldBST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