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5"/>
  </p:notesMasterIdLst>
  <p:sldIdLst>
    <p:sldId id="257" r:id="rId8"/>
    <p:sldId id="259" r:id="rId9"/>
    <p:sldId id="256" r:id="rId10"/>
    <p:sldId id="283" r:id="rId11"/>
    <p:sldId id="286" r:id="rId12"/>
    <p:sldId id="270" r:id="rId13"/>
    <p:sldId id="269" r:id="rId14"/>
    <p:sldId id="280" r:id="rId15"/>
    <p:sldId id="271" r:id="rId16"/>
    <p:sldId id="287" r:id="rId17"/>
    <p:sldId id="294" r:id="rId18"/>
    <p:sldId id="285" r:id="rId19"/>
    <p:sldId id="274" r:id="rId20"/>
    <p:sldId id="289" r:id="rId21"/>
    <p:sldId id="290" r:id="rId22"/>
    <p:sldId id="275" r:id="rId23"/>
    <p:sldId id="291" r:id="rId24"/>
    <p:sldId id="288" r:id="rId25"/>
    <p:sldId id="281" r:id="rId26"/>
    <p:sldId id="284" r:id="rId27"/>
    <p:sldId id="278" r:id="rId28"/>
    <p:sldId id="279" r:id="rId29"/>
    <p:sldId id="277" r:id="rId30"/>
    <p:sldId id="282" r:id="rId31"/>
    <p:sldId id="292" r:id="rId32"/>
    <p:sldId id="293"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FD7"/>
    <a:srgbClr val="1D4380"/>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68" d="100"/>
          <a:sy n="68"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a:t>
            </a:fld>
            <a:endParaRPr lang="en-US"/>
          </a:p>
        </p:txBody>
      </p:sp>
    </p:spTree>
    <p:extLst>
      <p:ext uri="{BB962C8B-B14F-4D97-AF65-F5344CB8AC3E}">
        <p14:creationId xmlns:p14="http://schemas.microsoft.com/office/powerpoint/2010/main" val="3942168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10</a:t>
            </a:fld>
            <a:endParaRPr lang="en-US"/>
          </a:p>
        </p:txBody>
      </p:sp>
    </p:spTree>
    <p:extLst>
      <p:ext uri="{BB962C8B-B14F-4D97-AF65-F5344CB8AC3E}">
        <p14:creationId xmlns:p14="http://schemas.microsoft.com/office/powerpoint/2010/main" val="602081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11</a:t>
            </a:fld>
            <a:endParaRPr lang="en-US"/>
          </a:p>
        </p:txBody>
      </p:sp>
    </p:spTree>
    <p:extLst>
      <p:ext uri="{BB962C8B-B14F-4D97-AF65-F5344CB8AC3E}">
        <p14:creationId xmlns:p14="http://schemas.microsoft.com/office/powerpoint/2010/main" val="347225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12</a:t>
            </a:fld>
            <a:endParaRPr lang="en-US"/>
          </a:p>
        </p:txBody>
      </p:sp>
    </p:spTree>
    <p:extLst>
      <p:ext uri="{BB962C8B-B14F-4D97-AF65-F5344CB8AC3E}">
        <p14:creationId xmlns:p14="http://schemas.microsoft.com/office/powerpoint/2010/main" val="2361566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13</a:t>
            </a:fld>
            <a:endParaRPr lang="en-US"/>
          </a:p>
        </p:txBody>
      </p:sp>
    </p:spTree>
    <p:extLst>
      <p:ext uri="{BB962C8B-B14F-4D97-AF65-F5344CB8AC3E}">
        <p14:creationId xmlns:p14="http://schemas.microsoft.com/office/powerpoint/2010/main" val="1475978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14</a:t>
            </a:fld>
            <a:endParaRPr lang="en-US"/>
          </a:p>
        </p:txBody>
      </p:sp>
    </p:spTree>
    <p:extLst>
      <p:ext uri="{BB962C8B-B14F-4D97-AF65-F5344CB8AC3E}">
        <p14:creationId xmlns:p14="http://schemas.microsoft.com/office/powerpoint/2010/main" val="1338896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15</a:t>
            </a:fld>
            <a:endParaRPr lang="en-US"/>
          </a:p>
        </p:txBody>
      </p:sp>
    </p:spTree>
    <p:extLst>
      <p:ext uri="{BB962C8B-B14F-4D97-AF65-F5344CB8AC3E}">
        <p14:creationId xmlns:p14="http://schemas.microsoft.com/office/powerpoint/2010/main" val="627868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16</a:t>
            </a:fld>
            <a:endParaRPr lang="en-US"/>
          </a:p>
        </p:txBody>
      </p:sp>
    </p:spTree>
    <p:extLst>
      <p:ext uri="{BB962C8B-B14F-4D97-AF65-F5344CB8AC3E}">
        <p14:creationId xmlns:p14="http://schemas.microsoft.com/office/powerpoint/2010/main" val="369835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18</a:t>
            </a:fld>
            <a:endParaRPr lang="en-US"/>
          </a:p>
        </p:txBody>
      </p:sp>
    </p:spTree>
    <p:extLst>
      <p:ext uri="{BB962C8B-B14F-4D97-AF65-F5344CB8AC3E}">
        <p14:creationId xmlns:p14="http://schemas.microsoft.com/office/powerpoint/2010/main" val="2354268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19</a:t>
            </a:fld>
            <a:endParaRPr lang="en-US"/>
          </a:p>
        </p:txBody>
      </p:sp>
    </p:spTree>
    <p:extLst>
      <p:ext uri="{BB962C8B-B14F-4D97-AF65-F5344CB8AC3E}">
        <p14:creationId xmlns:p14="http://schemas.microsoft.com/office/powerpoint/2010/main" val="989981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20</a:t>
            </a:fld>
            <a:endParaRPr lang="en-US"/>
          </a:p>
        </p:txBody>
      </p:sp>
    </p:spTree>
    <p:extLst>
      <p:ext uri="{BB962C8B-B14F-4D97-AF65-F5344CB8AC3E}">
        <p14:creationId xmlns:p14="http://schemas.microsoft.com/office/powerpoint/2010/main" val="332893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2</a:t>
            </a:fld>
            <a:endParaRPr lang="en-US"/>
          </a:p>
        </p:txBody>
      </p:sp>
    </p:spTree>
    <p:extLst>
      <p:ext uri="{BB962C8B-B14F-4D97-AF65-F5344CB8AC3E}">
        <p14:creationId xmlns:p14="http://schemas.microsoft.com/office/powerpoint/2010/main" val="443681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21</a:t>
            </a:fld>
            <a:endParaRPr lang="en-US"/>
          </a:p>
        </p:txBody>
      </p:sp>
    </p:spTree>
    <p:extLst>
      <p:ext uri="{BB962C8B-B14F-4D97-AF65-F5344CB8AC3E}">
        <p14:creationId xmlns:p14="http://schemas.microsoft.com/office/powerpoint/2010/main" val="1412109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22</a:t>
            </a:fld>
            <a:endParaRPr lang="en-US"/>
          </a:p>
        </p:txBody>
      </p:sp>
    </p:spTree>
    <p:extLst>
      <p:ext uri="{BB962C8B-B14F-4D97-AF65-F5344CB8AC3E}">
        <p14:creationId xmlns:p14="http://schemas.microsoft.com/office/powerpoint/2010/main" val="729461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23</a:t>
            </a:fld>
            <a:endParaRPr lang="en-US"/>
          </a:p>
        </p:txBody>
      </p:sp>
    </p:spTree>
    <p:extLst>
      <p:ext uri="{BB962C8B-B14F-4D97-AF65-F5344CB8AC3E}">
        <p14:creationId xmlns:p14="http://schemas.microsoft.com/office/powerpoint/2010/main" val="3017029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24</a:t>
            </a:fld>
            <a:endParaRPr lang="en-US"/>
          </a:p>
        </p:txBody>
      </p:sp>
    </p:spTree>
    <p:extLst>
      <p:ext uri="{BB962C8B-B14F-4D97-AF65-F5344CB8AC3E}">
        <p14:creationId xmlns:p14="http://schemas.microsoft.com/office/powerpoint/2010/main" val="670119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25</a:t>
            </a:fld>
            <a:endParaRPr lang="en-US"/>
          </a:p>
        </p:txBody>
      </p:sp>
    </p:spTree>
    <p:extLst>
      <p:ext uri="{BB962C8B-B14F-4D97-AF65-F5344CB8AC3E}">
        <p14:creationId xmlns:p14="http://schemas.microsoft.com/office/powerpoint/2010/main" val="3408253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26</a:t>
            </a:fld>
            <a:endParaRPr lang="en-US"/>
          </a:p>
        </p:txBody>
      </p:sp>
    </p:spTree>
    <p:extLst>
      <p:ext uri="{BB962C8B-B14F-4D97-AF65-F5344CB8AC3E}">
        <p14:creationId xmlns:p14="http://schemas.microsoft.com/office/powerpoint/2010/main" val="1541853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27</a:t>
            </a:fld>
            <a:endParaRPr lang="en-US"/>
          </a:p>
        </p:txBody>
      </p:sp>
    </p:spTree>
    <p:extLst>
      <p:ext uri="{BB962C8B-B14F-4D97-AF65-F5344CB8AC3E}">
        <p14:creationId xmlns:p14="http://schemas.microsoft.com/office/powerpoint/2010/main" val="235917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3</a:t>
            </a:fld>
            <a:endParaRPr lang="en-US"/>
          </a:p>
        </p:txBody>
      </p:sp>
    </p:spTree>
    <p:extLst>
      <p:ext uri="{BB962C8B-B14F-4D97-AF65-F5344CB8AC3E}">
        <p14:creationId xmlns:p14="http://schemas.microsoft.com/office/powerpoint/2010/main" val="1229732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4</a:t>
            </a:fld>
            <a:endParaRPr lang="en-US"/>
          </a:p>
        </p:txBody>
      </p:sp>
    </p:spTree>
    <p:extLst>
      <p:ext uri="{BB962C8B-B14F-4D97-AF65-F5344CB8AC3E}">
        <p14:creationId xmlns:p14="http://schemas.microsoft.com/office/powerpoint/2010/main" val="1713453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5</a:t>
            </a:fld>
            <a:endParaRPr lang="en-US"/>
          </a:p>
        </p:txBody>
      </p:sp>
    </p:spTree>
    <p:extLst>
      <p:ext uri="{BB962C8B-B14F-4D97-AF65-F5344CB8AC3E}">
        <p14:creationId xmlns:p14="http://schemas.microsoft.com/office/powerpoint/2010/main" val="3066421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1091037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7</a:t>
            </a:fld>
            <a:endParaRPr lang="en-US"/>
          </a:p>
        </p:txBody>
      </p:sp>
    </p:spTree>
    <p:extLst>
      <p:ext uri="{BB962C8B-B14F-4D97-AF65-F5344CB8AC3E}">
        <p14:creationId xmlns:p14="http://schemas.microsoft.com/office/powerpoint/2010/main" val="3139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8</a:t>
            </a:fld>
            <a:endParaRPr lang="en-US"/>
          </a:p>
        </p:txBody>
      </p:sp>
    </p:spTree>
    <p:extLst>
      <p:ext uri="{BB962C8B-B14F-4D97-AF65-F5344CB8AC3E}">
        <p14:creationId xmlns:p14="http://schemas.microsoft.com/office/powerpoint/2010/main" val="4205961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E8C67A6-C0E7-47DF-97C2-CA9B11275397}" type="slidenum">
              <a:rPr lang="en-US" smtClean="0"/>
              <a:t>9</a:t>
            </a:fld>
            <a:endParaRPr lang="en-US"/>
          </a:p>
        </p:txBody>
      </p:sp>
    </p:spTree>
    <p:extLst>
      <p:ext uri="{BB962C8B-B14F-4D97-AF65-F5344CB8AC3E}">
        <p14:creationId xmlns:p14="http://schemas.microsoft.com/office/powerpoint/2010/main" val="265800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618673618"/>
                    </a:ext>
                  </a:extLst>
                </a:gridCol>
                <a:gridCol w="2764105">
                  <a:extLst>
                    <a:ext uri="{9D8B030D-6E8A-4147-A177-3AD203B41FA5}">
                      <a16:colId xmlns:a16="http://schemas.microsoft.com/office/drawing/2014/main" val="1419180304"/>
                    </a:ext>
                  </a:extLst>
                </a:gridCol>
                <a:gridCol w="2764105">
                  <a:extLst>
                    <a:ext uri="{9D8B030D-6E8A-4147-A177-3AD203B41FA5}">
                      <a16:colId xmlns:a16="http://schemas.microsoft.com/office/drawing/2014/main" val="2684566957"/>
                    </a:ext>
                  </a:extLst>
                </a:gridCol>
                <a:gridCol w="2764105">
                  <a:extLst>
                    <a:ext uri="{9D8B030D-6E8A-4147-A177-3AD203B41FA5}">
                      <a16:colId xmlns:a16="http://schemas.microsoft.com/office/drawing/2014/main" val="309626088"/>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5287403"/>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1417624"/>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5676290"/>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6174164"/>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443603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66151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1250843676"/>
                    </a:ext>
                  </a:extLst>
                </a:gridCol>
                <a:gridCol w="2764105">
                  <a:extLst>
                    <a:ext uri="{9D8B030D-6E8A-4147-A177-3AD203B41FA5}">
                      <a16:colId xmlns:a16="http://schemas.microsoft.com/office/drawing/2014/main" val="1368733474"/>
                    </a:ext>
                  </a:extLst>
                </a:gridCol>
                <a:gridCol w="2764105">
                  <a:extLst>
                    <a:ext uri="{9D8B030D-6E8A-4147-A177-3AD203B41FA5}">
                      <a16:colId xmlns:a16="http://schemas.microsoft.com/office/drawing/2014/main" val="1743387539"/>
                    </a:ext>
                  </a:extLst>
                </a:gridCol>
                <a:gridCol w="2764105">
                  <a:extLst>
                    <a:ext uri="{9D8B030D-6E8A-4147-A177-3AD203B41FA5}">
                      <a16:colId xmlns:a16="http://schemas.microsoft.com/office/drawing/2014/main" val="1774302287"/>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66248063"/>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7064907"/>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1801974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3623438"/>
                  </a:ext>
                </a:extLst>
              </a:tr>
            </a:tbl>
          </a:graphicData>
        </a:graphic>
      </p:graphicFrame>
    </p:spTree>
    <p:extLst>
      <p:ext uri="{BB962C8B-B14F-4D97-AF65-F5344CB8AC3E}">
        <p14:creationId xmlns:p14="http://schemas.microsoft.com/office/powerpoint/2010/main" val="298338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47433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3230661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1047665070"/>
                    </a:ext>
                  </a:extLst>
                </a:gridCol>
                <a:gridCol w="2764105">
                  <a:extLst>
                    <a:ext uri="{9D8B030D-6E8A-4147-A177-3AD203B41FA5}">
                      <a16:colId xmlns:a16="http://schemas.microsoft.com/office/drawing/2014/main" val="2282741226"/>
                    </a:ext>
                  </a:extLst>
                </a:gridCol>
                <a:gridCol w="2764105">
                  <a:extLst>
                    <a:ext uri="{9D8B030D-6E8A-4147-A177-3AD203B41FA5}">
                      <a16:colId xmlns:a16="http://schemas.microsoft.com/office/drawing/2014/main" val="3851995057"/>
                    </a:ext>
                  </a:extLst>
                </a:gridCol>
                <a:gridCol w="2764105">
                  <a:extLst>
                    <a:ext uri="{9D8B030D-6E8A-4147-A177-3AD203B41FA5}">
                      <a16:colId xmlns:a16="http://schemas.microsoft.com/office/drawing/2014/main" val="2973013549"/>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2641038402"/>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7118390"/>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433393"/>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9315961"/>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06960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588459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845455239"/>
                    </a:ext>
                  </a:extLst>
                </a:gridCol>
                <a:gridCol w="2764105">
                  <a:extLst>
                    <a:ext uri="{9D8B030D-6E8A-4147-A177-3AD203B41FA5}">
                      <a16:colId xmlns:a16="http://schemas.microsoft.com/office/drawing/2014/main" val="1365637026"/>
                    </a:ext>
                  </a:extLst>
                </a:gridCol>
                <a:gridCol w="2764105">
                  <a:extLst>
                    <a:ext uri="{9D8B030D-6E8A-4147-A177-3AD203B41FA5}">
                      <a16:colId xmlns:a16="http://schemas.microsoft.com/office/drawing/2014/main" val="2978564024"/>
                    </a:ext>
                  </a:extLst>
                </a:gridCol>
                <a:gridCol w="2764105">
                  <a:extLst>
                    <a:ext uri="{9D8B030D-6E8A-4147-A177-3AD203B41FA5}">
                      <a16:colId xmlns:a16="http://schemas.microsoft.com/office/drawing/2014/main" val="86174304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51723939"/>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6655534"/>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8597704"/>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0121955"/>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440407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7370777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4140280724"/>
                    </a:ext>
                  </a:extLst>
                </a:gridCol>
                <a:gridCol w="2764105">
                  <a:extLst>
                    <a:ext uri="{9D8B030D-6E8A-4147-A177-3AD203B41FA5}">
                      <a16:colId xmlns:a16="http://schemas.microsoft.com/office/drawing/2014/main" val="526341076"/>
                    </a:ext>
                  </a:extLst>
                </a:gridCol>
                <a:gridCol w="2764105">
                  <a:extLst>
                    <a:ext uri="{9D8B030D-6E8A-4147-A177-3AD203B41FA5}">
                      <a16:colId xmlns:a16="http://schemas.microsoft.com/office/drawing/2014/main" val="1336587949"/>
                    </a:ext>
                  </a:extLst>
                </a:gridCol>
                <a:gridCol w="2764105">
                  <a:extLst>
                    <a:ext uri="{9D8B030D-6E8A-4147-A177-3AD203B41FA5}">
                      <a16:colId xmlns:a16="http://schemas.microsoft.com/office/drawing/2014/main" val="3745551266"/>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005209986"/>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146066"/>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6044515"/>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3684967"/>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695316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2295712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5007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7842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24636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NUL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NUL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NULL"/><Relationship Id="rId5" Type="http://schemas.openxmlformats.org/officeDocument/2006/relationships/slideLayout" Target="../slideLayouts/slideLayout27.xml"/><Relationship Id="rId10"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NUL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NUL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1.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1.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4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4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42.xml"/><Relationship Id="rId4" Type="http://schemas.openxmlformats.org/officeDocument/2006/relationships/image" Target="../media/image4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41.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hyperlink" Target="https://www.windowsazure.com/es-es/support/legal/sla/" TargetMode="External"/><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22035" y="2426969"/>
            <a:ext cx="9262533" cy="1772500"/>
          </a:xfrm>
        </p:spPr>
        <p:txBody>
          <a:bodyPr/>
          <a:lstStyle/>
          <a:p>
            <a:r>
              <a:rPr lang="es-CO" sz="6000" dirty="0"/>
              <a:t>Creación de aplicaciones Web utilizando las últimas tecnologías ASP.NET</a:t>
            </a:r>
            <a:br>
              <a:rPr lang="es-CO" sz="6000" dirty="0"/>
            </a:br>
            <a:endParaRPr lang="en-US" sz="60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Juan David Nicholls Cardona</a:t>
            </a:r>
          </a:p>
          <a:p>
            <a:r>
              <a:rPr lang="en-US" dirty="0" err="1">
                <a:solidFill>
                  <a:schemeClr val="accent6">
                    <a:lumMod val="40000"/>
                    <a:lumOff val="60000"/>
                    <a:alpha val="98000"/>
                  </a:schemeClr>
                </a:solidFill>
              </a:rPr>
              <a:t>Aerolínea</a:t>
            </a:r>
            <a:r>
              <a:rPr lang="en-US" dirty="0">
                <a:solidFill>
                  <a:schemeClr val="accent6">
                    <a:lumMod val="40000"/>
                    <a:lumOff val="60000"/>
                    <a:alpha val="98000"/>
                  </a:schemeClr>
                </a:solidFill>
              </a:rPr>
              <a:t> de Antioquia</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jdnichollsc@Hotmail.com</a:t>
            </a:r>
          </a:p>
          <a:p>
            <a:r>
              <a:rPr lang="en-US" dirty="0">
                <a:solidFill>
                  <a:schemeClr val="accent6">
                    <a:lumMod val="40000"/>
                    <a:lumOff val="60000"/>
                    <a:alpha val="98000"/>
                  </a:schemeClr>
                </a:solidFill>
              </a:rPr>
              <a:t>Twitter: </a:t>
            </a:r>
            <a:r>
              <a:rPr lang="en-US" dirty="0" err="1">
                <a:solidFill>
                  <a:schemeClr val="accent6">
                    <a:lumMod val="40000"/>
                    <a:lumOff val="60000"/>
                    <a:alpha val="98000"/>
                  </a:schemeClr>
                </a:solidFill>
              </a:rPr>
              <a:t>jdnichollsc</a:t>
            </a:r>
            <a:endParaRPr lang="en-US" dirty="0">
              <a:solidFill>
                <a:schemeClr val="accent6">
                  <a:lumMod val="40000"/>
                  <a:lumOff val="60000"/>
                  <a:alpha val="98000"/>
                </a:schemeClr>
              </a:solidFill>
            </a:endParaRPr>
          </a:p>
        </p:txBody>
      </p:sp>
      <p:sp>
        <p:nvSpPr>
          <p:cNvPr id="4" name="Title 4"/>
          <p:cNvSpPr txBox="1">
            <a:spLocks/>
          </p:cNvSpPr>
          <p:nvPr/>
        </p:nvSpPr>
        <p:spPr>
          <a:xfrm>
            <a:off x="-296331" y="4199469"/>
            <a:ext cx="6036732" cy="177250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a:lstStyle>
          <a:p>
            <a:endParaRPr lang="es-CO" sz="6000" dirty="0"/>
          </a:p>
        </p:txBody>
      </p:sp>
      <p:pic>
        <p:nvPicPr>
          <p:cNvPr id="1026" name="Picture 2" descr="Juan David Nicho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2850455"/>
            <a:ext cx="2613025" cy="358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77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Sin título1.png"/>
          <p:cNvPicPr>
            <a:picLocks noChangeAspect="1"/>
          </p:cNvPicPr>
          <p:nvPr/>
        </p:nvPicPr>
        <p:blipFill>
          <a:blip r:embed="rId3"/>
          <a:stretch>
            <a:fillRect/>
          </a:stretch>
        </p:blipFill>
        <p:spPr>
          <a:xfrm>
            <a:off x="698500" y="2744788"/>
            <a:ext cx="7410620" cy="2362508"/>
          </a:xfrm>
          <a:prstGeom prst="rect">
            <a:avLst/>
          </a:prstGeom>
        </p:spPr>
      </p:pic>
      <p:sp>
        <p:nvSpPr>
          <p:cNvPr id="5" name="Título 4"/>
          <p:cNvSpPr>
            <a:spLocks noGrp="1"/>
          </p:cNvSpPr>
          <p:nvPr>
            <p:ph type="title"/>
          </p:nvPr>
        </p:nvSpPr>
        <p:spPr/>
        <p:txBody>
          <a:bodyPr/>
          <a:lstStyle/>
          <a:p>
            <a:r>
              <a:rPr lang="es-ES" dirty="0">
                <a:cs typeface="Segoe UI Light"/>
              </a:rPr>
              <a:t>Agrupación y Reducción </a:t>
            </a:r>
            <a:r>
              <a:rPr lang="es-ES" sz="2025" dirty="0">
                <a:cs typeface="Segoe UI Light"/>
              </a:rPr>
              <a:t>(</a:t>
            </a:r>
            <a:r>
              <a:rPr lang="es-ES" sz="2025" dirty="0" err="1">
                <a:cs typeface="Segoe UI Light"/>
              </a:rPr>
              <a:t>Bundling</a:t>
            </a:r>
            <a:r>
              <a:rPr lang="es-ES" sz="2025" dirty="0">
                <a:cs typeface="Segoe UI Light"/>
              </a:rPr>
              <a:t> and </a:t>
            </a:r>
            <a:r>
              <a:rPr lang="es-ES" sz="2025" dirty="0" err="1">
                <a:cs typeface="Segoe UI Light"/>
              </a:rPr>
              <a:t>Minification</a:t>
            </a:r>
            <a:r>
              <a:rPr lang="es-ES" sz="2025" dirty="0">
                <a:cs typeface="Segoe UI Light"/>
              </a:rPr>
              <a:t>)</a:t>
            </a:r>
          </a:p>
        </p:txBody>
      </p:sp>
      <p:sp>
        <p:nvSpPr>
          <p:cNvPr id="6" name="Marcador de contenido 5"/>
          <p:cNvSpPr>
            <a:spLocks noGrp="1"/>
          </p:cNvSpPr>
          <p:nvPr>
            <p:ph idx="1"/>
          </p:nvPr>
        </p:nvSpPr>
        <p:spPr>
          <a:xfrm>
            <a:off x="563894" y="1871093"/>
            <a:ext cx="11080750" cy="754156"/>
          </a:xfrm>
        </p:spPr>
        <p:txBody>
          <a:bodyPr>
            <a:normAutofit/>
          </a:bodyPr>
          <a:lstStyle/>
          <a:p>
            <a:pPr marL="0" indent="0">
              <a:buNone/>
            </a:pPr>
            <a:r>
              <a:rPr lang="es-ES" sz="1500" dirty="0">
                <a:latin typeface="Segoe UI"/>
                <a:cs typeface="Segoe UI"/>
              </a:rPr>
              <a:t>Agrupación y reducción son dos técnicas que se pueden utilizar en ASP.NET 4.5 para mejorar el tiempo de carga de las solicitudes HTTP. Estas básicamente permiten la reducción del número de solicitudes al servidor, y reducen el tamaño de los archivos solicitados (como CSS y JavaScript). </a:t>
            </a:r>
          </a:p>
        </p:txBody>
      </p:sp>
      <p:sp>
        <p:nvSpPr>
          <p:cNvPr id="4" name="Marcador de número de diapositiva 3"/>
          <p:cNvSpPr>
            <a:spLocks noGrp="1"/>
          </p:cNvSpPr>
          <p:nvPr>
            <p:ph type="sldNum" sz="quarter" idx="12"/>
          </p:nvPr>
        </p:nvSpPr>
        <p:spPr/>
        <p:txBody>
          <a:bodyPr/>
          <a:lstStyle/>
          <a:p>
            <a:fld id="{0A164282-434E-41D4-9582-783D542A7B68}" type="slidenum">
              <a:rPr lang="en-US" smtClean="0"/>
              <a:t>10</a:t>
            </a:fld>
            <a:endParaRPr lang="en-US"/>
          </a:p>
        </p:txBody>
      </p:sp>
      <p:pic>
        <p:nvPicPr>
          <p:cNvPr id="11" name="Imagen 10"/>
          <p:cNvPicPr>
            <a:picLocks noChangeAspect="1"/>
          </p:cNvPicPr>
          <p:nvPr/>
        </p:nvPicPr>
        <p:blipFill>
          <a:blip r:embed="rId4"/>
          <a:stretch>
            <a:fillRect/>
          </a:stretch>
        </p:blipFill>
        <p:spPr>
          <a:xfrm>
            <a:off x="7402037" y="1650542"/>
            <a:ext cx="4634452" cy="4637627"/>
          </a:xfrm>
          <a:prstGeom prst="rect">
            <a:avLst/>
          </a:prstGeom>
        </p:spPr>
      </p:pic>
      <p:sp>
        <p:nvSpPr>
          <p:cNvPr id="12" name="CuadroTexto 11"/>
          <p:cNvSpPr txBox="1"/>
          <p:nvPr/>
        </p:nvSpPr>
        <p:spPr>
          <a:xfrm>
            <a:off x="7805192" y="3867524"/>
            <a:ext cx="4040496" cy="1200329"/>
          </a:xfrm>
          <a:prstGeom prst="rect">
            <a:avLst/>
          </a:prstGeom>
        </p:spPr>
        <p:txBody>
          <a:bodyPr rtlCol="0">
            <a:spAutoFit/>
          </a:bodyPr>
          <a:lstStyle/>
          <a:p>
            <a:r>
              <a:rPr lang="es-ES" dirty="0">
                <a:cs typeface="Segoe UI"/>
              </a:rPr>
              <a:t>Realiza </a:t>
            </a:r>
            <a:r>
              <a:rPr lang="es-ES" dirty="0"/>
              <a:t>una variedad de diferentes optimizaciones de código; eliminación de espacios en blanco, comentarios y acortar el nombre de las variables.</a:t>
            </a:r>
          </a:p>
        </p:txBody>
      </p:sp>
      <p:sp>
        <p:nvSpPr>
          <p:cNvPr id="13" name="CuadroTexto 12"/>
          <p:cNvSpPr txBox="1"/>
          <p:nvPr/>
        </p:nvSpPr>
        <p:spPr>
          <a:xfrm>
            <a:off x="8607162" y="3279486"/>
            <a:ext cx="2181932" cy="507831"/>
          </a:xfrm>
          <a:prstGeom prst="rect">
            <a:avLst/>
          </a:prstGeom>
        </p:spPr>
        <p:txBody>
          <a:bodyPr rtlCol="0">
            <a:spAutoFit/>
          </a:bodyPr>
          <a:lstStyle/>
          <a:p>
            <a:pPr algn="ctr"/>
            <a:r>
              <a:rPr lang="es-ES" sz="2700" b="1"/>
              <a:t>Reducción</a:t>
            </a:r>
            <a:endParaRPr lang="es-ES" b="1"/>
          </a:p>
        </p:txBody>
      </p:sp>
      <p:sp>
        <p:nvSpPr>
          <p:cNvPr id="14" name="Marcador de contenido 5"/>
          <p:cNvSpPr txBox="1">
            <a:spLocks/>
          </p:cNvSpPr>
          <p:nvPr/>
        </p:nvSpPr>
        <p:spPr>
          <a:xfrm>
            <a:off x="559003" y="5484113"/>
            <a:ext cx="11080750" cy="1332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500">
                <a:latin typeface="Segoe UI"/>
                <a:cs typeface="Segoe UI"/>
              </a:rPr>
              <a:t>La mayoría de los navegadores actuales limitan el número de conexiones simultáneas por cada nombre de host a seis, esto se puede mitigar mediante el uso de CDN. Además el CDN también puede proporcionar el almacenamiento en caché, al igual que Bundle Config mediante la generación de un token (si algún archivo del paquete cambia se generará un nuevo token para garantizar que el navegador obtenga los últimos cambios). </a:t>
            </a:r>
          </a:p>
        </p:txBody>
      </p:sp>
    </p:spTree>
    <p:extLst>
      <p:ext uri="{BB962C8B-B14F-4D97-AF65-F5344CB8AC3E}">
        <p14:creationId xmlns:p14="http://schemas.microsoft.com/office/powerpoint/2010/main" val="97315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Modos de Visualización </a:t>
            </a:r>
            <a:r>
              <a:rPr lang="es-CO" sz="2000" dirty="0"/>
              <a:t>(</a:t>
            </a:r>
            <a:r>
              <a:rPr lang="es-CO" sz="2000" dirty="0" err="1"/>
              <a:t>Display</a:t>
            </a:r>
            <a:r>
              <a:rPr lang="es-CO" sz="2000" dirty="0"/>
              <a:t> </a:t>
            </a:r>
            <a:r>
              <a:rPr lang="es-CO" sz="2000" dirty="0" err="1"/>
              <a:t>Modes</a:t>
            </a:r>
            <a:r>
              <a:rPr lang="es-CO" sz="2000" dirty="0"/>
              <a:t>)</a:t>
            </a:r>
          </a:p>
        </p:txBody>
      </p:sp>
      <p:sp>
        <p:nvSpPr>
          <p:cNvPr id="3" name="Marcador de contenido 2"/>
          <p:cNvSpPr>
            <a:spLocks noGrp="1"/>
          </p:cNvSpPr>
          <p:nvPr>
            <p:ph idx="1"/>
          </p:nvPr>
        </p:nvSpPr>
        <p:spPr>
          <a:xfrm>
            <a:off x="560798" y="2111604"/>
            <a:ext cx="11079822" cy="4509737"/>
          </a:xfrm>
        </p:spPr>
        <p:txBody>
          <a:bodyPr>
            <a:normAutofit/>
          </a:bodyPr>
          <a:lstStyle/>
          <a:p>
            <a:pPr marL="0" indent="0">
              <a:buNone/>
            </a:pPr>
            <a:r>
              <a:rPr lang="es-CO" sz="1800" dirty="0"/>
              <a:t>Mediante esta característica podemos crear vistas personalizadas para móviles lo cual permite máxima flexibilidad (puede ser optimizado para un dispositivo en particular) y menos duplicación del esfuerzo en el desarrollo. </a:t>
            </a:r>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r>
              <a:rPr lang="es-CO" sz="1800" dirty="0"/>
              <a:t>Básicamente podemos detectar los tipos de dispositivos que acceden a nuestro Sitio Web y hacer uso eficiente del ancho de Banda (En el Diseño Adaptativo no siempre se cumple).</a:t>
            </a:r>
          </a:p>
        </p:txBody>
      </p:sp>
      <p:sp>
        <p:nvSpPr>
          <p:cNvPr id="4" name="Marcador de número de diapositiva 3"/>
          <p:cNvSpPr>
            <a:spLocks noGrp="1"/>
          </p:cNvSpPr>
          <p:nvPr>
            <p:ph type="sldNum" sz="quarter" idx="12"/>
          </p:nvPr>
        </p:nvSpPr>
        <p:spPr/>
        <p:txBody>
          <a:bodyPr/>
          <a:lstStyle/>
          <a:p>
            <a:fld id="{0A164282-434E-41D4-9582-783D542A7B68}" type="slidenum">
              <a:rPr lang="en-US" smtClean="0"/>
              <a:t>11</a:t>
            </a:fld>
            <a:endParaRPr lang="en-US"/>
          </a:p>
        </p:txBody>
      </p:sp>
      <p:pic>
        <p:nvPicPr>
          <p:cNvPr id="7" name="Imagen 6"/>
          <p:cNvPicPr>
            <a:picLocks noChangeAspect="1"/>
          </p:cNvPicPr>
          <p:nvPr/>
        </p:nvPicPr>
        <p:blipFill>
          <a:blip r:embed="rId3"/>
          <a:stretch>
            <a:fillRect/>
          </a:stretch>
        </p:blipFill>
        <p:spPr>
          <a:xfrm>
            <a:off x="3354798" y="2967713"/>
            <a:ext cx="5273146" cy="2797518"/>
          </a:xfrm>
          <a:prstGeom prst="rect">
            <a:avLst/>
          </a:prstGeom>
        </p:spPr>
      </p:pic>
    </p:spTree>
    <p:extLst>
      <p:ext uri="{BB962C8B-B14F-4D97-AF65-F5344CB8AC3E}">
        <p14:creationId xmlns:p14="http://schemas.microsoft.com/office/powerpoint/2010/main" val="197226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CO" dirty="0" err="1"/>
              <a:t>Entity</a:t>
            </a:r>
            <a:r>
              <a:rPr lang="es-CO" dirty="0"/>
              <a:t> Framework </a:t>
            </a:r>
            <a:r>
              <a:rPr lang="es-CO" sz="2000" dirty="0"/>
              <a:t>(Framework </a:t>
            </a:r>
            <a:r>
              <a:rPr lang="es-CO" sz="2000" dirty="0" err="1"/>
              <a:t>Object</a:t>
            </a:r>
            <a:r>
              <a:rPr lang="es-CO" sz="2000" dirty="0"/>
              <a:t> </a:t>
            </a:r>
            <a:r>
              <a:rPr lang="es-CO" sz="2000" dirty="0" err="1"/>
              <a:t>Relational</a:t>
            </a:r>
            <a:r>
              <a:rPr lang="es-CO" sz="2000" dirty="0"/>
              <a:t> </a:t>
            </a:r>
            <a:r>
              <a:rPr lang="es-CO" sz="2000" dirty="0" err="1"/>
              <a:t>Mapping</a:t>
            </a:r>
            <a:r>
              <a:rPr lang="es-CO" sz="2000" dirty="0"/>
              <a:t>)</a:t>
            </a:r>
          </a:p>
        </p:txBody>
      </p:sp>
      <p:sp>
        <p:nvSpPr>
          <p:cNvPr id="6" name="Marcador de contenido 5"/>
          <p:cNvSpPr>
            <a:spLocks noGrp="1"/>
          </p:cNvSpPr>
          <p:nvPr>
            <p:ph idx="1"/>
          </p:nvPr>
        </p:nvSpPr>
        <p:spPr>
          <a:xfrm>
            <a:off x="560798" y="1525070"/>
            <a:ext cx="11079822" cy="1012596"/>
          </a:xfrm>
        </p:spPr>
        <p:txBody>
          <a:bodyPr>
            <a:normAutofit/>
          </a:bodyPr>
          <a:lstStyle/>
          <a:p>
            <a:pPr marL="0" indent="0">
              <a:buNone/>
            </a:pPr>
            <a:r>
              <a:rPr lang="es-CO" sz="1800" dirty="0"/>
              <a:t>Un Framework ORM mapea las Tablas y las Vistas de la Base de Datos con Clases que en el caso de ASP.NET MVC generalmente se definen en el Modelo.</a:t>
            </a:r>
          </a:p>
          <a:p>
            <a:pPr marL="0" indent="0">
              <a:buNone/>
            </a:pPr>
            <a:r>
              <a:rPr lang="es-CO" sz="1800" dirty="0"/>
              <a:t>Según nuestro flujo de trabajo, EF nos provee 3 enfoques distintos para crear el Modelo:</a:t>
            </a:r>
          </a:p>
          <a:p>
            <a:pPr marL="0" indent="0">
              <a:buNone/>
            </a:pPr>
            <a:endParaRPr lang="es-CO" sz="1800" dirty="0"/>
          </a:p>
        </p:txBody>
      </p:sp>
      <p:sp>
        <p:nvSpPr>
          <p:cNvPr id="4" name="Marcador de número de diapositiva 3"/>
          <p:cNvSpPr>
            <a:spLocks noGrp="1"/>
          </p:cNvSpPr>
          <p:nvPr>
            <p:ph type="sldNum" sz="quarter" idx="12"/>
          </p:nvPr>
        </p:nvSpPr>
        <p:spPr/>
        <p:txBody>
          <a:bodyPr/>
          <a:lstStyle/>
          <a:p>
            <a:fld id="{0A164282-434E-41D4-9582-783D542A7B68}" type="slidenum">
              <a:rPr lang="en-US" smtClean="0"/>
              <a:t>12</a:t>
            </a:fld>
            <a:endParaRPr lang="en-US"/>
          </a:p>
        </p:txBody>
      </p:sp>
      <p:sp>
        <p:nvSpPr>
          <p:cNvPr id="8" name="Rectangle 68"/>
          <p:cNvSpPr/>
          <p:nvPr/>
        </p:nvSpPr>
        <p:spPr bwMode="auto">
          <a:xfrm>
            <a:off x="560798" y="2695530"/>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Model First</a:t>
            </a:r>
          </a:p>
        </p:txBody>
      </p:sp>
      <p:sp>
        <p:nvSpPr>
          <p:cNvPr id="9" name="Rectangle 68"/>
          <p:cNvSpPr/>
          <p:nvPr/>
        </p:nvSpPr>
        <p:spPr bwMode="auto">
          <a:xfrm>
            <a:off x="560798" y="4061334"/>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err="1">
                <a:gradFill>
                  <a:gsLst>
                    <a:gs pos="0">
                      <a:srgbClr val="FFFFFF"/>
                    </a:gs>
                    <a:gs pos="100000">
                      <a:srgbClr val="FFFFFF"/>
                    </a:gs>
                  </a:gsLst>
                  <a:lin ang="5400000" scaled="0"/>
                </a:gradFill>
                <a:latin typeface="Segoe UI"/>
              </a:rPr>
              <a:t>DataBase</a:t>
            </a:r>
            <a:r>
              <a:rPr lang="en-US" sz="2800" kern="0" dirty="0">
                <a:gradFill>
                  <a:gsLst>
                    <a:gs pos="0">
                      <a:srgbClr val="FFFFFF"/>
                    </a:gs>
                    <a:gs pos="100000">
                      <a:srgbClr val="FFFFFF"/>
                    </a:gs>
                  </a:gsLst>
                  <a:lin ang="5400000" scaled="0"/>
                </a:gradFill>
                <a:latin typeface="Segoe UI"/>
              </a:rPr>
              <a:t> First</a:t>
            </a:r>
          </a:p>
        </p:txBody>
      </p:sp>
      <p:sp>
        <p:nvSpPr>
          <p:cNvPr id="10" name="Rectangle 68"/>
          <p:cNvSpPr/>
          <p:nvPr/>
        </p:nvSpPr>
        <p:spPr bwMode="auto">
          <a:xfrm>
            <a:off x="560798" y="542713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Code First</a:t>
            </a:r>
          </a:p>
        </p:txBody>
      </p:sp>
      <p:sp>
        <p:nvSpPr>
          <p:cNvPr id="2" name="CuadroTexto 1"/>
          <p:cNvSpPr txBox="1"/>
          <p:nvPr/>
        </p:nvSpPr>
        <p:spPr>
          <a:xfrm>
            <a:off x="3276600" y="2695530"/>
            <a:ext cx="8364020" cy="369332"/>
          </a:xfrm>
          <a:prstGeom prst="rect">
            <a:avLst/>
          </a:prstGeom>
          <a:noFill/>
        </p:spPr>
        <p:txBody>
          <a:bodyPr wrap="square" rtlCol="0">
            <a:spAutoFit/>
          </a:bodyPr>
          <a:lstStyle/>
          <a:p>
            <a:endParaRPr lang="es-CO" dirty="0"/>
          </a:p>
        </p:txBody>
      </p:sp>
      <p:sp>
        <p:nvSpPr>
          <p:cNvPr id="11" name="Marcador de contenido 5"/>
          <p:cNvSpPr txBox="1">
            <a:spLocks/>
          </p:cNvSpPr>
          <p:nvPr/>
        </p:nvSpPr>
        <p:spPr>
          <a:xfrm>
            <a:off x="3000244" y="2695530"/>
            <a:ext cx="6372356" cy="1138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400" dirty="0"/>
              <a:t>Mediante un diseñador visual (</a:t>
            </a:r>
            <a:r>
              <a:rPr lang="es-CO" sz="1400" dirty="0" err="1"/>
              <a:t>Entity</a:t>
            </a:r>
            <a:r>
              <a:rPr lang="es-CO" sz="1400" dirty="0"/>
              <a:t> Data </a:t>
            </a:r>
            <a:r>
              <a:rPr lang="es-CO" sz="1400" dirty="0" err="1"/>
              <a:t>Model</a:t>
            </a:r>
            <a:r>
              <a:rPr lang="es-CO" sz="1400" dirty="0"/>
              <a:t>) creamos nuestro modelo conceptual y posteriormente </a:t>
            </a:r>
            <a:r>
              <a:rPr lang="es-CO" sz="1400" dirty="0" err="1"/>
              <a:t>Entity</a:t>
            </a:r>
            <a:r>
              <a:rPr lang="es-CO" sz="1400" dirty="0"/>
              <a:t> Framework se encargará de crear las Clases y la Base de Datos.</a:t>
            </a:r>
            <a:endParaRPr lang="es-CO" sz="1800" dirty="0"/>
          </a:p>
        </p:txBody>
      </p:sp>
      <p:sp>
        <p:nvSpPr>
          <p:cNvPr id="12" name="Marcador de contenido 5"/>
          <p:cNvSpPr txBox="1">
            <a:spLocks/>
          </p:cNvSpPr>
          <p:nvPr/>
        </p:nvSpPr>
        <p:spPr>
          <a:xfrm>
            <a:off x="3000243" y="4061333"/>
            <a:ext cx="6473957" cy="1137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400" dirty="0"/>
              <a:t>Mediante la Base de Datos ya existente podemos obtener el Modelo el cual se podrá visualizar en el diseñador visual (</a:t>
            </a:r>
            <a:r>
              <a:rPr lang="es-CO" sz="1400" dirty="0" err="1"/>
              <a:t>Entity</a:t>
            </a:r>
            <a:r>
              <a:rPr lang="es-CO" sz="1400" dirty="0"/>
              <a:t> Data </a:t>
            </a:r>
            <a:r>
              <a:rPr lang="es-CO" sz="1400" dirty="0" err="1"/>
              <a:t>Model</a:t>
            </a:r>
            <a:r>
              <a:rPr lang="es-CO" sz="1400" dirty="0"/>
              <a:t>). Este se puede editar y actualizar en cualquier momento para obtener los cambios realizados en la Base de Datos. Las Clases del Modelo se crean mediante unas plantillas de generación de código T4.</a:t>
            </a:r>
            <a:endParaRPr lang="es-CO" sz="1800" dirty="0"/>
          </a:p>
        </p:txBody>
      </p:sp>
      <p:sp>
        <p:nvSpPr>
          <p:cNvPr id="13" name="Marcador de contenido 5"/>
          <p:cNvSpPr txBox="1">
            <a:spLocks/>
          </p:cNvSpPr>
          <p:nvPr/>
        </p:nvSpPr>
        <p:spPr>
          <a:xfrm>
            <a:off x="3000243" y="5426181"/>
            <a:ext cx="6473957" cy="1195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400" dirty="0"/>
              <a:t>Mediante el código definimos las Clases de dominio de nuestro Modelo Conceptual, podemos proveer una asignación adicional y el código de configuración para especificar el modelo, a partir de este </a:t>
            </a:r>
            <a:r>
              <a:rPr lang="es-CO" sz="1400" dirty="0" err="1"/>
              <a:t>Entity</a:t>
            </a:r>
            <a:r>
              <a:rPr lang="es-CO" sz="1400" dirty="0"/>
              <a:t> Framework creará nuestra Base de datos. Cualquier cambio del Modelo se puede actualizar en la Base de datos con la ayuda de las Migraciones.</a:t>
            </a:r>
            <a:endParaRPr lang="es-CO" sz="1800" dirty="0"/>
          </a:p>
        </p:txBody>
      </p:sp>
      <p:pic>
        <p:nvPicPr>
          <p:cNvPr id="3" name="Imagen 2" descr="Image"/>
          <p:cNvPicPr>
            <a:picLocks noChangeAspect="1"/>
          </p:cNvPicPr>
          <p:nvPr/>
        </p:nvPicPr>
        <p:blipFill>
          <a:blip r:embed="rId3"/>
          <a:stretch>
            <a:fillRect/>
          </a:stretch>
        </p:blipFill>
        <p:spPr>
          <a:xfrm>
            <a:off x="9913773" y="3894550"/>
            <a:ext cx="1273086" cy="1271499"/>
          </a:xfrm>
          <a:prstGeom prst="rect">
            <a:avLst/>
          </a:prstGeom>
        </p:spPr>
      </p:pic>
      <p:pic>
        <p:nvPicPr>
          <p:cNvPr id="7" name="Imagen 6" descr="Sin título.png"/>
          <p:cNvPicPr>
            <a:picLocks noChangeAspect="1"/>
          </p:cNvPicPr>
          <p:nvPr/>
        </p:nvPicPr>
        <p:blipFill>
          <a:blip r:embed="rId4"/>
          <a:stretch>
            <a:fillRect/>
          </a:stretch>
        </p:blipFill>
        <p:spPr>
          <a:xfrm>
            <a:off x="9668990" y="5573122"/>
            <a:ext cx="1943371" cy="638264"/>
          </a:xfrm>
          <a:prstGeom prst="rect">
            <a:avLst/>
          </a:prstGeom>
        </p:spPr>
      </p:pic>
      <p:pic>
        <p:nvPicPr>
          <p:cNvPr id="14" name="Imagen 13" descr="Sin título.png"/>
          <p:cNvPicPr>
            <a:picLocks noChangeAspect="1"/>
          </p:cNvPicPr>
          <p:nvPr/>
        </p:nvPicPr>
        <p:blipFill>
          <a:blip r:embed="rId5"/>
          <a:stretch>
            <a:fillRect/>
          </a:stretch>
        </p:blipFill>
        <p:spPr>
          <a:xfrm>
            <a:off x="9600928" y="2664716"/>
            <a:ext cx="1849791" cy="1117116"/>
          </a:xfrm>
          <a:prstGeom prst="rect">
            <a:avLst/>
          </a:prstGeom>
        </p:spPr>
      </p:pic>
    </p:spTree>
    <p:extLst>
      <p:ext uri="{BB962C8B-B14F-4D97-AF65-F5344CB8AC3E}">
        <p14:creationId xmlns:p14="http://schemas.microsoft.com/office/powerpoint/2010/main" val="15489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a:t>Entity Framework Code First</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35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CO" dirty="0"/>
              <a:t>Anotaciones de Datos </a:t>
            </a:r>
            <a:r>
              <a:rPr lang="es-CO" sz="2000" dirty="0"/>
              <a:t>(Visualización y Edición)</a:t>
            </a:r>
          </a:p>
        </p:txBody>
      </p:sp>
      <p:sp>
        <p:nvSpPr>
          <p:cNvPr id="6" name="Marcador de contenido 5"/>
          <p:cNvSpPr>
            <a:spLocks noGrp="1"/>
          </p:cNvSpPr>
          <p:nvPr>
            <p:ph idx="1"/>
          </p:nvPr>
        </p:nvSpPr>
        <p:spPr>
          <a:xfrm>
            <a:off x="560388" y="1676400"/>
            <a:ext cx="11080750" cy="755354"/>
          </a:xfrm>
        </p:spPr>
        <p:txBody>
          <a:bodyPr>
            <a:normAutofit/>
          </a:bodyPr>
          <a:lstStyle/>
          <a:p>
            <a:pPr marL="0" indent="0">
              <a:buNone/>
            </a:pPr>
            <a:r>
              <a:rPr lang="es-CO" sz="1800" dirty="0"/>
              <a:t>Mediante el uso de atributos podemos proporcionar </a:t>
            </a:r>
            <a:r>
              <a:rPr lang="es-ES" sz="1800" dirty="0"/>
              <a:t>a las propiedades de nuestras Clases Modelo metadatos adicionales que permitan describirlas para ASP.NET MVC.</a:t>
            </a:r>
            <a:endParaRPr lang="es-CO" sz="1800" dirty="0"/>
          </a:p>
        </p:txBody>
      </p:sp>
      <p:sp>
        <p:nvSpPr>
          <p:cNvPr id="4" name="Marcador de número de diapositiva 3"/>
          <p:cNvSpPr>
            <a:spLocks noGrp="1"/>
          </p:cNvSpPr>
          <p:nvPr>
            <p:ph type="sldNum" sz="quarter" idx="12"/>
          </p:nvPr>
        </p:nvSpPr>
        <p:spPr/>
        <p:txBody>
          <a:bodyPr/>
          <a:lstStyle/>
          <a:p>
            <a:fld id="{0A164282-434E-41D4-9582-783D542A7B68}" type="slidenum">
              <a:rPr lang="en-US" smtClean="0"/>
              <a:t>14</a:t>
            </a:fld>
            <a:endParaRPr lang="en-US"/>
          </a:p>
        </p:txBody>
      </p:sp>
      <p:pic>
        <p:nvPicPr>
          <p:cNvPr id="2" name="Imagen 1" descr="user.png"/>
          <p:cNvPicPr>
            <a:picLocks noChangeAspect="1"/>
          </p:cNvPicPr>
          <p:nvPr/>
        </p:nvPicPr>
        <p:blipFill>
          <a:blip r:embed="rId3"/>
          <a:stretch>
            <a:fillRect/>
          </a:stretch>
        </p:blipFill>
        <p:spPr>
          <a:xfrm>
            <a:off x="533400" y="2459038"/>
            <a:ext cx="6238974" cy="4365268"/>
          </a:xfrm>
          <a:prstGeom prst="rect">
            <a:avLst/>
          </a:prstGeom>
        </p:spPr>
      </p:pic>
      <p:pic>
        <p:nvPicPr>
          <p:cNvPr id="3" name="Imagen 2" descr="ciudad.png"/>
          <p:cNvPicPr>
            <a:picLocks noChangeAspect="1"/>
          </p:cNvPicPr>
          <p:nvPr/>
        </p:nvPicPr>
        <p:blipFill>
          <a:blip r:embed="rId4"/>
          <a:stretch>
            <a:fillRect/>
          </a:stretch>
        </p:blipFill>
        <p:spPr>
          <a:xfrm>
            <a:off x="6894514" y="2436814"/>
            <a:ext cx="3809011" cy="3295119"/>
          </a:xfrm>
          <a:prstGeom prst="rect">
            <a:avLst/>
          </a:prstGeom>
        </p:spPr>
      </p:pic>
      <p:sp>
        <p:nvSpPr>
          <p:cNvPr id="7" name="CuadroTexto 6"/>
          <p:cNvSpPr txBox="1"/>
          <p:nvPr/>
        </p:nvSpPr>
        <p:spPr>
          <a:xfrm>
            <a:off x="6552241" y="5731933"/>
            <a:ext cx="5018086" cy="830997"/>
          </a:xfrm>
          <a:prstGeom prst="rect">
            <a:avLst/>
          </a:prstGeom>
          <a:noFill/>
        </p:spPr>
        <p:txBody>
          <a:bodyPr wrap="square" rtlCol="0">
            <a:spAutoFit/>
          </a:bodyPr>
          <a:lstStyle/>
          <a:p>
            <a:pPr marL="285750" indent="-285750">
              <a:buFont typeface="Arial" panose="020B0604020202020204" pitchFamily="34" charset="0"/>
              <a:buChar char="•"/>
            </a:pPr>
            <a:r>
              <a:rPr lang="es-CO" sz="1200" b="1" dirty="0"/>
              <a:t>Propiedad de navegación virtual? =&gt; </a:t>
            </a:r>
            <a:r>
              <a:rPr lang="es-CO" sz="1200" dirty="0"/>
              <a:t>Permitir la carga diferida.</a:t>
            </a:r>
          </a:p>
          <a:p>
            <a:pPr marL="285750" indent="-285750" algn="just">
              <a:buFont typeface="Arial" panose="020B0604020202020204" pitchFamily="34" charset="0"/>
              <a:buChar char="•"/>
            </a:pPr>
            <a:r>
              <a:rPr lang="es-CO" sz="1200" b="1" dirty="0" err="1"/>
              <a:t>HashSet</a:t>
            </a:r>
            <a:r>
              <a:rPr lang="es-CO" sz="1200" b="1" dirty="0"/>
              <a:t>&lt;T&gt; en el constructor? =&gt; </a:t>
            </a:r>
            <a:r>
              <a:rPr lang="es-CO" sz="1200" dirty="0"/>
              <a:t>Clase genérica que implementa la Interfaz </a:t>
            </a:r>
            <a:r>
              <a:rPr lang="es-CO" sz="1200" dirty="0" err="1"/>
              <a:t>ICollection</a:t>
            </a:r>
            <a:r>
              <a:rPr lang="es-CO" sz="1200" dirty="0"/>
              <a:t>&lt;T&gt;. Proporciona operaciones de conjuntos de alto rendimiento (No hay elementos duplicados).</a:t>
            </a:r>
          </a:p>
        </p:txBody>
      </p:sp>
    </p:spTree>
    <p:extLst>
      <p:ext uri="{BB962C8B-B14F-4D97-AF65-F5344CB8AC3E}">
        <p14:creationId xmlns:p14="http://schemas.microsoft.com/office/powerpoint/2010/main" val="163932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0797" y="1732293"/>
            <a:ext cx="11079822" cy="4970341"/>
          </a:xfrm>
        </p:spPr>
        <p:txBody>
          <a:bodyPr>
            <a:normAutofit lnSpcReduction="10000"/>
          </a:bodyPr>
          <a:lstStyle/>
          <a:p>
            <a:pPr marL="0" indent="0">
              <a:buNone/>
            </a:pPr>
            <a:r>
              <a:rPr lang="es-ES" sz="1800" dirty="0"/>
              <a:t>Si los datos proporcionados por los usuarios no cumplen con los atributos de validación definidos mediante las Anotaciones de Datos, la vista por lo tanto mostrará un mensaje de error de manera estándar.</a:t>
            </a:r>
          </a:p>
          <a:p>
            <a:pPr marL="0" indent="0">
              <a:buNone/>
            </a:pPr>
            <a:endParaRPr lang="es-ES" sz="1800" dirty="0"/>
          </a:p>
          <a:p>
            <a:pPr marL="0" indent="0">
              <a:buNone/>
            </a:pPr>
            <a:endParaRPr lang="es-ES" sz="1463" dirty="0"/>
          </a:p>
          <a:p>
            <a:pPr marL="0" indent="0">
              <a:buNone/>
            </a:pPr>
            <a:endParaRPr lang="es-ES" sz="1463" dirty="0"/>
          </a:p>
          <a:p>
            <a:pPr marL="0" indent="0">
              <a:buNone/>
            </a:pPr>
            <a:endParaRPr lang="es-ES" sz="1463" dirty="0"/>
          </a:p>
          <a:p>
            <a:pPr marL="0" indent="0">
              <a:buNone/>
            </a:pPr>
            <a:endParaRPr lang="es-ES" sz="1463" dirty="0"/>
          </a:p>
          <a:p>
            <a:pPr marL="0" indent="0">
              <a:buNone/>
            </a:pPr>
            <a:endParaRPr lang="es-ES" sz="1463" dirty="0"/>
          </a:p>
          <a:p>
            <a:pPr marL="0" indent="0">
              <a:buNone/>
            </a:pPr>
            <a:endParaRPr lang="es-ES" sz="1463" dirty="0"/>
          </a:p>
          <a:p>
            <a:pPr marL="0" indent="0">
              <a:buNone/>
            </a:pPr>
            <a:endParaRPr lang="es-ES" sz="1463" dirty="0"/>
          </a:p>
          <a:p>
            <a:pPr marL="0" indent="0">
              <a:buNone/>
            </a:pPr>
            <a:endParaRPr lang="es-ES" sz="1463" dirty="0"/>
          </a:p>
          <a:p>
            <a:pPr marL="0" indent="0">
              <a:buNone/>
            </a:pPr>
            <a:endParaRPr lang="es-ES" sz="1463" dirty="0"/>
          </a:p>
          <a:p>
            <a:pPr marL="0" indent="0">
              <a:buNone/>
            </a:pPr>
            <a:endParaRPr lang="es-ES" sz="1463" dirty="0"/>
          </a:p>
          <a:p>
            <a:pPr marL="0" indent="0">
              <a:buNone/>
            </a:pPr>
            <a:endParaRPr lang="es-ES" sz="1200" dirty="0"/>
          </a:p>
          <a:p>
            <a:r>
              <a:rPr lang="es-CO" sz="1200" b="1" dirty="0" err="1"/>
              <a:t>ClientValidationEnabled</a:t>
            </a:r>
            <a:r>
              <a:rPr lang="es-CO" sz="1200" dirty="0"/>
              <a:t> =&gt; Habilitar validación en el lado del cliente</a:t>
            </a:r>
          </a:p>
          <a:p>
            <a:r>
              <a:rPr lang="es-CO" sz="1200" b="1" dirty="0" err="1"/>
              <a:t>UnobtrusiveJavascriptEnabled</a:t>
            </a:r>
            <a:r>
              <a:rPr lang="es-CO" sz="1200" dirty="0"/>
              <a:t> =&gt; La validación se realiza con </a:t>
            </a:r>
            <a:r>
              <a:rPr lang="es-CO" sz="1200" dirty="0" err="1"/>
              <a:t>jQuery</a:t>
            </a:r>
            <a:r>
              <a:rPr lang="es-CO" sz="1200" dirty="0"/>
              <a:t> y atributos HTML5 en vez de utilizar Microsoft </a:t>
            </a:r>
            <a:r>
              <a:rPr lang="es-CO" sz="1200" dirty="0" err="1"/>
              <a:t>Javascript</a:t>
            </a:r>
            <a:r>
              <a:rPr lang="es-CO" sz="1200" dirty="0"/>
              <a:t> Library con JSON.</a:t>
            </a:r>
            <a:endParaRPr lang="es-ES" sz="1200" dirty="0"/>
          </a:p>
        </p:txBody>
      </p:sp>
      <p:pic>
        <p:nvPicPr>
          <p:cNvPr id="8" name="Imagen 7"/>
          <p:cNvPicPr>
            <a:picLocks noChangeAspect="1"/>
          </p:cNvPicPr>
          <p:nvPr/>
        </p:nvPicPr>
        <p:blipFill>
          <a:blip r:embed="rId3"/>
          <a:stretch>
            <a:fillRect/>
          </a:stretch>
        </p:blipFill>
        <p:spPr>
          <a:xfrm>
            <a:off x="4772566" y="2631786"/>
            <a:ext cx="4209521" cy="2391353"/>
          </a:xfrm>
          <a:prstGeom prst="rect">
            <a:avLst/>
          </a:prstGeom>
        </p:spPr>
      </p:pic>
      <p:sp>
        <p:nvSpPr>
          <p:cNvPr id="2" name="Título 1"/>
          <p:cNvSpPr>
            <a:spLocks noGrp="1"/>
          </p:cNvSpPr>
          <p:nvPr>
            <p:ph type="title"/>
          </p:nvPr>
        </p:nvSpPr>
        <p:spPr/>
        <p:txBody>
          <a:bodyPr/>
          <a:lstStyle/>
          <a:p>
            <a:r>
              <a:rPr lang="es-ES" dirty="0">
                <a:cs typeface="Segoe UI Light"/>
              </a:rPr>
              <a:t>Validación de entrada de usuario</a:t>
            </a:r>
          </a:p>
        </p:txBody>
      </p:sp>
      <p:sp>
        <p:nvSpPr>
          <p:cNvPr id="4" name="Marcador de número de diapositiva 3"/>
          <p:cNvSpPr>
            <a:spLocks noGrp="1"/>
          </p:cNvSpPr>
          <p:nvPr>
            <p:ph type="sldNum" sz="quarter" idx="12"/>
          </p:nvPr>
        </p:nvSpPr>
        <p:spPr/>
        <p:txBody>
          <a:bodyPr/>
          <a:lstStyle/>
          <a:p>
            <a:fld id="{0A164282-434E-41D4-9582-783D542A7B68}" type="slidenum">
              <a:rPr lang="en-US" smtClean="0"/>
              <a:t>15</a:t>
            </a:fld>
            <a:endParaRPr lang="en-US"/>
          </a:p>
        </p:txBody>
      </p:sp>
      <p:pic>
        <p:nvPicPr>
          <p:cNvPr id="7" name="Imagen 6"/>
          <p:cNvPicPr>
            <a:picLocks noChangeAspect="1"/>
          </p:cNvPicPr>
          <p:nvPr/>
        </p:nvPicPr>
        <p:blipFill>
          <a:blip r:embed="rId4"/>
          <a:stretch>
            <a:fillRect/>
          </a:stretch>
        </p:blipFill>
        <p:spPr>
          <a:xfrm>
            <a:off x="7881370" y="3843867"/>
            <a:ext cx="3759249" cy="2344879"/>
          </a:xfrm>
          <a:prstGeom prst="rect">
            <a:avLst/>
          </a:prstGeom>
        </p:spPr>
      </p:pic>
      <p:pic>
        <p:nvPicPr>
          <p:cNvPr id="9" name="Imagen 8"/>
          <p:cNvPicPr>
            <a:picLocks noChangeAspect="1"/>
          </p:cNvPicPr>
          <p:nvPr/>
        </p:nvPicPr>
        <p:blipFill>
          <a:blip r:embed="rId5"/>
          <a:stretch>
            <a:fillRect/>
          </a:stretch>
        </p:blipFill>
        <p:spPr>
          <a:xfrm>
            <a:off x="560798" y="2631786"/>
            <a:ext cx="4131787" cy="3171356"/>
          </a:xfrm>
          <a:prstGeom prst="rect">
            <a:avLst/>
          </a:prstGeom>
        </p:spPr>
      </p:pic>
      <p:sp>
        <p:nvSpPr>
          <p:cNvPr id="10" name="CuadroTexto 9"/>
          <p:cNvSpPr txBox="1"/>
          <p:nvPr/>
        </p:nvSpPr>
        <p:spPr>
          <a:xfrm>
            <a:off x="480817" y="2312183"/>
            <a:ext cx="2042547" cy="369332"/>
          </a:xfrm>
          <a:prstGeom prst="rect">
            <a:avLst/>
          </a:prstGeom>
          <a:noFill/>
        </p:spPr>
        <p:txBody>
          <a:bodyPr wrap="none" rtlCol="0">
            <a:spAutoFit/>
          </a:bodyPr>
          <a:lstStyle/>
          <a:p>
            <a:r>
              <a:rPr lang="es-CO" b="1" dirty="0">
                <a:solidFill>
                  <a:schemeClr val="accent3">
                    <a:lumMod val="50000"/>
                  </a:schemeClr>
                </a:solidFill>
              </a:rPr>
              <a:t>Clase del Modelo</a:t>
            </a:r>
          </a:p>
        </p:txBody>
      </p:sp>
      <p:sp>
        <p:nvSpPr>
          <p:cNvPr id="11" name="CuadroTexto 10"/>
          <p:cNvSpPr txBox="1"/>
          <p:nvPr/>
        </p:nvSpPr>
        <p:spPr>
          <a:xfrm>
            <a:off x="4692585" y="2312183"/>
            <a:ext cx="718466" cy="369332"/>
          </a:xfrm>
          <a:prstGeom prst="rect">
            <a:avLst/>
          </a:prstGeom>
          <a:noFill/>
        </p:spPr>
        <p:txBody>
          <a:bodyPr wrap="none" rtlCol="0">
            <a:spAutoFit/>
          </a:bodyPr>
          <a:lstStyle/>
          <a:p>
            <a:r>
              <a:rPr lang="es-CO" b="1" dirty="0">
                <a:solidFill>
                  <a:schemeClr val="accent3">
                    <a:lumMod val="50000"/>
                  </a:schemeClr>
                </a:solidFill>
              </a:rPr>
              <a:t>Vista</a:t>
            </a:r>
          </a:p>
        </p:txBody>
      </p:sp>
    </p:spTree>
    <p:extLst>
      <p:ext uri="{BB962C8B-B14F-4D97-AF65-F5344CB8AC3E}">
        <p14:creationId xmlns:p14="http://schemas.microsoft.com/office/powerpoint/2010/main" val="4286541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4" name="Subtitle 3"/>
          <p:cNvSpPr>
            <a:spLocks noGrp="1"/>
          </p:cNvSpPr>
          <p:nvPr>
            <p:ph type="subTitle" idx="1"/>
          </p:nvPr>
        </p:nvSpPr>
        <p:spPr/>
        <p:txBody>
          <a:bodyPr/>
          <a:lstStyle/>
          <a:p>
            <a:r>
              <a:rPr lang="en-US" dirty="0" err="1"/>
              <a:t>Veamos</a:t>
            </a:r>
            <a:r>
              <a:rPr lang="en-US" dirty="0"/>
              <a:t> </a:t>
            </a:r>
            <a:r>
              <a:rPr lang="en-US" dirty="0" err="1"/>
              <a:t>algunos</a:t>
            </a:r>
            <a:r>
              <a:rPr lang="en-US" dirty="0"/>
              <a:t> </a:t>
            </a:r>
            <a:r>
              <a:rPr lang="en-US" dirty="0" err="1"/>
              <a:t>ejemplos</a:t>
            </a:r>
            <a:endParaRPr lang="en-US" dirty="0"/>
          </a:p>
        </p:txBody>
      </p:sp>
    </p:spTree>
    <p:extLst>
      <p:ext uri="{BB962C8B-B14F-4D97-AF65-F5344CB8AC3E}">
        <p14:creationId xmlns:p14="http://schemas.microsoft.com/office/powerpoint/2010/main" val="124825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CO" dirty="0"/>
              <a:t>Enlazadores de Modelo </a:t>
            </a:r>
            <a:r>
              <a:rPr lang="es-CO" sz="2200" dirty="0"/>
              <a:t>(</a:t>
            </a:r>
            <a:r>
              <a:rPr lang="es-CO" sz="2200" dirty="0" err="1"/>
              <a:t>Model</a:t>
            </a:r>
            <a:r>
              <a:rPr lang="es-CO" sz="2200" dirty="0"/>
              <a:t> </a:t>
            </a:r>
            <a:r>
              <a:rPr lang="es-CO" sz="2200" dirty="0" err="1"/>
              <a:t>Binders</a:t>
            </a:r>
            <a:r>
              <a:rPr lang="es-CO" sz="2200" dirty="0"/>
              <a:t>)</a:t>
            </a:r>
          </a:p>
        </p:txBody>
      </p:sp>
      <p:sp>
        <p:nvSpPr>
          <p:cNvPr id="6" name="Marcador de contenido 5"/>
          <p:cNvSpPr>
            <a:spLocks noGrp="1"/>
          </p:cNvSpPr>
          <p:nvPr>
            <p:ph idx="1"/>
          </p:nvPr>
        </p:nvSpPr>
        <p:spPr>
          <a:xfrm>
            <a:off x="560798" y="1876996"/>
            <a:ext cx="11079822" cy="4489937"/>
          </a:xfrm>
        </p:spPr>
        <p:txBody>
          <a:bodyPr>
            <a:normAutofit/>
          </a:bodyPr>
          <a:lstStyle/>
          <a:p>
            <a:pPr marL="0" indent="0">
              <a:buNone/>
            </a:pPr>
            <a:r>
              <a:rPr lang="es-CO" sz="1800" dirty="0"/>
              <a:t>Un Enlazador de Modelo es un componente de una Aplicación ASP.NET MVC que crea una instancia de una Clase Modelo basado en los datos enviados en la petición desde el Navegador Web. Este básicamente asegura que los datos correctos sean enviados a los parámetros correctos de una Acción de un Controlador.</a:t>
            </a:r>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a:p>
            <a:r>
              <a:rPr lang="es-CO" sz="1200" dirty="0"/>
              <a:t>ASP.NET MVC incluye un enlazador de modelo predeterminado: </a:t>
            </a:r>
            <a:r>
              <a:rPr lang="es-CO" sz="1200" b="1" dirty="0" err="1"/>
              <a:t>System.Web.Mvc.DefaultModelBinder</a:t>
            </a:r>
            <a:r>
              <a:rPr lang="es-CO" sz="1200" b="1" dirty="0"/>
              <a:t> </a:t>
            </a:r>
            <a:r>
              <a:rPr lang="es-CO" sz="1200" dirty="0"/>
              <a:t>y podemos crear Enlazadores personalizados.</a:t>
            </a:r>
          </a:p>
          <a:p>
            <a:r>
              <a:rPr lang="es-CO" sz="1200" dirty="0"/>
              <a:t>El invocador de acción predeterminado </a:t>
            </a:r>
            <a:r>
              <a:rPr lang="es-CO" sz="1200" b="1" dirty="0" err="1"/>
              <a:t>System.Web.Mvc.ControllerActionInvoker</a:t>
            </a:r>
            <a:r>
              <a:rPr lang="es-CO" sz="1200" b="1" dirty="0"/>
              <a:t> </a:t>
            </a:r>
            <a:r>
              <a:rPr lang="es-CO" sz="1200" dirty="0"/>
              <a:t>puede ser reemplazado por un invocador de acción personalizado.</a:t>
            </a:r>
            <a:endParaRPr lang="es-CO" sz="1200" b="1" dirty="0"/>
          </a:p>
        </p:txBody>
      </p:sp>
      <p:sp>
        <p:nvSpPr>
          <p:cNvPr id="4" name="Marcador de número de diapositiva 3"/>
          <p:cNvSpPr>
            <a:spLocks noGrp="1"/>
          </p:cNvSpPr>
          <p:nvPr>
            <p:ph type="sldNum" sz="quarter" idx="12"/>
          </p:nvPr>
        </p:nvSpPr>
        <p:spPr/>
        <p:txBody>
          <a:bodyPr/>
          <a:lstStyle/>
          <a:p>
            <a:fld id="{0A164282-434E-41D4-9582-783D542A7B68}" type="slidenum">
              <a:rPr lang="en-US" smtClean="0"/>
              <a:t>17</a:t>
            </a:fld>
            <a:endParaRPr lang="en-US"/>
          </a:p>
        </p:txBody>
      </p:sp>
      <p:pic>
        <p:nvPicPr>
          <p:cNvPr id="2" name="Imagen 1"/>
          <p:cNvPicPr>
            <a:picLocks noChangeAspect="1"/>
          </p:cNvPicPr>
          <p:nvPr/>
        </p:nvPicPr>
        <p:blipFill>
          <a:blip r:embed="rId2"/>
          <a:stretch>
            <a:fillRect/>
          </a:stretch>
        </p:blipFill>
        <p:spPr>
          <a:xfrm>
            <a:off x="695865" y="2720312"/>
            <a:ext cx="8201555" cy="2803303"/>
          </a:xfrm>
          <a:prstGeom prst="rect">
            <a:avLst/>
          </a:prstGeom>
        </p:spPr>
      </p:pic>
      <p:sp>
        <p:nvSpPr>
          <p:cNvPr id="7" name="Marcador de contenido 5"/>
          <p:cNvSpPr txBox="1">
            <a:spLocks/>
          </p:cNvSpPr>
          <p:nvPr/>
        </p:nvSpPr>
        <p:spPr>
          <a:xfrm>
            <a:off x="8451321" y="2796604"/>
            <a:ext cx="3385079" cy="3699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sz="1800" b="1" dirty="0"/>
              <a:t>¿Cómo obtiene los parámetros?</a:t>
            </a:r>
          </a:p>
        </p:txBody>
      </p:sp>
      <p:pic>
        <p:nvPicPr>
          <p:cNvPr id="3" name="Imagen 2"/>
          <p:cNvPicPr>
            <a:picLocks noChangeAspect="1"/>
          </p:cNvPicPr>
          <p:nvPr/>
        </p:nvPicPr>
        <p:blipFill>
          <a:blip r:embed="rId3"/>
          <a:stretch>
            <a:fillRect/>
          </a:stretch>
        </p:blipFill>
        <p:spPr>
          <a:xfrm>
            <a:off x="8988425" y="3139263"/>
            <a:ext cx="2847975" cy="295275"/>
          </a:xfrm>
          <a:prstGeom prst="rect">
            <a:avLst/>
          </a:prstGeom>
        </p:spPr>
      </p:pic>
      <p:sp>
        <p:nvSpPr>
          <p:cNvPr id="9" name="Marcador de contenido 5"/>
          <p:cNvSpPr txBox="1">
            <a:spLocks/>
          </p:cNvSpPr>
          <p:nvPr/>
        </p:nvSpPr>
        <p:spPr>
          <a:xfrm>
            <a:off x="8988425" y="3569476"/>
            <a:ext cx="2847975" cy="2030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200" dirty="0"/>
              <a:t>Examina la definición del Método de Acción al que debe proporcionar los parámetros.</a:t>
            </a:r>
          </a:p>
          <a:p>
            <a:r>
              <a:rPr lang="es-CO" sz="1200" dirty="0"/>
              <a:t>Busca los parámetros de la Petición Web en:</a:t>
            </a:r>
          </a:p>
          <a:p>
            <a:pPr lvl="1">
              <a:buFont typeface="+mj-lt"/>
              <a:buAutoNum type="arabicPeriod"/>
            </a:pPr>
            <a:r>
              <a:rPr lang="es-CO" sz="800" dirty="0"/>
              <a:t>Valores de Formulario </a:t>
            </a:r>
            <a:r>
              <a:rPr lang="es-CO" sz="800" b="1" dirty="0"/>
              <a:t>(</a:t>
            </a:r>
            <a:r>
              <a:rPr lang="es-CO" sz="800" b="1" dirty="0" err="1"/>
              <a:t>Request.Form</a:t>
            </a:r>
            <a:r>
              <a:rPr lang="es-CO" sz="800" b="1" dirty="0"/>
              <a:t>)</a:t>
            </a:r>
          </a:p>
          <a:p>
            <a:pPr lvl="1">
              <a:buFont typeface="+mj-lt"/>
              <a:buAutoNum type="arabicPeriod"/>
            </a:pPr>
            <a:r>
              <a:rPr lang="es-CO" sz="800" dirty="0"/>
              <a:t>Valores de ruta</a:t>
            </a:r>
          </a:p>
          <a:p>
            <a:pPr lvl="1">
              <a:buFont typeface="+mj-lt"/>
              <a:buAutoNum type="arabicPeriod"/>
            </a:pPr>
            <a:r>
              <a:rPr lang="es-CO" sz="800" dirty="0"/>
              <a:t>Cadenas de la consulta </a:t>
            </a:r>
            <a:r>
              <a:rPr lang="es-CO" sz="800" b="1" dirty="0"/>
              <a:t>(</a:t>
            </a:r>
            <a:r>
              <a:rPr lang="es-CO" sz="800" b="1" dirty="0" err="1"/>
              <a:t>Request.QueryString</a:t>
            </a:r>
            <a:r>
              <a:rPr lang="es-CO" sz="800" b="1" dirty="0"/>
              <a:t>)</a:t>
            </a:r>
          </a:p>
          <a:p>
            <a:pPr lvl="1">
              <a:buFont typeface="+mj-lt"/>
              <a:buAutoNum type="arabicPeriod"/>
            </a:pPr>
            <a:r>
              <a:rPr lang="es-CO" sz="800" dirty="0"/>
              <a:t>Archivos</a:t>
            </a:r>
          </a:p>
        </p:txBody>
      </p:sp>
    </p:spTree>
    <p:extLst>
      <p:ext uri="{BB962C8B-B14F-4D97-AF65-F5344CB8AC3E}">
        <p14:creationId xmlns:p14="http://schemas.microsoft.com/office/powerpoint/2010/main" val="2847454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cs typeface="Segoe UI Light"/>
              </a:rPr>
              <a:t>UML para generar nuestro Modelo</a:t>
            </a:r>
          </a:p>
        </p:txBody>
      </p:sp>
      <p:sp>
        <p:nvSpPr>
          <p:cNvPr id="6" name="Marcador de contenido 5"/>
          <p:cNvSpPr>
            <a:spLocks noGrp="1"/>
          </p:cNvSpPr>
          <p:nvPr>
            <p:ph idx="1"/>
          </p:nvPr>
        </p:nvSpPr>
        <p:spPr>
          <a:xfrm>
            <a:off x="560334" y="1906973"/>
            <a:ext cx="11080750" cy="982277"/>
          </a:xfrm>
        </p:spPr>
        <p:txBody>
          <a:bodyPr>
            <a:normAutofit/>
          </a:bodyPr>
          <a:lstStyle/>
          <a:p>
            <a:pPr marL="0" indent="0">
              <a:buNone/>
            </a:pPr>
            <a:r>
              <a:rPr lang="es-ES" sz="1500" b="1" dirty="0">
                <a:latin typeface="Segoe UI"/>
                <a:cs typeface="Segoe UI"/>
              </a:rPr>
              <a:t>Lenguaje Unificado de Modelado</a:t>
            </a:r>
            <a:r>
              <a:rPr lang="es-ES" sz="1500" dirty="0">
                <a:latin typeface="Segoe UI"/>
                <a:cs typeface="Segoe UI"/>
              </a:rPr>
              <a:t> es el lenguaje de modelado de sistemas de software más conocido y utilizado en la actualidad. Los diagramas UML se utilizan para planificar y documentar la arquitectura de la aplicación y sus componentes.</a:t>
            </a:r>
          </a:p>
          <a:p>
            <a:pPr marL="0" indent="0">
              <a:buNone/>
            </a:pPr>
            <a:r>
              <a:rPr lang="es-ES" sz="1500" dirty="0">
                <a:latin typeface="Segoe UI"/>
                <a:cs typeface="Segoe UI"/>
              </a:rPr>
              <a:t>En Visual Studio para crear un diagrama UML =&gt; Nuevo Proyecto, Proyecto de Modelado y agregamos un diagrama de clases.</a:t>
            </a:r>
          </a:p>
        </p:txBody>
      </p:sp>
      <p:sp>
        <p:nvSpPr>
          <p:cNvPr id="4" name="Marcador de número de diapositiva 3"/>
          <p:cNvSpPr>
            <a:spLocks noGrp="1"/>
          </p:cNvSpPr>
          <p:nvPr>
            <p:ph type="sldNum" sz="quarter" idx="12"/>
          </p:nvPr>
        </p:nvSpPr>
        <p:spPr/>
        <p:txBody>
          <a:bodyPr/>
          <a:lstStyle/>
          <a:p>
            <a:fld id="{0A164282-434E-41D4-9582-783D542A7B68}" type="slidenum">
              <a:rPr lang="en-US" smtClean="0"/>
              <a:t>18</a:t>
            </a:fld>
            <a:endParaRPr lang="en-US"/>
          </a:p>
        </p:txBody>
      </p:sp>
      <p:sp>
        <p:nvSpPr>
          <p:cNvPr id="7" name="Marcador de contenido 5"/>
          <p:cNvSpPr txBox="1">
            <a:spLocks/>
          </p:cNvSpPr>
          <p:nvPr/>
        </p:nvSpPr>
        <p:spPr>
          <a:xfrm>
            <a:off x="8970963" y="3106738"/>
            <a:ext cx="3082925" cy="3017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500" b="1" dirty="0" err="1">
                <a:latin typeface="Segoe UI"/>
                <a:cs typeface="Segoe UI"/>
              </a:rPr>
              <a:t>Package</a:t>
            </a:r>
            <a:r>
              <a:rPr lang="es-ES" sz="1500" b="1" dirty="0">
                <a:latin typeface="Segoe UI"/>
                <a:cs typeface="Segoe UI"/>
              </a:rPr>
              <a:t> =&gt; </a:t>
            </a:r>
            <a:r>
              <a:rPr lang="es-ES" sz="1500" dirty="0">
                <a:latin typeface="Segoe UI"/>
                <a:cs typeface="Segoe UI"/>
              </a:rPr>
              <a:t>Espacio de Nombres para las Clases del Modelo.</a:t>
            </a:r>
          </a:p>
          <a:p>
            <a:pPr marL="0" indent="0">
              <a:buFont typeface="Arial" panose="020B0604020202020204" pitchFamily="34" charset="0"/>
              <a:buNone/>
            </a:pPr>
            <a:r>
              <a:rPr lang="es-ES" sz="1500" b="1" dirty="0" err="1">
                <a:latin typeface="Segoe UI"/>
                <a:cs typeface="Segoe UI"/>
              </a:rPr>
              <a:t>Navigable</a:t>
            </a:r>
            <a:r>
              <a:rPr lang="es-ES" sz="1500" dirty="0">
                <a:latin typeface="Segoe UI"/>
                <a:cs typeface="Segoe UI"/>
              </a:rPr>
              <a:t> =&gt; Propiedad que indica que puede ser accedida desde otra Clase asociada.</a:t>
            </a:r>
          </a:p>
          <a:p>
            <a:pPr marL="0" indent="0">
              <a:buFont typeface="Arial" panose="020B0604020202020204" pitchFamily="34" charset="0"/>
              <a:buNone/>
            </a:pPr>
            <a:r>
              <a:rPr lang="es-ES" sz="1500" b="1" dirty="0" err="1">
                <a:latin typeface="Segoe UI"/>
                <a:cs typeface="Segoe UI"/>
              </a:rPr>
              <a:t>Leaf</a:t>
            </a:r>
            <a:r>
              <a:rPr lang="es-ES" sz="1500" b="1" dirty="0">
                <a:latin typeface="Segoe UI"/>
                <a:cs typeface="Segoe UI"/>
              </a:rPr>
              <a:t> =&gt; </a:t>
            </a:r>
            <a:r>
              <a:rPr lang="es-ES" sz="1500" dirty="0">
                <a:latin typeface="Segoe UI"/>
                <a:cs typeface="Segoe UI"/>
              </a:rPr>
              <a:t>Propiedad que indica si va a ser virtual (True == No va a ser sobrescrita en una especialización).</a:t>
            </a:r>
          </a:p>
          <a:p>
            <a:pPr marL="0" indent="0">
              <a:buFont typeface="Arial" panose="020B0604020202020204" pitchFamily="34" charset="0"/>
              <a:buNone/>
            </a:pPr>
            <a:endParaRPr lang="es-ES" sz="1500" dirty="0">
              <a:latin typeface="Segoe UI"/>
              <a:cs typeface="Segoe UI"/>
            </a:endParaRPr>
          </a:p>
        </p:txBody>
      </p:sp>
      <p:pic>
        <p:nvPicPr>
          <p:cNvPr id="2" name="Imagen 1" descr="Sin título2.png"/>
          <p:cNvPicPr>
            <a:picLocks noChangeAspect="1"/>
          </p:cNvPicPr>
          <p:nvPr/>
        </p:nvPicPr>
        <p:blipFill>
          <a:blip r:embed="rId3"/>
          <a:stretch>
            <a:fillRect/>
          </a:stretch>
        </p:blipFill>
        <p:spPr>
          <a:xfrm>
            <a:off x="373063" y="2990850"/>
            <a:ext cx="4486097" cy="3716085"/>
          </a:xfrm>
          <a:prstGeom prst="rect">
            <a:avLst/>
          </a:prstGeom>
        </p:spPr>
      </p:pic>
      <p:sp>
        <p:nvSpPr>
          <p:cNvPr id="3" name="CuadroTexto 2"/>
          <p:cNvSpPr txBox="1"/>
          <p:nvPr/>
        </p:nvSpPr>
        <p:spPr>
          <a:xfrm>
            <a:off x="7806267" y="1363470"/>
            <a:ext cx="2932791" cy="369332"/>
          </a:xfrm>
          <a:prstGeom prst="rect">
            <a:avLst/>
          </a:prstGeom>
          <a:noFill/>
        </p:spPr>
        <p:txBody>
          <a:bodyPr wrap="none" rtlCol="0">
            <a:spAutoFit/>
          </a:bodyPr>
          <a:lstStyle/>
          <a:p>
            <a:r>
              <a:rPr lang="es-CO" dirty="0">
                <a:solidFill>
                  <a:srgbClr val="289FD7"/>
                </a:solidFill>
              </a:rPr>
              <a:t>Para Visual Studio </a:t>
            </a:r>
            <a:r>
              <a:rPr lang="es-CO" dirty="0" err="1">
                <a:solidFill>
                  <a:srgbClr val="289FD7"/>
                </a:solidFill>
              </a:rPr>
              <a:t>Ultimate</a:t>
            </a:r>
            <a:endParaRPr lang="es-CO" dirty="0">
              <a:solidFill>
                <a:srgbClr val="289FD7"/>
              </a:solidFill>
            </a:endParaRPr>
          </a:p>
        </p:txBody>
      </p:sp>
      <p:sp>
        <p:nvSpPr>
          <p:cNvPr id="9" name="Marcador de contenido 5"/>
          <p:cNvSpPr txBox="1">
            <a:spLocks/>
          </p:cNvSpPr>
          <p:nvPr/>
        </p:nvSpPr>
        <p:spPr>
          <a:xfrm>
            <a:off x="4859160" y="5410199"/>
            <a:ext cx="4061076" cy="1147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sz="1500" b="1" dirty="0">
                <a:latin typeface="Segoe UI"/>
                <a:cs typeface="Segoe UI"/>
              </a:rPr>
              <a:t>Configuramos la ubicación en donde las herramientas de Modelado generaran las Clases del Modelo Conceptual, por ejemplo en código C#</a:t>
            </a:r>
            <a:endParaRPr lang="es-ES" sz="1500" dirty="0">
              <a:latin typeface="Segoe UI"/>
              <a:cs typeface="Segoe UI"/>
            </a:endParaRPr>
          </a:p>
        </p:txBody>
      </p:sp>
      <p:pic>
        <p:nvPicPr>
          <p:cNvPr id="8" name="Imagen 7" descr="modeling.png"/>
          <p:cNvPicPr>
            <a:picLocks noChangeAspect="1"/>
          </p:cNvPicPr>
          <p:nvPr/>
        </p:nvPicPr>
        <p:blipFill>
          <a:blip r:embed="rId4"/>
          <a:stretch>
            <a:fillRect/>
          </a:stretch>
        </p:blipFill>
        <p:spPr>
          <a:xfrm>
            <a:off x="4572000" y="3117018"/>
            <a:ext cx="4369498" cy="2191582"/>
          </a:xfrm>
          <a:prstGeom prst="rect">
            <a:avLst/>
          </a:prstGeom>
        </p:spPr>
      </p:pic>
    </p:spTree>
    <p:extLst>
      <p:ext uri="{BB962C8B-B14F-4D97-AF65-F5344CB8AC3E}">
        <p14:creationId xmlns:p14="http://schemas.microsoft.com/office/powerpoint/2010/main" val="158897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0A164282-434E-41D4-9582-783D542A7B68}" type="slidenum">
              <a:rPr lang="en-US" smtClean="0"/>
              <a:t>19</a:t>
            </a:fld>
            <a:endParaRPr lang="en-US"/>
          </a:p>
        </p:txBody>
      </p:sp>
      <p:sp>
        <p:nvSpPr>
          <p:cNvPr id="4" name="Title 1"/>
          <p:cNvSpPr txBox="1">
            <a:spLocks/>
          </p:cNvSpPr>
          <p:nvPr/>
        </p:nvSpPr>
        <p:spPr>
          <a:xfrm>
            <a:off x="567452" y="609587"/>
            <a:ext cx="11079162" cy="997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dirty="0" err="1"/>
              <a:t>Publicación</a:t>
            </a:r>
            <a:r>
              <a:rPr lang="en-US" dirty="0"/>
              <a:t> de </a:t>
            </a:r>
            <a:r>
              <a:rPr lang="en-US" dirty="0" err="1"/>
              <a:t>una</a:t>
            </a:r>
            <a:r>
              <a:rPr lang="en-US" dirty="0"/>
              <a:t> </a:t>
            </a:r>
            <a:r>
              <a:rPr lang="en-US" dirty="0" err="1"/>
              <a:t>Aplicación</a:t>
            </a:r>
            <a:r>
              <a:rPr lang="en-US" dirty="0"/>
              <a:t> MVC</a:t>
            </a:r>
          </a:p>
        </p:txBody>
      </p:sp>
      <p:sp>
        <p:nvSpPr>
          <p:cNvPr id="6" name="Title 1"/>
          <p:cNvSpPr txBox="1">
            <a:spLocks/>
          </p:cNvSpPr>
          <p:nvPr/>
        </p:nvSpPr>
        <p:spPr>
          <a:xfrm>
            <a:off x="1121448" y="2401033"/>
            <a:ext cx="3308024" cy="668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3600" dirty="0" err="1"/>
              <a:t>Básicamente</a:t>
            </a:r>
            <a:endParaRPr lang="en-US" sz="3600" dirty="0"/>
          </a:p>
        </p:txBody>
      </p:sp>
      <p:pic>
        <p:nvPicPr>
          <p:cNvPr id="3" name="Imagen 2" descr="Image"/>
          <p:cNvPicPr>
            <a:picLocks noChangeAspect="1"/>
          </p:cNvPicPr>
          <p:nvPr/>
        </p:nvPicPr>
        <p:blipFill>
          <a:blip r:embed="rId3"/>
          <a:stretch>
            <a:fillRect/>
          </a:stretch>
        </p:blipFill>
        <p:spPr>
          <a:xfrm>
            <a:off x="1322731" y="3048014"/>
            <a:ext cx="406349" cy="406349"/>
          </a:xfrm>
          <a:prstGeom prst="rect">
            <a:avLst/>
          </a:prstGeom>
        </p:spPr>
      </p:pic>
      <p:sp>
        <p:nvSpPr>
          <p:cNvPr id="7" name="CuadroTexto 6"/>
          <p:cNvSpPr txBox="1"/>
          <p:nvPr/>
        </p:nvSpPr>
        <p:spPr>
          <a:xfrm>
            <a:off x="1682165" y="3062392"/>
            <a:ext cx="1316735" cy="369887"/>
          </a:xfrm>
          <a:prstGeom prst="rect">
            <a:avLst/>
          </a:prstGeom>
        </p:spPr>
        <p:txBody>
          <a:bodyPr rtlCol="0">
            <a:spAutoFit/>
          </a:bodyPr>
          <a:lstStyle/>
          <a:p>
            <a:pPr algn="ctr"/>
            <a:r>
              <a:rPr lang="es-ES" dirty="0" err="1">
                <a:cs typeface="Segoe UI"/>
              </a:rPr>
              <a:t>App_Start</a:t>
            </a:r>
            <a:endParaRPr lang="es-ES" dirty="0"/>
          </a:p>
        </p:txBody>
      </p:sp>
      <p:pic>
        <p:nvPicPr>
          <p:cNvPr id="8" name="Imagen 7" descr="Image"/>
          <p:cNvPicPr>
            <a:picLocks noChangeAspect="1"/>
          </p:cNvPicPr>
          <p:nvPr/>
        </p:nvPicPr>
        <p:blipFill>
          <a:blip r:embed="rId3"/>
          <a:stretch>
            <a:fillRect/>
          </a:stretch>
        </p:blipFill>
        <p:spPr>
          <a:xfrm>
            <a:off x="1322731" y="3443505"/>
            <a:ext cx="406349" cy="406349"/>
          </a:xfrm>
          <a:prstGeom prst="rect">
            <a:avLst/>
          </a:prstGeom>
        </p:spPr>
      </p:pic>
      <p:sp>
        <p:nvSpPr>
          <p:cNvPr id="9" name="CuadroTexto 8"/>
          <p:cNvSpPr txBox="1"/>
          <p:nvPr/>
        </p:nvSpPr>
        <p:spPr>
          <a:xfrm>
            <a:off x="1696543" y="3421826"/>
            <a:ext cx="1108772" cy="369888"/>
          </a:xfrm>
          <a:prstGeom prst="rect">
            <a:avLst/>
          </a:prstGeom>
        </p:spPr>
        <p:txBody>
          <a:bodyPr rtlCol="0">
            <a:spAutoFit/>
          </a:bodyPr>
          <a:lstStyle/>
          <a:p>
            <a:pPr algn="ctr"/>
            <a:r>
              <a:rPr lang="es-ES" dirty="0">
                <a:cs typeface="Segoe UI"/>
              </a:rPr>
              <a:t>Content</a:t>
            </a:r>
            <a:endParaRPr lang="es-ES" dirty="0"/>
          </a:p>
        </p:txBody>
      </p:sp>
      <p:sp>
        <p:nvSpPr>
          <p:cNvPr id="10" name="CuadroTexto 9"/>
          <p:cNvSpPr txBox="1"/>
          <p:nvPr/>
        </p:nvSpPr>
        <p:spPr>
          <a:xfrm>
            <a:off x="1768429" y="3881901"/>
            <a:ext cx="1285193" cy="369887"/>
          </a:xfrm>
          <a:prstGeom prst="rect">
            <a:avLst/>
          </a:prstGeom>
        </p:spPr>
        <p:txBody>
          <a:bodyPr rtlCol="0">
            <a:spAutoFit/>
          </a:bodyPr>
          <a:lstStyle/>
          <a:p>
            <a:pPr algn="ctr"/>
            <a:r>
              <a:rPr lang="es-ES" dirty="0" err="1">
                <a:cs typeface="Segoe UI"/>
              </a:rPr>
              <a:t>Controllers</a:t>
            </a:r>
            <a:endParaRPr lang="es-ES" dirty="0"/>
          </a:p>
        </p:txBody>
      </p:sp>
      <p:pic>
        <p:nvPicPr>
          <p:cNvPr id="11" name="Imagen 10" descr="Image"/>
          <p:cNvPicPr>
            <a:picLocks noChangeAspect="1"/>
          </p:cNvPicPr>
          <p:nvPr/>
        </p:nvPicPr>
        <p:blipFill>
          <a:blip r:embed="rId3"/>
          <a:stretch>
            <a:fillRect/>
          </a:stretch>
        </p:blipFill>
        <p:spPr>
          <a:xfrm>
            <a:off x="1322731" y="3834986"/>
            <a:ext cx="406349" cy="406349"/>
          </a:xfrm>
          <a:prstGeom prst="rect">
            <a:avLst/>
          </a:prstGeom>
        </p:spPr>
      </p:pic>
      <p:pic>
        <p:nvPicPr>
          <p:cNvPr id="12" name="Imagen 11" descr="Image"/>
          <p:cNvPicPr>
            <a:picLocks noChangeAspect="1"/>
          </p:cNvPicPr>
          <p:nvPr/>
        </p:nvPicPr>
        <p:blipFill>
          <a:blip r:embed="rId3"/>
          <a:stretch>
            <a:fillRect/>
          </a:stretch>
        </p:blipFill>
        <p:spPr>
          <a:xfrm>
            <a:off x="1322731" y="4234875"/>
            <a:ext cx="406349" cy="406349"/>
          </a:xfrm>
          <a:prstGeom prst="rect">
            <a:avLst/>
          </a:prstGeom>
        </p:spPr>
      </p:pic>
      <p:sp>
        <p:nvSpPr>
          <p:cNvPr id="13" name="CuadroTexto 12"/>
          <p:cNvSpPr txBox="1"/>
          <p:nvPr/>
        </p:nvSpPr>
        <p:spPr>
          <a:xfrm>
            <a:off x="1754052" y="4241335"/>
            <a:ext cx="1301216" cy="368300"/>
          </a:xfrm>
          <a:prstGeom prst="rect">
            <a:avLst/>
          </a:prstGeom>
        </p:spPr>
        <p:txBody>
          <a:bodyPr rtlCol="0">
            <a:spAutoFit/>
          </a:bodyPr>
          <a:lstStyle/>
          <a:p>
            <a:pPr algn="ctr"/>
            <a:r>
              <a:rPr lang="es-ES">
                <a:cs typeface="Segoe UI"/>
              </a:rPr>
              <a:t>Migrations</a:t>
            </a:r>
            <a:endParaRPr lang="es-ES"/>
          </a:p>
        </p:txBody>
      </p:sp>
      <p:sp>
        <p:nvSpPr>
          <p:cNvPr id="14" name="CuadroTexto 13"/>
          <p:cNvSpPr txBox="1"/>
          <p:nvPr/>
        </p:nvSpPr>
        <p:spPr>
          <a:xfrm>
            <a:off x="1754052" y="4643901"/>
            <a:ext cx="884490" cy="368300"/>
          </a:xfrm>
          <a:prstGeom prst="rect">
            <a:avLst/>
          </a:prstGeom>
        </p:spPr>
        <p:txBody>
          <a:bodyPr rtlCol="0">
            <a:spAutoFit/>
          </a:bodyPr>
          <a:lstStyle/>
          <a:p>
            <a:pPr algn="ctr"/>
            <a:r>
              <a:rPr lang="es-ES">
                <a:cs typeface="Segoe UI"/>
              </a:rPr>
              <a:t>Model</a:t>
            </a:r>
            <a:endParaRPr lang="es-ES"/>
          </a:p>
        </p:txBody>
      </p:sp>
      <p:pic>
        <p:nvPicPr>
          <p:cNvPr id="15" name="Imagen 14" descr="Image"/>
          <p:cNvPicPr>
            <a:picLocks noChangeAspect="1"/>
          </p:cNvPicPr>
          <p:nvPr/>
        </p:nvPicPr>
        <p:blipFill>
          <a:blip r:embed="rId3"/>
          <a:stretch>
            <a:fillRect/>
          </a:stretch>
        </p:blipFill>
        <p:spPr>
          <a:xfrm>
            <a:off x="1322731" y="4657958"/>
            <a:ext cx="406349" cy="406349"/>
          </a:xfrm>
          <a:prstGeom prst="rect">
            <a:avLst/>
          </a:prstGeom>
        </p:spPr>
      </p:pic>
      <p:pic>
        <p:nvPicPr>
          <p:cNvPr id="16" name="Imagen 15" descr="Image"/>
          <p:cNvPicPr>
            <a:picLocks noChangeAspect="1"/>
          </p:cNvPicPr>
          <p:nvPr/>
        </p:nvPicPr>
        <p:blipFill>
          <a:blip r:embed="rId3"/>
          <a:stretch>
            <a:fillRect/>
          </a:stretch>
        </p:blipFill>
        <p:spPr>
          <a:xfrm>
            <a:off x="1322731" y="5064948"/>
            <a:ext cx="406349" cy="406349"/>
          </a:xfrm>
          <a:prstGeom prst="rect">
            <a:avLst/>
          </a:prstGeom>
        </p:spPr>
      </p:pic>
      <p:sp>
        <p:nvSpPr>
          <p:cNvPr id="17" name="CuadroTexto 16"/>
          <p:cNvSpPr txBox="1"/>
          <p:nvPr/>
        </p:nvSpPr>
        <p:spPr>
          <a:xfrm>
            <a:off x="1709274" y="5043175"/>
            <a:ext cx="996400" cy="369888"/>
          </a:xfrm>
          <a:prstGeom prst="rect">
            <a:avLst/>
          </a:prstGeom>
        </p:spPr>
        <p:txBody>
          <a:bodyPr rtlCol="0">
            <a:spAutoFit/>
          </a:bodyPr>
          <a:lstStyle/>
          <a:p>
            <a:pPr algn="ctr"/>
            <a:r>
              <a:rPr lang="es-ES">
                <a:cs typeface="Segoe UI"/>
              </a:rPr>
              <a:t>Scripts</a:t>
            </a:r>
            <a:endParaRPr lang="es-ES"/>
          </a:p>
        </p:txBody>
      </p:sp>
      <p:pic>
        <p:nvPicPr>
          <p:cNvPr id="18" name="Imagen 17" descr="Image"/>
          <p:cNvPicPr>
            <a:picLocks noChangeAspect="1"/>
          </p:cNvPicPr>
          <p:nvPr/>
        </p:nvPicPr>
        <p:blipFill>
          <a:blip r:embed="rId3"/>
          <a:stretch>
            <a:fillRect/>
          </a:stretch>
        </p:blipFill>
        <p:spPr>
          <a:xfrm>
            <a:off x="1322731" y="5465478"/>
            <a:ext cx="406349" cy="406349"/>
          </a:xfrm>
          <a:prstGeom prst="rect">
            <a:avLst/>
          </a:prstGeom>
        </p:spPr>
      </p:pic>
      <p:sp>
        <p:nvSpPr>
          <p:cNvPr id="19" name="CuadroTexto 18"/>
          <p:cNvSpPr txBox="1"/>
          <p:nvPr/>
        </p:nvSpPr>
        <p:spPr>
          <a:xfrm>
            <a:off x="1667788" y="5420279"/>
            <a:ext cx="996400" cy="369332"/>
          </a:xfrm>
          <a:prstGeom prst="rect">
            <a:avLst/>
          </a:prstGeom>
        </p:spPr>
        <p:txBody>
          <a:bodyPr rtlCol="0">
            <a:spAutoFit/>
          </a:bodyPr>
          <a:lstStyle/>
          <a:p>
            <a:pPr algn="ctr"/>
            <a:r>
              <a:rPr lang="es-ES">
                <a:cs typeface="Segoe UI"/>
              </a:rPr>
              <a:t>Views</a:t>
            </a:r>
            <a:endParaRPr lang="es-ES"/>
          </a:p>
        </p:txBody>
      </p:sp>
      <p:pic>
        <p:nvPicPr>
          <p:cNvPr id="21" name="Imagen 20" descr="Image"/>
          <p:cNvPicPr>
            <a:picLocks noChangeAspect="1"/>
          </p:cNvPicPr>
          <p:nvPr/>
        </p:nvPicPr>
        <p:blipFill>
          <a:blip r:embed="rId4"/>
          <a:stretch>
            <a:fillRect/>
          </a:stretch>
        </p:blipFill>
        <p:spPr>
          <a:xfrm>
            <a:off x="1322731" y="5900091"/>
            <a:ext cx="400940" cy="400940"/>
          </a:xfrm>
          <a:prstGeom prst="rect">
            <a:avLst/>
          </a:prstGeom>
        </p:spPr>
      </p:pic>
      <p:sp>
        <p:nvSpPr>
          <p:cNvPr id="22" name="CuadroTexto 21"/>
          <p:cNvSpPr txBox="1"/>
          <p:nvPr/>
        </p:nvSpPr>
        <p:spPr>
          <a:xfrm>
            <a:off x="1741321" y="5837222"/>
            <a:ext cx="1364553" cy="369332"/>
          </a:xfrm>
          <a:prstGeom prst="rect">
            <a:avLst/>
          </a:prstGeom>
        </p:spPr>
        <p:txBody>
          <a:bodyPr rtlCol="0">
            <a:spAutoFit/>
          </a:bodyPr>
          <a:lstStyle/>
          <a:p>
            <a:pPr algn="ctr"/>
            <a:r>
              <a:rPr lang="es-ES">
                <a:cs typeface="Segoe UI"/>
              </a:rPr>
              <a:t>Global.asax</a:t>
            </a:r>
            <a:endParaRPr lang="es-ES"/>
          </a:p>
        </p:txBody>
      </p:sp>
      <p:pic>
        <p:nvPicPr>
          <p:cNvPr id="23" name="Imagen 22" descr="Image"/>
          <p:cNvPicPr>
            <a:picLocks noChangeAspect="1"/>
          </p:cNvPicPr>
          <p:nvPr/>
        </p:nvPicPr>
        <p:blipFill>
          <a:blip r:embed="rId4"/>
          <a:stretch>
            <a:fillRect/>
          </a:stretch>
        </p:blipFill>
        <p:spPr>
          <a:xfrm>
            <a:off x="1322731" y="6322760"/>
            <a:ext cx="400940" cy="400940"/>
          </a:xfrm>
          <a:prstGeom prst="rect">
            <a:avLst/>
          </a:prstGeom>
        </p:spPr>
      </p:pic>
      <p:sp>
        <p:nvSpPr>
          <p:cNvPr id="24" name="CuadroTexto 23"/>
          <p:cNvSpPr txBox="1"/>
          <p:nvPr/>
        </p:nvSpPr>
        <p:spPr>
          <a:xfrm>
            <a:off x="1741321" y="6326052"/>
            <a:ext cx="1364553" cy="369332"/>
          </a:xfrm>
          <a:prstGeom prst="rect">
            <a:avLst/>
          </a:prstGeom>
        </p:spPr>
        <p:txBody>
          <a:bodyPr rtlCol="0">
            <a:spAutoFit/>
          </a:bodyPr>
          <a:lstStyle/>
          <a:p>
            <a:pPr algn="ctr"/>
            <a:r>
              <a:rPr lang="es-ES">
                <a:cs typeface="Segoe UI"/>
              </a:rPr>
              <a:t>Web.config</a:t>
            </a:r>
            <a:endParaRPr lang="es-ES"/>
          </a:p>
        </p:txBody>
      </p:sp>
      <p:pic>
        <p:nvPicPr>
          <p:cNvPr id="25" name="Imagen 24" descr="Image"/>
          <p:cNvPicPr>
            <a:picLocks noChangeAspect="1"/>
          </p:cNvPicPr>
          <p:nvPr/>
        </p:nvPicPr>
        <p:blipFill>
          <a:blip r:embed="rId5"/>
          <a:stretch>
            <a:fillRect/>
          </a:stretch>
        </p:blipFill>
        <p:spPr>
          <a:xfrm>
            <a:off x="3194026" y="3033637"/>
            <a:ext cx="2438400" cy="2438400"/>
          </a:xfrm>
          <a:prstGeom prst="rect">
            <a:avLst/>
          </a:prstGeom>
        </p:spPr>
      </p:pic>
      <p:pic>
        <p:nvPicPr>
          <p:cNvPr id="26" name="Imagen 25" descr="Image"/>
          <p:cNvPicPr>
            <a:picLocks noChangeAspect="1"/>
          </p:cNvPicPr>
          <p:nvPr/>
        </p:nvPicPr>
        <p:blipFill>
          <a:blip r:embed="rId3"/>
          <a:stretch>
            <a:fillRect/>
          </a:stretch>
        </p:blipFill>
        <p:spPr>
          <a:xfrm>
            <a:off x="5837222" y="3033637"/>
            <a:ext cx="406349" cy="406349"/>
          </a:xfrm>
          <a:prstGeom prst="rect">
            <a:avLst/>
          </a:prstGeom>
        </p:spPr>
      </p:pic>
      <p:sp>
        <p:nvSpPr>
          <p:cNvPr id="27" name="CuadroTexto 26"/>
          <p:cNvSpPr txBox="1"/>
          <p:nvPr/>
        </p:nvSpPr>
        <p:spPr>
          <a:xfrm>
            <a:off x="6169683" y="3038975"/>
            <a:ext cx="612597" cy="369888"/>
          </a:xfrm>
          <a:prstGeom prst="rect">
            <a:avLst/>
          </a:prstGeom>
        </p:spPr>
        <p:txBody>
          <a:bodyPr rtlCol="0">
            <a:spAutoFit/>
          </a:bodyPr>
          <a:lstStyle/>
          <a:p>
            <a:pPr algn="ctr"/>
            <a:r>
              <a:rPr lang="es-ES" dirty="0" err="1">
                <a:cs typeface="Segoe UI"/>
              </a:rPr>
              <a:t>Bin</a:t>
            </a:r>
            <a:endParaRPr lang="es-ES" dirty="0"/>
          </a:p>
        </p:txBody>
      </p:sp>
      <p:pic>
        <p:nvPicPr>
          <p:cNvPr id="28" name="Imagen 27" descr="Image"/>
          <p:cNvPicPr>
            <a:picLocks noChangeAspect="1"/>
          </p:cNvPicPr>
          <p:nvPr/>
        </p:nvPicPr>
        <p:blipFill>
          <a:blip r:embed="rId3"/>
          <a:stretch>
            <a:fillRect/>
          </a:stretch>
        </p:blipFill>
        <p:spPr>
          <a:xfrm>
            <a:off x="5822845" y="3464958"/>
            <a:ext cx="406349" cy="406349"/>
          </a:xfrm>
          <a:prstGeom prst="rect">
            <a:avLst/>
          </a:prstGeom>
        </p:spPr>
      </p:pic>
      <p:sp>
        <p:nvSpPr>
          <p:cNvPr id="29" name="CuadroTexto 28"/>
          <p:cNvSpPr txBox="1"/>
          <p:nvPr/>
        </p:nvSpPr>
        <p:spPr>
          <a:xfrm>
            <a:off x="6185571" y="3448934"/>
            <a:ext cx="1045405" cy="369332"/>
          </a:xfrm>
          <a:prstGeom prst="rect">
            <a:avLst/>
          </a:prstGeom>
        </p:spPr>
        <p:txBody>
          <a:bodyPr rtlCol="0">
            <a:spAutoFit/>
          </a:bodyPr>
          <a:lstStyle/>
          <a:p>
            <a:pPr algn="ctr"/>
            <a:r>
              <a:rPr lang="es-ES">
                <a:cs typeface="Segoe UI"/>
              </a:rPr>
              <a:t>Content</a:t>
            </a:r>
            <a:endParaRPr lang="es-ES"/>
          </a:p>
        </p:txBody>
      </p:sp>
      <p:pic>
        <p:nvPicPr>
          <p:cNvPr id="30" name="Imagen 29" descr="Image"/>
          <p:cNvPicPr>
            <a:picLocks noChangeAspect="1"/>
          </p:cNvPicPr>
          <p:nvPr/>
        </p:nvPicPr>
        <p:blipFill>
          <a:blip r:embed="rId3"/>
          <a:stretch>
            <a:fillRect/>
          </a:stretch>
        </p:blipFill>
        <p:spPr>
          <a:xfrm>
            <a:off x="5840514" y="3913948"/>
            <a:ext cx="406349" cy="406349"/>
          </a:xfrm>
          <a:prstGeom prst="rect">
            <a:avLst/>
          </a:prstGeom>
        </p:spPr>
      </p:pic>
      <p:sp>
        <p:nvSpPr>
          <p:cNvPr id="31" name="CuadroTexto 30"/>
          <p:cNvSpPr txBox="1"/>
          <p:nvPr/>
        </p:nvSpPr>
        <p:spPr>
          <a:xfrm>
            <a:off x="6184900" y="3922713"/>
            <a:ext cx="934445" cy="369887"/>
          </a:xfrm>
          <a:prstGeom prst="rect">
            <a:avLst/>
          </a:prstGeom>
        </p:spPr>
        <p:txBody>
          <a:bodyPr rtlCol="0">
            <a:spAutoFit/>
          </a:bodyPr>
          <a:lstStyle/>
          <a:p>
            <a:pPr algn="ctr"/>
            <a:r>
              <a:rPr lang="es-ES">
                <a:cs typeface="Segoe UI"/>
              </a:rPr>
              <a:t>Scripts</a:t>
            </a:r>
            <a:endParaRPr lang="es-ES"/>
          </a:p>
        </p:txBody>
      </p:sp>
      <p:pic>
        <p:nvPicPr>
          <p:cNvPr id="32" name="Imagen 31" descr="Image"/>
          <p:cNvPicPr>
            <a:picLocks noChangeAspect="1"/>
          </p:cNvPicPr>
          <p:nvPr/>
        </p:nvPicPr>
        <p:blipFill>
          <a:blip r:embed="rId3"/>
          <a:stretch>
            <a:fillRect/>
          </a:stretch>
        </p:blipFill>
        <p:spPr>
          <a:xfrm>
            <a:off x="5822845" y="4327599"/>
            <a:ext cx="406349" cy="406349"/>
          </a:xfrm>
          <a:prstGeom prst="rect">
            <a:avLst/>
          </a:prstGeom>
        </p:spPr>
      </p:pic>
      <p:sp>
        <p:nvSpPr>
          <p:cNvPr id="33" name="CuadroTexto 32"/>
          <p:cNvSpPr txBox="1"/>
          <p:nvPr/>
        </p:nvSpPr>
        <p:spPr>
          <a:xfrm>
            <a:off x="6094368" y="4327599"/>
            <a:ext cx="996400" cy="369332"/>
          </a:xfrm>
          <a:prstGeom prst="rect">
            <a:avLst/>
          </a:prstGeom>
        </p:spPr>
        <p:txBody>
          <a:bodyPr rtlCol="0">
            <a:spAutoFit/>
          </a:bodyPr>
          <a:lstStyle/>
          <a:p>
            <a:pPr algn="ctr"/>
            <a:r>
              <a:rPr lang="es-ES">
                <a:cs typeface="Segoe UI"/>
              </a:rPr>
              <a:t>Views</a:t>
            </a:r>
            <a:endParaRPr lang="es-ES"/>
          </a:p>
        </p:txBody>
      </p:sp>
      <p:pic>
        <p:nvPicPr>
          <p:cNvPr id="35" name="Imagen 34" descr="Image"/>
          <p:cNvPicPr>
            <a:picLocks noChangeAspect="1"/>
          </p:cNvPicPr>
          <p:nvPr/>
        </p:nvPicPr>
        <p:blipFill>
          <a:blip r:embed="rId4"/>
          <a:stretch>
            <a:fillRect/>
          </a:stretch>
        </p:blipFill>
        <p:spPr>
          <a:xfrm>
            <a:off x="5821199" y="4760566"/>
            <a:ext cx="400940" cy="400940"/>
          </a:xfrm>
          <a:prstGeom prst="rect">
            <a:avLst/>
          </a:prstGeom>
        </p:spPr>
      </p:pic>
      <p:sp>
        <p:nvSpPr>
          <p:cNvPr id="36" name="CuadroTexto 35"/>
          <p:cNvSpPr txBox="1"/>
          <p:nvPr/>
        </p:nvSpPr>
        <p:spPr>
          <a:xfrm>
            <a:off x="6182279" y="4744543"/>
            <a:ext cx="1364553" cy="369332"/>
          </a:xfrm>
          <a:prstGeom prst="rect">
            <a:avLst/>
          </a:prstGeom>
        </p:spPr>
        <p:txBody>
          <a:bodyPr rtlCol="0">
            <a:spAutoFit/>
          </a:bodyPr>
          <a:lstStyle/>
          <a:p>
            <a:pPr algn="ctr"/>
            <a:r>
              <a:rPr lang="es-ES">
                <a:cs typeface="Segoe UI"/>
              </a:rPr>
              <a:t>Web.config</a:t>
            </a:r>
            <a:endParaRPr lang="es-ES"/>
          </a:p>
        </p:txBody>
      </p:sp>
      <p:sp>
        <p:nvSpPr>
          <p:cNvPr id="37" name="CuadroTexto 36"/>
          <p:cNvSpPr txBox="1"/>
          <p:nvPr/>
        </p:nvSpPr>
        <p:spPr>
          <a:xfrm>
            <a:off x="3704780" y="5850250"/>
            <a:ext cx="4232838" cy="646331"/>
          </a:xfrm>
          <a:prstGeom prst="rect">
            <a:avLst/>
          </a:prstGeom>
        </p:spPr>
        <p:txBody>
          <a:bodyPr rtlCol="0">
            <a:spAutoFit/>
          </a:bodyPr>
          <a:lstStyle/>
          <a:p>
            <a:pPr algn="ctr"/>
            <a:r>
              <a:rPr lang="es-ES" dirty="0">
                <a:solidFill>
                  <a:schemeClr val="tx1">
                    <a:lumMod val="65000"/>
                    <a:lumOff val="35000"/>
                  </a:schemeClr>
                </a:solidFill>
                <a:cs typeface="Segoe UI"/>
              </a:rPr>
              <a:t>El código de Servidor se compila dentro de la .</a:t>
            </a:r>
            <a:r>
              <a:rPr lang="es-ES" dirty="0" err="1">
                <a:solidFill>
                  <a:schemeClr val="tx1">
                    <a:lumMod val="65000"/>
                    <a:lumOff val="35000"/>
                  </a:schemeClr>
                </a:solidFill>
                <a:cs typeface="Segoe UI"/>
              </a:rPr>
              <a:t>dll</a:t>
            </a:r>
            <a:r>
              <a:rPr lang="es-ES" dirty="0">
                <a:solidFill>
                  <a:schemeClr val="tx1">
                    <a:lumMod val="65000"/>
                    <a:lumOff val="35000"/>
                  </a:schemeClr>
                </a:solidFill>
                <a:cs typeface="Segoe UI"/>
              </a:rPr>
              <a:t> del Proyecto</a:t>
            </a:r>
            <a:endParaRPr lang="es-ES" dirty="0">
              <a:solidFill>
                <a:schemeClr val="tx1">
                  <a:lumMod val="65000"/>
                  <a:lumOff val="35000"/>
                </a:schemeClr>
              </a:solidFill>
            </a:endParaRPr>
          </a:p>
        </p:txBody>
      </p:sp>
      <p:sp>
        <p:nvSpPr>
          <p:cNvPr id="38" name="Left Arrow 61"/>
          <p:cNvSpPr/>
          <p:nvPr/>
        </p:nvSpPr>
        <p:spPr bwMode="auto">
          <a:xfrm rot="10800000">
            <a:off x="7806920" y="3091146"/>
            <a:ext cx="947331"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39" name="Left Arrow 61"/>
          <p:cNvSpPr/>
          <p:nvPr/>
        </p:nvSpPr>
        <p:spPr bwMode="auto">
          <a:xfrm rot="10800000">
            <a:off x="7806920" y="4837731"/>
            <a:ext cx="947331"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pic>
        <p:nvPicPr>
          <p:cNvPr id="40" name="Imagen 39"/>
          <p:cNvPicPr>
            <a:picLocks noChangeAspect="1"/>
          </p:cNvPicPr>
          <p:nvPr/>
        </p:nvPicPr>
        <p:blipFill>
          <a:blip r:embed="rId6"/>
          <a:stretch>
            <a:fillRect/>
          </a:stretch>
        </p:blipFill>
        <p:spPr>
          <a:xfrm>
            <a:off x="9135090" y="2365787"/>
            <a:ext cx="1562575" cy="1480004"/>
          </a:xfrm>
          <a:prstGeom prst="rect">
            <a:avLst/>
          </a:prstGeom>
        </p:spPr>
      </p:pic>
      <p:sp>
        <p:nvSpPr>
          <p:cNvPr id="20" name="CuadroTexto 19"/>
          <p:cNvSpPr txBox="1"/>
          <p:nvPr/>
        </p:nvSpPr>
        <p:spPr>
          <a:xfrm>
            <a:off x="8711048" y="3841624"/>
            <a:ext cx="2743200" cy="923330"/>
          </a:xfrm>
          <a:prstGeom prst="rect">
            <a:avLst/>
          </a:prstGeom>
        </p:spPr>
        <p:txBody>
          <a:bodyPr rtlCol="0">
            <a:spAutoFit/>
          </a:bodyPr>
          <a:lstStyle/>
          <a:p>
            <a:pPr algn="ctr"/>
            <a:r>
              <a:rPr lang="en-US" dirty="0">
                <a:solidFill>
                  <a:schemeClr val="tx1">
                    <a:lumMod val="65000"/>
                    <a:lumOff val="35000"/>
                  </a:schemeClr>
                </a:solidFill>
                <a:latin typeface="Verdana"/>
              </a:rPr>
              <a:t>Web Deployment Tool e IIS Management Service</a:t>
            </a:r>
            <a:endParaRPr lang="es-ES" dirty="0">
              <a:solidFill>
                <a:schemeClr val="tx1">
                  <a:lumMod val="65000"/>
                  <a:lumOff val="35000"/>
                </a:schemeClr>
              </a:solidFill>
            </a:endParaRPr>
          </a:p>
        </p:txBody>
      </p:sp>
      <p:sp>
        <p:nvSpPr>
          <p:cNvPr id="42" name="Marcador de contenido 5"/>
          <p:cNvSpPr txBox="1">
            <a:spLocks/>
          </p:cNvSpPr>
          <p:nvPr/>
        </p:nvSpPr>
        <p:spPr>
          <a:xfrm>
            <a:off x="566658" y="1526758"/>
            <a:ext cx="11080750" cy="9822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500" b="1" dirty="0">
                <a:cs typeface="Segoe UI"/>
              </a:rPr>
              <a:t>Web </a:t>
            </a:r>
            <a:r>
              <a:rPr lang="es-CO" sz="1500" b="1" dirty="0" err="1">
                <a:cs typeface="Segoe UI"/>
              </a:rPr>
              <a:t>Deploy</a:t>
            </a:r>
            <a:r>
              <a:rPr lang="es-CO" sz="1500" b="1" dirty="0">
                <a:cs typeface="Segoe UI"/>
              </a:rPr>
              <a:t> </a:t>
            </a:r>
            <a:r>
              <a:rPr lang="es-CO" sz="1500" dirty="0">
                <a:cs typeface="Segoe UI"/>
              </a:rPr>
              <a:t>es una herramienta que simplifica el despliegue de Aplicaciones Web en Servidores Web Microsoft IIS y Sitios Web en Microsoft </a:t>
            </a:r>
            <a:r>
              <a:rPr lang="es-CO" sz="1500" dirty="0" err="1">
                <a:cs typeface="Segoe UI"/>
              </a:rPr>
              <a:t>Azure</a:t>
            </a:r>
            <a:r>
              <a:rPr lang="es-CO" sz="1500" dirty="0">
                <a:cs typeface="Segoe UI"/>
              </a:rPr>
              <a:t>. Este empaqueta todo el contenido de la aplicación web como la configuración, las bases de datos y cualquier otro artefacto que puedan ser utilizados para el almacenamiento.</a:t>
            </a:r>
          </a:p>
        </p:txBody>
      </p:sp>
      <p:pic>
        <p:nvPicPr>
          <p:cNvPr id="34" name="Imagen 33"/>
          <p:cNvPicPr>
            <a:picLocks noChangeAspect="1"/>
          </p:cNvPicPr>
          <p:nvPr/>
        </p:nvPicPr>
        <p:blipFill>
          <a:blip r:embed="rId7"/>
          <a:stretch>
            <a:fillRect/>
          </a:stretch>
        </p:blipFill>
        <p:spPr>
          <a:xfrm>
            <a:off x="9287727" y="4755838"/>
            <a:ext cx="1257300" cy="1152525"/>
          </a:xfrm>
          <a:prstGeom prst="rect">
            <a:avLst/>
          </a:prstGeom>
        </p:spPr>
      </p:pic>
    </p:spTree>
    <p:extLst>
      <p:ext uri="{BB962C8B-B14F-4D97-AF65-F5344CB8AC3E}">
        <p14:creationId xmlns:p14="http://schemas.microsoft.com/office/powerpoint/2010/main" val="112841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normAutofit fontScale="92500" lnSpcReduction="10000"/>
          </a:bodyPr>
          <a:lstStyle/>
          <a:p>
            <a:pPr marL="742950" indent="-742950">
              <a:lnSpc>
                <a:spcPct val="100000"/>
              </a:lnSpc>
              <a:buAutoNum type="arabicParenR"/>
            </a:pPr>
            <a:r>
              <a:rPr lang="en-US" sz="5400" dirty="0">
                <a:latin typeface="+mj-lt"/>
                <a:cs typeface="Segoe UI Light"/>
              </a:rPr>
              <a:t>Visión </a:t>
            </a:r>
            <a:r>
              <a:rPr lang="en-US" sz="5400" dirty="0">
                <a:latin typeface="+mj-lt"/>
              </a:rPr>
              <a:t>General de MVC.</a:t>
            </a:r>
          </a:p>
          <a:p>
            <a:pPr marL="742950" indent="-742950">
              <a:lnSpc>
                <a:spcPct val="100000"/>
              </a:lnSpc>
              <a:buAutoNum type="arabicParenR"/>
            </a:pPr>
            <a:r>
              <a:rPr lang="en-US" sz="5400" dirty="0" err="1">
                <a:latin typeface="+mj-lt"/>
              </a:rPr>
              <a:t>Explorando</a:t>
            </a:r>
            <a:r>
              <a:rPr lang="en-US" sz="5400" dirty="0">
                <a:latin typeface="+mj-lt"/>
              </a:rPr>
              <a:t> </a:t>
            </a:r>
            <a:r>
              <a:rPr lang="en-US" sz="5400" dirty="0" err="1">
                <a:latin typeface="+mj-lt"/>
              </a:rPr>
              <a:t>una</a:t>
            </a:r>
            <a:r>
              <a:rPr lang="en-US" sz="5400" dirty="0">
                <a:latin typeface="+mj-lt"/>
              </a:rPr>
              <a:t> </a:t>
            </a:r>
            <a:r>
              <a:rPr lang="en-US" sz="5400" dirty="0" err="1">
                <a:latin typeface="+mj-lt"/>
              </a:rPr>
              <a:t>nueva</a:t>
            </a:r>
            <a:r>
              <a:rPr lang="en-US" sz="5400" dirty="0">
                <a:latin typeface="+mj-lt"/>
              </a:rPr>
              <a:t> </a:t>
            </a:r>
            <a:r>
              <a:rPr lang="en-US" sz="5400" dirty="0" err="1">
                <a:latin typeface="+mj-lt"/>
              </a:rPr>
              <a:t>aplicación</a:t>
            </a:r>
            <a:r>
              <a:rPr lang="en-US" sz="5400" dirty="0">
                <a:latin typeface="+mj-lt"/>
              </a:rPr>
              <a:t> MVC.</a:t>
            </a:r>
          </a:p>
          <a:p>
            <a:pPr marL="742950" indent="-742950">
              <a:lnSpc>
                <a:spcPct val="100000"/>
              </a:lnSpc>
              <a:buAutoNum type="arabicParenR"/>
            </a:pPr>
            <a:r>
              <a:rPr lang="en-US" sz="5400" dirty="0">
                <a:latin typeface="+mj-lt"/>
              </a:rPr>
              <a:t>EF Code First y Scaffolding.</a:t>
            </a:r>
          </a:p>
          <a:p>
            <a:pPr marL="742950" indent="-742950">
              <a:lnSpc>
                <a:spcPct val="100000"/>
              </a:lnSpc>
              <a:buAutoNum type="arabicParenR"/>
            </a:pPr>
            <a:r>
              <a:rPr lang="en-US" sz="5400" dirty="0" err="1">
                <a:latin typeface="+mj-lt"/>
              </a:rPr>
              <a:t>Despliegue</a:t>
            </a:r>
            <a:r>
              <a:rPr lang="en-US" sz="5400" dirty="0">
                <a:latin typeface="+mj-lt"/>
              </a:rPr>
              <a:t> a Microsoft Azure.</a:t>
            </a:r>
          </a:p>
        </p:txBody>
      </p:sp>
    </p:spTree>
    <p:extLst>
      <p:ext uri="{BB962C8B-B14F-4D97-AF65-F5344CB8AC3E}">
        <p14:creationId xmlns:p14="http://schemas.microsoft.com/office/powerpoint/2010/main" val="3063510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CO" dirty="0"/>
              <a:t>Microsoft </a:t>
            </a:r>
            <a:r>
              <a:rPr lang="es-CO" dirty="0" err="1"/>
              <a:t>Azure</a:t>
            </a:r>
            <a:endParaRPr lang="es-CO" dirty="0"/>
          </a:p>
        </p:txBody>
      </p:sp>
      <p:sp>
        <p:nvSpPr>
          <p:cNvPr id="7" name="Marcador de contenido 6"/>
          <p:cNvSpPr>
            <a:spLocks noGrp="1"/>
          </p:cNvSpPr>
          <p:nvPr>
            <p:ph idx="1"/>
          </p:nvPr>
        </p:nvSpPr>
        <p:spPr>
          <a:xfrm>
            <a:off x="560798" y="1591734"/>
            <a:ext cx="11079822" cy="2900863"/>
          </a:xfrm>
        </p:spPr>
        <p:txBody>
          <a:bodyPr>
            <a:normAutofit/>
          </a:bodyPr>
          <a:lstStyle/>
          <a:p>
            <a:pPr marL="0" indent="0">
              <a:buNone/>
            </a:pPr>
            <a:r>
              <a:rPr lang="es-CO" sz="1800" dirty="0"/>
              <a:t>Es una plataforma de Cómputo en la Nube alojada en los Centros de Datos de Microsoft que permite compilar, implementar y administrar aplicaciones rápidamente.</a:t>
            </a:r>
          </a:p>
          <a:p>
            <a:pPr marL="0" indent="0">
              <a:buNone/>
            </a:pPr>
            <a:r>
              <a:rPr lang="es-CO" sz="1800" dirty="0"/>
              <a:t>En esta Plataforma como Servicio (</a:t>
            </a:r>
            <a:r>
              <a:rPr lang="es-CO" sz="1800" dirty="0" err="1"/>
              <a:t>Paas</a:t>
            </a:r>
            <a:r>
              <a:rPr lang="es-CO" sz="1800" dirty="0"/>
              <a:t>) las aplicaciones y los datos son replicados 3 veces y se paga por lo que se consume (Se escala bajo demanda, es decir gastos de operación).</a:t>
            </a:r>
          </a:p>
          <a:p>
            <a:pPr marL="0" indent="0">
              <a:buNone/>
            </a:pPr>
            <a:r>
              <a:rPr lang="es-CO" sz="2400" dirty="0">
                <a:solidFill>
                  <a:srgbClr val="289FD7"/>
                </a:solidFill>
              </a:rPr>
              <a:t>Agilidad para las empresas de TI</a:t>
            </a:r>
          </a:p>
          <a:p>
            <a:r>
              <a:rPr lang="es-CO" sz="1800" dirty="0"/>
              <a:t>Las empresas pueden colocar en el mercado aplicaciones y datos en cuestión de minutos.</a:t>
            </a:r>
          </a:p>
          <a:p>
            <a:r>
              <a:rPr lang="es-CO" sz="1800" dirty="0"/>
              <a:t>Los proveedores proporcionan a sus clientes métricas de uso de los recursos.</a:t>
            </a:r>
          </a:p>
          <a:p>
            <a:r>
              <a:rPr lang="es-CO" sz="1800" dirty="0"/>
              <a:t>El modelo de “pago por uso” y las métricas facilitan la utilización de cualquier servicio de computo.</a:t>
            </a:r>
          </a:p>
          <a:p>
            <a:pPr marL="0" indent="0">
              <a:buNone/>
            </a:pPr>
            <a:endParaRPr lang="es-CO" sz="2000" dirty="0"/>
          </a:p>
        </p:txBody>
      </p:sp>
      <p:sp>
        <p:nvSpPr>
          <p:cNvPr id="2" name="Marcador de número de diapositiva 1"/>
          <p:cNvSpPr>
            <a:spLocks noGrp="1"/>
          </p:cNvSpPr>
          <p:nvPr>
            <p:ph type="sldNum" sz="quarter" idx="12"/>
          </p:nvPr>
        </p:nvSpPr>
        <p:spPr/>
        <p:txBody>
          <a:bodyPr/>
          <a:lstStyle/>
          <a:p>
            <a:fld id="{0A164282-434E-41D4-9582-783D542A7B68}" type="slidenum">
              <a:rPr lang="en-US" smtClean="0"/>
              <a:t>20</a:t>
            </a:fld>
            <a:endParaRPr lang="en-US"/>
          </a:p>
        </p:txBody>
      </p:sp>
      <p:pic>
        <p:nvPicPr>
          <p:cNvPr id="2052" name="Picture 4" descr="http://res.sys-con.com/story/jun12/2292662/WindowsAzureCloud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375" y="4401511"/>
            <a:ext cx="3375025" cy="23654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cubeelite.com/wp-content/uploads/2013/07/Cloud-Computing-ca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507" y="4568755"/>
            <a:ext cx="2198159" cy="219815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2959111" y="4695665"/>
            <a:ext cx="5075756" cy="1569660"/>
          </a:xfrm>
          <a:prstGeom prst="rect">
            <a:avLst/>
          </a:prstGeom>
          <a:noFill/>
        </p:spPr>
        <p:txBody>
          <a:bodyPr wrap="square" rtlCol="0">
            <a:spAutoFit/>
          </a:bodyPr>
          <a:lstStyle/>
          <a:p>
            <a:r>
              <a:rPr lang="es-CO" sz="2400" dirty="0">
                <a:solidFill>
                  <a:srgbClr val="289FD7"/>
                </a:solidFill>
              </a:rPr>
              <a:t>Nube</a:t>
            </a:r>
          </a:p>
          <a:p>
            <a:pPr algn="just"/>
            <a:r>
              <a:rPr lang="es-CO" dirty="0">
                <a:solidFill>
                  <a:schemeClr val="tx1">
                    <a:lumMod val="65000"/>
                    <a:lumOff val="35000"/>
                  </a:schemeClr>
                </a:solidFill>
              </a:rPr>
              <a:t>Es un término informático que se refiere a una infraestructura de cómputo donde se pueden interconectar distintos dispositivos utilizando distintos medios de comunicación.</a:t>
            </a:r>
            <a:endParaRPr lang="es-CO" sz="2400" dirty="0">
              <a:solidFill>
                <a:schemeClr val="tx1">
                  <a:lumMod val="65000"/>
                  <a:lumOff val="35000"/>
                </a:schemeClr>
              </a:solidFill>
            </a:endParaRPr>
          </a:p>
        </p:txBody>
      </p:sp>
    </p:spTree>
    <p:extLst>
      <p:ext uri="{BB962C8B-B14F-4D97-AF65-F5344CB8AC3E}">
        <p14:creationId xmlns:p14="http://schemas.microsoft.com/office/powerpoint/2010/main" val="605627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err="1"/>
              <a:t>Despliegue</a:t>
            </a:r>
            <a:r>
              <a:rPr lang="en-US" dirty="0"/>
              <a:t> a Microsoft Azure</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54776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4" name="Subtitle 3"/>
          <p:cNvSpPr>
            <a:spLocks noGrp="1"/>
          </p:cNvSpPr>
          <p:nvPr>
            <p:ph type="subTitle" idx="1"/>
          </p:nvPr>
        </p:nvSpPr>
        <p:spPr/>
        <p:txBody>
          <a:bodyPr/>
          <a:lstStyle/>
          <a:p>
            <a:r>
              <a:rPr lang="en-US" dirty="0" err="1"/>
              <a:t>Depliegue</a:t>
            </a:r>
            <a:r>
              <a:rPr lang="en-US" dirty="0"/>
              <a:t> a </a:t>
            </a:r>
            <a:r>
              <a:rPr lang="en-US" dirty="0" err="1"/>
              <a:t>Sitios</a:t>
            </a:r>
            <a:r>
              <a:rPr lang="en-US" dirty="0"/>
              <a:t> Web Microsoft Azure</a:t>
            </a:r>
          </a:p>
        </p:txBody>
      </p:sp>
    </p:spTree>
    <p:extLst>
      <p:ext uri="{BB962C8B-B14F-4D97-AF65-F5344CB8AC3E}">
        <p14:creationId xmlns:p14="http://schemas.microsoft.com/office/powerpoint/2010/main" val="713783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a:cs typeface="Segoe UI Light"/>
              </a:rPr>
              <a:t>Conclusión</a:t>
            </a:r>
            <a:endParaRPr lang="en-US" dirty="0"/>
          </a:p>
        </p:txBody>
      </p:sp>
      <p:sp>
        <p:nvSpPr>
          <p:cNvPr id="4" name="Subtítulo 3"/>
          <p:cNvSpPr>
            <a:spLocks noGrp="1"/>
          </p:cNvSpPr>
          <p:nvPr>
            <p:ph type="subTitle" idx="1"/>
          </p:nvPr>
        </p:nvSpPr>
        <p:spPr/>
        <p:txBody>
          <a:bodyPr/>
          <a:lstStyle/>
          <a:p>
            <a:endParaRPr lang="es-ES"/>
          </a:p>
        </p:txBody>
      </p:sp>
    </p:spTree>
    <p:extLst>
      <p:ext uri="{BB962C8B-B14F-4D97-AF65-F5344CB8AC3E}">
        <p14:creationId xmlns:p14="http://schemas.microsoft.com/office/powerpoint/2010/main" val="3639400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normAutofit fontScale="90000"/>
          </a:bodyPr>
          <a:lstStyle/>
          <a:p>
            <a:pPr algn="ctr"/>
            <a:r>
              <a:rPr lang="es-ES" dirty="0">
                <a:cs typeface="Segoe UI Light"/>
              </a:rPr>
              <a:t>ASP.NET MVC y Microsoft </a:t>
            </a:r>
            <a:r>
              <a:rPr lang="es-ES" dirty="0" err="1">
                <a:cs typeface="Segoe UI Light"/>
              </a:rPr>
              <a:t>Azure</a:t>
            </a:r>
            <a:r>
              <a:rPr lang="es-ES" dirty="0">
                <a:cs typeface="Segoe UI Light"/>
              </a:rPr>
              <a:t> nos dan mayor calidad de vida</a:t>
            </a:r>
          </a:p>
        </p:txBody>
      </p:sp>
      <p:sp>
        <p:nvSpPr>
          <p:cNvPr id="4" name="Marcador de número de diapositiva 3"/>
          <p:cNvSpPr>
            <a:spLocks noGrp="1"/>
          </p:cNvSpPr>
          <p:nvPr>
            <p:ph type="sldNum" sz="quarter" idx="12"/>
          </p:nvPr>
        </p:nvSpPr>
        <p:spPr/>
        <p:txBody>
          <a:bodyPr/>
          <a:lstStyle/>
          <a:p>
            <a:fld id="{0A164282-434E-41D4-9582-783D542A7B68}" type="slidenum">
              <a:rPr lang="en-US" smtClean="0"/>
              <a:t>24</a:t>
            </a:fld>
            <a:endParaRPr lang="en-US"/>
          </a:p>
        </p:txBody>
      </p:sp>
      <p:pic>
        <p:nvPicPr>
          <p:cNvPr id="2050" name="Picture 2" descr="http://www.thealluringartist.com/wp-content/uploads/2013/09/DevVsD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810" y="2920979"/>
            <a:ext cx="4511611" cy="231619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a:stretch>
            <a:fillRect/>
          </a:stretch>
        </p:blipFill>
        <p:spPr>
          <a:xfrm>
            <a:off x="6568343" y="2705076"/>
            <a:ext cx="4995531" cy="2747997"/>
          </a:xfrm>
          <a:prstGeom prst="rect">
            <a:avLst/>
          </a:prstGeom>
        </p:spPr>
      </p:pic>
      <p:sp>
        <p:nvSpPr>
          <p:cNvPr id="11" name="Left Arrow 61"/>
          <p:cNvSpPr/>
          <p:nvPr/>
        </p:nvSpPr>
        <p:spPr bwMode="auto">
          <a:xfrm rot="10800000">
            <a:off x="5487717" y="3917188"/>
            <a:ext cx="947331"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726246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ASP.NET MVC</a:t>
            </a:r>
          </a:p>
        </p:txBody>
      </p:sp>
      <p:sp>
        <p:nvSpPr>
          <p:cNvPr id="3" name="Marcador de contenido 2"/>
          <p:cNvSpPr>
            <a:spLocks noGrp="1"/>
          </p:cNvSpPr>
          <p:nvPr>
            <p:ph idx="1"/>
          </p:nvPr>
        </p:nvSpPr>
        <p:spPr/>
        <p:txBody>
          <a:bodyPr/>
          <a:lstStyle/>
          <a:p>
            <a:pPr marL="285750" indent="-285750"/>
            <a:r>
              <a:rPr lang="es-ES" dirty="0">
                <a:cs typeface="Segoe UI"/>
              </a:rPr>
              <a:t>No </a:t>
            </a:r>
            <a:r>
              <a:rPr lang="es-ES" dirty="0" err="1">
                <a:cs typeface="Segoe UI"/>
              </a:rPr>
              <a:t>ViewState</a:t>
            </a:r>
            <a:r>
              <a:rPr lang="es-ES" dirty="0">
                <a:cs typeface="Segoe UI"/>
              </a:rPr>
              <a:t>.</a:t>
            </a:r>
          </a:p>
          <a:p>
            <a:pPr marL="285750" indent="-285750"/>
            <a:r>
              <a:rPr lang="es-ES" dirty="0">
                <a:cs typeface="Segoe UI"/>
              </a:rPr>
              <a:t>No </a:t>
            </a:r>
            <a:r>
              <a:rPr lang="es-ES" dirty="0" err="1">
                <a:cs typeface="Segoe UI"/>
              </a:rPr>
              <a:t>Postback</a:t>
            </a:r>
            <a:r>
              <a:rPr lang="es-ES" dirty="0">
                <a:cs typeface="Segoe UI"/>
              </a:rPr>
              <a:t>.</a:t>
            </a:r>
          </a:p>
          <a:p>
            <a:pPr marL="285750" indent="-285750"/>
            <a:r>
              <a:rPr lang="es-ES" dirty="0">
                <a:cs typeface="Segoe UI"/>
              </a:rPr>
              <a:t>Separación de tareas o responsabilidades tanto del Front-</a:t>
            </a:r>
            <a:r>
              <a:rPr lang="es-ES" dirty="0" err="1">
                <a:cs typeface="Segoe UI"/>
              </a:rPr>
              <a:t>End</a:t>
            </a:r>
            <a:r>
              <a:rPr lang="es-ES" dirty="0">
                <a:cs typeface="Segoe UI"/>
              </a:rPr>
              <a:t> como del Back-</a:t>
            </a:r>
            <a:r>
              <a:rPr lang="es-ES" dirty="0" err="1">
                <a:cs typeface="Segoe UI"/>
              </a:rPr>
              <a:t>End</a:t>
            </a:r>
            <a:r>
              <a:rPr lang="es-ES" dirty="0">
                <a:cs typeface="Segoe UI"/>
              </a:rPr>
              <a:t>(</a:t>
            </a:r>
            <a:r>
              <a:rPr lang="es-ES" dirty="0" err="1">
                <a:cs typeface="Segoe UI"/>
              </a:rPr>
              <a:t>Model</a:t>
            </a:r>
            <a:r>
              <a:rPr lang="es-ES" dirty="0">
                <a:cs typeface="Segoe UI"/>
              </a:rPr>
              <a:t>-View-</a:t>
            </a:r>
            <a:r>
              <a:rPr lang="es-ES" dirty="0" err="1">
                <a:cs typeface="Segoe UI"/>
              </a:rPr>
              <a:t>Controller</a:t>
            </a:r>
            <a:r>
              <a:rPr lang="es-ES" dirty="0">
                <a:cs typeface="Segoe UI"/>
              </a:rPr>
              <a:t>).</a:t>
            </a:r>
          </a:p>
          <a:p>
            <a:pPr marL="285750" indent="-285750"/>
            <a:r>
              <a:rPr lang="es-ES" dirty="0">
                <a:cs typeface="Segoe UI"/>
              </a:rPr>
              <a:t>Completo control de la generación de código HTML.</a:t>
            </a:r>
          </a:p>
          <a:p>
            <a:pPr marL="285750" indent="-285750"/>
            <a:r>
              <a:rPr lang="es-ES" dirty="0">
                <a:cs typeface="Segoe UI"/>
              </a:rPr>
              <a:t>Fácil de realizar pruebas unitarias.</a:t>
            </a:r>
            <a:endParaRPr lang="es-ES" dirty="0"/>
          </a:p>
          <a:p>
            <a:endParaRPr lang="es-CO" dirty="0"/>
          </a:p>
        </p:txBody>
      </p:sp>
      <p:sp>
        <p:nvSpPr>
          <p:cNvPr id="4" name="Marcador de número de diapositiva 3"/>
          <p:cNvSpPr>
            <a:spLocks noGrp="1"/>
          </p:cNvSpPr>
          <p:nvPr>
            <p:ph type="sldNum" sz="quarter" idx="12"/>
          </p:nvPr>
        </p:nvSpPr>
        <p:spPr/>
        <p:txBody>
          <a:bodyPr/>
          <a:lstStyle/>
          <a:p>
            <a:fld id="{0A164282-434E-41D4-9582-783D542A7B68}" type="slidenum">
              <a:rPr lang="en-US" smtClean="0"/>
              <a:t>25</a:t>
            </a:fld>
            <a:endParaRPr lang="en-US"/>
          </a:p>
        </p:txBody>
      </p:sp>
    </p:spTree>
    <p:extLst>
      <p:ext uri="{BB962C8B-B14F-4D97-AF65-F5344CB8AC3E}">
        <p14:creationId xmlns:p14="http://schemas.microsoft.com/office/powerpoint/2010/main" val="2796096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Microsoft </a:t>
            </a:r>
            <a:r>
              <a:rPr lang="es-CO" dirty="0" err="1"/>
              <a:t>Azure</a:t>
            </a:r>
            <a:endParaRPr lang="es-CO" dirty="0"/>
          </a:p>
        </p:txBody>
      </p:sp>
      <p:sp>
        <p:nvSpPr>
          <p:cNvPr id="3" name="Marcador de contenido 2"/>
          <p:cNvSpPr>
            <a:spLocks noGrp="1"/>
          </p:cNvSpPr>
          <p:nvPr>
            <p:ph idx="1"/>
          </p:nvPr>
        </p:nvSpPr>
        <p:spPr>
          <a:xfrm>
            <a:off x="560388" y="1876425"/>
            <a:ext cx="11080750" cy="4600960"/>
          </a:xfrm>
        </p:spPr>
        <p:txBody>
          <a:bodyPr>
            <a:noAutofit/>
          </a:bodyPr>
          <a:lstStyle/>
          <a:p>
            <a:r>
              <a:rPr lang="es-CO" sz="2400" dirty="0"/>
              <a:t>Los desarrolladores se enfocan en la creación del código para resolver las necesidades de la empresa.</a:t>
            </a:r>
          </a:p>
          <a:p>
            <a:r>
              <a:rPr lang="es-CO" sz="2400" dirty="0"/>
              <a:t>Los Sitios Web se encuentran en los Servidores de Microsoft con la mejor conectividad y confiabilidad. </a:t>
            </a:r>
          </a:p>
          <a:p>
            <a:r>
              <a:rPr lang="es-CO" sz="2400" dirty="0"/>
              <a:t>Microsoft Garantiza el 99% de disponibilidad. </a:t>
            </a:r>
            <a:r>
              <a:rPr lang="es-CO" sz="2400" dirty="0">
                <a:hlinkClick r:id="rId3"/>
              </a:rPr>
              <a:t>https://www.windowsazure.com/es-es/support/legal/sla/</a:t>
            </a:r>
            <a:endParaRPr lang="es-CO" sz="2400" dirty="0"/>
          </a:p>
          <a:p>
            <a:r>
              <a:rPr lang="es-CO" sz="2400" dirty="0"/>
              <a:t>No es necesario instalar y mantener Servidores propios tanto de Aplicaciones como de Bases de datos.</a:t>
            </a:r>
          </a:p>
          <a:p>
            <a:r>
              <a:rPr lang="es-CO" sz="2400" dirty="0"/>
              <a:t>Los Sitios Web y las Bases de Datos se pueden escalar con mucha facilidad.</a:t>
            </a:r>
          </a:p>
          <a:p>
            <a:r>
              <a:rPr lang="es-CO" sz="2400" dirty="0"/>
              <a:t>Se paga por lo que se consume.</a:t>
            </a:r>
          </a:p>
        </p:txBody>
      </p:sp>
      <p:sp>
        <p:nvSpPr>
          <p:cNvPr id="4" name="Marcador de número de diapositiva 3"/>
          <p:cNvSpPr>
            <a:spLocks noGrp="1"/>
          </p:cNvSpPr>
          <p:nvPr>
            <p:ph type="sldNum" sz="quarter" idx="12"/>
          </p:nvPr>
        </p:nvSpPr>
        <p:spPr/>
        <p:txBody>
          <a:bodyPr/>
          <a:lstStyle/>
          <a:p>
            <a:fld id="{0A164282-434E-41D4-9582-783D542A7B68}" type="slidenum">
              <a:rPr lang="en-US" smtClean="0"/>
              <a:t>26</a:t>
            </a:fld>
            <a:endParaRPr lang="en-US"/>
          </a:p>
        </p:txBody>
      </p:sp>
    </p:spTree>
    <p:extLst>
      <p:ext uri="{BB962C8B-B14F-4D97-AF65-F5344CB8AC3E}">
        <p14:creationId xmlns:p14="http://schemas.microsoft.com/office/powerpoint/2010/main" val="4249296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7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Segoe UI Light"/>
              </a:rPr>
              <a:t>Visión </a:t>
            </a:r>
            <a:r>
              <a:rPr lang="en-US" dirty="0"/>
              <a:t>General de MVC</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46100" y="446088"/>
            <a:ext cx="7793567" cy="1811975"/>
          </a:xfrm>
        </p:spPr>
        <p:txBody>
          <a:bodyPr>
            <a:noAutofit/>
          </a:bodyPr>
          <a:lstStyle/>
          <a:p>
            <a:pPr marL="0" indent="0" algn="just">
              <a:buNone/>
            </a:pPr>
            <a:r>
              <a:rPr lang="es-ES" sz="2400" dirty="0">
                <a:latin typeface="Arial"/>
                <a:cs typeface="Arial"/>
              </a:rPr>
              <a:t>ASP .NET MVC 4 y las otras tecnologías Web del </a:t>
            </a:r>
            <a:r>
              <a:rPr lang="es-ES" sz="2400" dirty="0" err="1">
                <a:latin typeface="Arial"/>
                <a:cs typeface="Arial"/>
              </a:rPr>
              <a:t>.Net</a:t>
            </a:r>
            <a:r>
              <a:rPr lang="es-ES" sz="2400" dirty="0">
                <a:latin typeface="Arial"/>
                <a:cs typeface="Arial"/>
              </a:rPr>
              <a:t> </a:t>
            </a:r>
            <a:r>
              <a:rPr lang="es-ES" sz="2400" dirty="0" err="1">
                <a:latin typeface="Arial"/>
                <a:cs typeface="Arial"/>
              </a:rPr>
              <a:t>framework</a:t>
            </a:r>
            <a:r>
              <a:rPr lang="es-ES" sz="2400" dirty="0">
                <a:latin typeface="Arial"/>
                <a:cs typeface="Arial"/>
              </a:rPr>
              <a:t> ayudan a crear y alojar aplicaciones Web dinámicas, potentes y extensibles. ASP .NET MVC 4 soporta desarrollo ágil basado en pruebas y los últimos estándares web como HTML5.</a:t>
            </a:r>
          </a:p>
          <a:p>
            <a:pPr marL="0" indent="0">
              <a:buNone/>
            </a:pPr>
            <a:endParaRPr lang="es-ES" sz="2400" dirty="0">
              <a:latin typeface="Arial"/>
              <a:cs typeface="Arial"/>
            </a:endParaRPr>
          </a:p>
        </p:txBody>
      </p:sp>
      <p:sp>
        <p:nvSpPr>
          <p:cNvPr id="4" name="Marcador de número de diapositiva 3"/>
          <p:cNvSpPr>
            <a:spLocks noGrp="1"/>
          </p:cNvSpPr>
          <p:nvPr>
            <p:ph type="sldNum" sz="quarter" idx="12"/>
          </p:nvPr>
        </p:nvSpPr>
        <p:spPr/>
        <p:txBody>
          <a:bodyPr/>
          <a:lstStyle/>
          <a:p>
            <a:fld id="{0A164282-434E-41D4-9582-783D542A7B68}" type="slidenum">
              <a:rPr lang="en-US" smtClean="0"/>
              <a:t>4</a:t>
            </a:fld>
            <a:endParaRPr lang="en-US" dirty="0"/>
          </a:p>
        </p:txBody>
      </p:sp>
      <p:pic>
        <p:nvPicPr>
          <p:cNvPr id="5" name="Imagen 4"/>
          <p:cNvPicPr>
            <a:picLocks noChangeAspect="1"/>
          </p:cNvPicPr>
          <p:nvPr/>
        </p:nvPicPr>
        <p:blipFill>
          <a:blip r:embed="rId3"/>
          <a:stretch>
            <a:fillRect/>
          </a:stretch>
        </p:blipFill>
        <p:spPr>
          <a:xfrm>
            <a:off x="9680496" y="-44450"/>
            <a:ext cx="2473403" cy="2474383"/>
          </a:xfrm>
          <a:prstGeom prst="rect">
            <a:avLst/>
          </a:prstGeom>
        </p:spPr>
      </p:pic>
      <p:sp>
        <p:nvSpPr>
          <p:cNvPr id="6" name="CuadroTexto 5"/>
          <p:cNvSpPr txBox="1"/>
          <p:nvPr/>
        </p:nvSpPr>
        <p:spPr>
          <a:xfrm>
            <a:off x="7260344" y="5101888"/>
            <a:ext cx="4778167" cy="1200329"/>
          </a:xfrm>
          <a:prstGeom prst="rect">
            <a:avLst/>
          </a:prstGeom>
        </p:spPr>
        <p:txBody>
          <a:bodyPr rtlCol="0">
            <a:spAutoFit/>
          </a:bodyPr>
          <a:lstStyle/>
          <a:p>
            <a:pPr algn="ctr"/>
            <a:r>
              <a:rPr lang="es-ES" dirty="0">
                <a:solidFill>
                  <a:srgbClr val="FFFFFF"/>
                </a:solidFill>
                <a:latin typeface="Arial"/>
              </a:rPr>
              <a:t>Con ASP.NET 4.5 podemos desarrollar sitios web altamente funcionales, dinámicos y escalables que utilicen el código del lado del cliente y del lado del servidor</a:t>
            </a:r>
            <a:endParaRPr lang="es-ES" dirty="0"/>
          </a:p>
        </p:txBody>
      </p:sp>
      <p:pic>
        <p:nvPicPr>
          <p:cNvPr id="1026" name="Picture 2" descr="http://www.floatingbanana.com/artbackwash/Illustrative_Design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006" y="4448583"/>
            <a:ext cx="2172757" cy="2172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btoddllc.com/wp-content/uploads/2011/11/dd-head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299" y="3966494"/>
            <a:ext cx="4595479" cy="2636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nfo.shiftelearning.com/Portals/159642/images/html5rock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2592" y="2332950"/>
            <a:ext cx="3031848" cy="250262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546100" y="2235116"/>
            <a:ext cx="7611433" cy="584775"/>
          </a:xfrm>
          <a:prstGeom prst="rect">
            <a:avLst/>
          </a:prstGeom>
          <a:noFill/>
        </p:spPr>
        <p:txBody>
          <a:bodyPr wrap="square" rtlCol="0">
            <a:spAutoFit/>
          </a:bodyPr>
          <a:lstStyle/>
          <a:p>
            <a:r>
              <a:rPr lang="es-CO" sz="3200" dirty="0"/>
              <a:t>Características nuevas de ASP.NET MVC </a:t>
            </a:r>
          </a:p>
        </p:txBody>
      </p:sp>
      <p:sp>
        <p:nvSpPr>
          <p:cNvPr id="8" name="CuadroTexto 7"/>
          <p:cNvSpPr txBox="1"/>
          <p:nvPr/>
        </p:nvSpPr>
        <p:spPr>
          <a:xfrm>
            <a:off x="683633" y="2819891"/>
            <a:ext cx="2954867" cy="92333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bg1"/>
                </a:solidFill>
              </a:rPr>
              <a:t>ASP.NET Web API</a:t>
            </a:r>
          </a:p>
          <a:p>
            <a:pPr marL="285750" indent="-285750">
              <a:buFont typeface="Arial" panose="020B0604020202020204" pitchFamily="34" charset="0"/>
              <a:buChar char="•"/>
            </a:pPr>
            <a:r>
              <a:rPr lang="es-CO" dirty="0">
                <a:solidFill>
                  <a:schemeClr val="bg1"/>
                </a:solidFill>
              </a:rPr>
              <a:t>Características móviles</a:t>
            </a:r>
          </a:p>
          <a:p>
            <a:pPr marL="285750" indent="-285750">
              <a:buFont typeface="Arial" panose="020B0604020202020204" pitchFamily="34" charset="0"/>
              <a:buChar char="•"/>
            </a:pPr>
            <a:r>
              <a:rPr lang="es-CO" dirty="0">
                <a:solidFill>
                  <a:schemeClr val="bg1"/>
                </a:solidFill>
              </a:rPr>
              <a:t>Modos de visualización</a:t>
            </a:r>
          </a:p>
        </p:txBody>
      </p:sp>
      <p:sp>
        <p:nvSpPr>
          <p:cNvPr id="11" name="CuadroTexto 10"/>
          <p:cNvSpPr txBox="1"/>
          <p:nvPr/>
        </p:nvSpPr>
        <p:spPr>
          <a:xfrm>
            <a:off x="3638500" y="2819891"/>
            <a:ext cx="5081120" cy="92333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bg1"/>
                </a:solidFill>
              </a:rPr>
              <a:t>Controladores asíncronos</a:t>
            </a:r>
          </a:p>
          <a:p>
            <a:pPr marL="285750" indent="-285750">
              <a:buFont typeface="Arial" panose="020B0604020202020204" pitchFamily="34" charset="0"/>
              <a:buChar char="•"/>
            </a:pPr>
            <a:r>
              <a:rPr lang="es-CO" dirty="0">
                <a:solidFill>
                  <a:schemeClr val="bg1"/>
                </a:solidFill>
              </a:rPr>
              <a:t>Soporte de los estándares </a:t>
            </a:r>
            <a:r>
              <a:rPr lang="es-CO" dirty="0" err="1">
                <a:solidFill>
                  <a:schemeClr val="bg1"/>
                </a:solidFill>
              </a:rPr>
              <a:t>Oauth</a:t>
            </a:r>
            <a:r>
              <a:rPr lang="es-CO" dirty="0">
                <a:solidFill>
                  <a:schemeClr val="bg1"/>
                </a:solidFill>
              </a:rPr>
              <a:t> y </a:t>
            </a:r>
            <a:r>
              <a:rPr lang="es-CO" dirty="0" err="1">
                <a:solidFill>
                  <a:schemeClr val="bg1"/>
                </a:solidFill>
              </a:rPr>
              <a:t>OpenID</a:t>
            </a:r>
            <a:endParaRPr lang="es-CO" dirty="0">
              <a:solidFill>
                <a:schemeClr val="bg1"/>
              </a:solidFill>
            </a:endParaRPr>
          </a:p>
          <a:p>
            <a:pPr marL="285750" indent="-285750">
              <a:buFont typeface="Arial" panose="020B0604020202020204" pitchFamily="34" charset="0"/>
              <a:buChar char="•"/>
            </a:pPr>
            <a:r>
              <a:rPr lang="es-CO" dirty="0">
                <a:solidFill>
                  <a:schemeClr val="bg1"/>
                </a:solidFill>
              </a:rPr>
              <a:t>Agrupación y Reducción</a:t>
            </a:r>
          </a:p>
        </p:txBody>
      </p:sp>
    </p:spTree>
    <p:extLst>
      <p:ext uri="{BB962C8B-B14F-4D97-AF65-F5344CB8AC3E}">
        <p14:creationId xmlns:p14="http://schemas.microsoft.com/office/powerpoint/2010/main" val="420954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13283" y="1244178"/>
            <a:ext cx="1886069" cy="540237"/>
          </a:xfrm>
        </p:spPr>
        <p:txBody>
          <a:bodyPr>
            <a:noAutofit/>
          </a:bodyPr>
          <a:lstStyle/>
          <a:p>
            <a:r>
              <a:rPr lang="es-CO" sz="3300" b="1" dirty="0" err="1"/>
              <a:t>Javascript</a:t>
            </a:r>
            <a:endParaRPr lang="es-CO" sz="3300" b="1" dirty="0"/>
          </a:p>
        </p:txBody>
      </p:sp>
      <p:sp>
        <p:nvSpPr>
          <p:cNvPr id="3" name="Marcador de contenido 2"/>
          <p:cNvSpPr>
            <a:spLocks noGrp="1"/>
          </p:cNvSpPr>
          <p:nvPr>
            <p:ph idx="1"/>
          </p:nvPr>
        </p:nvSpPr>
        <p:spPr>
          <a:xfrm>
            <a:off x="6013285" y="1784415"/>
            <a:ext cx="5452487" cy="909746"/>
          </a:xfrm>
        </p:spPr>
        <p:txBody>
          <a:bodyPr>
            <a:normAutofit/>
          </a:bodyPr>
          <a:lstStyle/>
          <a:p>
            <a:pPr marL="0" indent="0">
              <a:buNone/>
            </a:pPr>
            <a:r>
              <a:rPr lang="es-CO" sz="1400" dirty="0"/>
              <a:t>Es un lenguaje de programación interpretado , un lenguaje de scripting (Un motor de scripts interpreta el código en tiempo de ejecución) que tiene una sintaxis similar a C# y es soportado por la mayoría de navegadores web.</a:t>
            </a:r>
          </a:p>
        </p:txBody>
      </p:sp>
      <p:sp>
        <p:nvSpPr>
          <p:cNvPr id="4" name="Marcador de número de diapositiva 3"/>
          <p:cNvSpPr>
            <a:spLocks noGrp="1"/>
          </p:cNvSpPr>
          <p:nvPr>
            <p:ph type="sldNum" sz="quarter" idx="12"/>
          </p:nvPr>
        </p:nvSpPr>
        <p:spPr/>
        <p:txBody>
          <a:bodyPr/>
          <a:lstStyle/>
          <a:p>
            <a:fld id="{0A164282-434E-41D4-9582-783D542A7B68}" type="slidenum">
              <a:rPr lang="en-US" smtClean="0"/>
              <a:t>5</a:t>
            </a:fld>
            <a:endParaRPr lang="en-US"/>
          </a:p>
        </p:txBody>
      </p:sp>
      <p:pic>
        <p:nvPicPr>
          <p:cNvPr id="1032" name="Picture 8" descr="http://blog.jquery.com/wp-content/uploads/2013/02/try-jquer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3461" y="4629841"/>
            <a:ext cx="1817159" cy="18089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uper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98" y="4314542"/>
            <a:ext cx="1817159" cy="223169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497158" y="6424363"/>
            <a:ext cx="2926186" cy="369332"/>
          </a:xfrm>
          <a:prstGeom prst="rect">
            <a:avLst/>
          </a:prstGeom>
          <a:noFill/>
        </p:spPr>
        <p:txBody>
          <a:bodyPr wrap="none" rtlCol="0">
            <a:spAutoFit/>
          </a:bodyPr>
          <a:lstStyle/>
          <a:p>
            <a:r>
              <a:rPr lang="es-CO" dirty="0">
                <a:solidFill>
                  <a:schemeClr val="bg1"/>
                </a:solidFill>
              </a:rPr>
              <a:t>http://browserdiet.com/es/</a:t>
            </a:r>
          </a:p>
        </p:txBody>
      </p:sp>
      <p:sp>
        <p:nvSpPr>
          <p:cNvPr id="6" name="CuadroTexto 5"/>
          <p:cNvSpPr txBox="1"/>
          <p:nvPr/>
        </p:nvSpPr>
        <p:spPr>
          <a:xfrm>
            <a:off x="6731000" y="6147887"/>
            <a:ext cx="4347409" cy="646331"/>
          </a:xfrm>
          <a:prstGeom prst="rect">
            <a:avLst/>
          </a:prstGeom>
          <a:noFill/>
        </p:spPr>
        <p:txBody>
          <a:bodyPr wrap="none" rtlCol="0">
            <a:spAutoFit/>
          </a:bodyPr>
          <a:lstStyle/>
          <a:p>
            <a:r>
              <a:rPr lang="es-CO" dirty="0">
                <a:solidFill>
                  <a:schemeClr val="bg1"/>
                </a:solidFill>
              </a:rPr>
              <a:t>http://www.codecademy.com/es</a:t>
            </a:r>
            <a:br>
              <a:rPr lang="es-CO" dirty="0">
                <a:solidFill>
                  <a:schemeClr val="bg1"/>
                </a:solidFill>
              </a:rPr>
            </a:br>
            <a:r>
              <a:rPr lang="es-CO" dirty="0">
                <a:solidFill>
                  <a:schemeClr val="bg1"/>
                </a:solidFill>
              </a:rPr>
              <a:t>https://www.codeschool.com/courses#all</a:t>
            </a:r>
          </a:p>
        </p:txBody>
      </p:sp>
      <p:sp>
        <p:nvSpPr>
          <p:cNvPr id="12" name="Título 1"/>
          <p:cNvSpPr txBox="1">
            <a:spLocks/>
          </p:cNvSpPr>
          <p:nvPr/>
        </p:nvSpPr>
        <p:spPr>
          <a:xfrm>
            <a:off x="6013284" y="2659553"/>
            <a:ext cx="1183335" cy="65229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CO" sz="3600" b="1" dirty="0"/>
              <a:t>AJAX</a:t>
            </a:r>
          </a:p>
        </p:txBody>
      </p:sp>
      <p:sp>
        <p:nvSpPr>
          <p:cNvPr id="13" name="Título 1"/>
          <p:cNvSpPr txBox="1">
            <a:spLocks/>
          </p:cNvSpPr>
          <p:nvPr/>
        </p:nvSpPr>
        <p:spPr>
          <a:xfrm>
            <a:off x="560798" y="2664156"/>
            <a:ext cx="1183335" cy="65229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CO" sz="3600" b="1" dirty="0"/>
              <a:t>DOM</a:t>
            </a:r>
          </a:p>
        </p:txBody>
      </p:sp>
      <p:sp>
        <p:nvSpPr>
          <p:cNvPr id="14" name="Título 1"/>
          <p:cNvSpPr txBox="1">
            <a:spLocks/>
          </p:cNvSpPr>
          <p:nvPr/>
        </p:nvSpPr>
        <p:spPr>
          <a:xfrm>
            <a:off x="6013285" y="4389688"/>
            <a:ext cx="1183335" cy="65229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CO" sz="3600" b="1" dirty="0"/>
              <a:t>JSON</a:t>
            </a:r>
          </a:p>
        </p:txBody>
      </p:sp>
      <p:sp>
        <p:nvSpPr>
          <p:cNvPr id="7" name="CuadroTexto 6"/>
          <p:cNvSpPr txBox="1"/>
          <p:nvPr/>
        </p:nvSpPr>
        <p:spPr>
          <a:xfrm>
            <a:off x="594723" y="3201925"/>
            <a:ext cx="5154143" cy="954107"/>
          </a:xfrm>
          <a:prstGeom prst="rect">
            <a:avLst/>
          </a:prstGeom>
          <a:noFill/>
        </p:spPr>
        <p:txBody>
          <a:bodyPr wrap="square" rtlCol="0">
            <a:spAutoFit/>
          </a:bodyPr>
          <a:lstStyle/>
          <a:p>
            <a:pPr algn="just"/>
            <a:r>
              <a:rPr lang="es-CO" sz="1400" dirty="0">
                <a:solidFill>
                  <a:schemeClr val="bg1"/>
                </a:solidFill>
              </a:rPr>
              <a:t>El DOM define la manera en que objetos y elementos se relacionan entre sí en el navegador y en el documento. A través del DOM, los programas pueden acceder y modificar el contenido, estructura y estilo de los documentos HTML y XML.</a:t>
            </a:r>
          </a:p>
        </p:txBody>
      </p:sp>
      <p:sp>
        <p:nvSpPr>
          <p:cNvPr id="8" name="CuadroTexto 7"/>
          <p:cNvSpPr txBox="1"/>
          <p:nvPr/>
        </p:nvSpPr>
        <p:spPr>
          <a:xfrm>
            <a:off x="1591733" y="2892065"/>
            <a:ext cx="2650067" cy="276999"/>
          </a:xfrm>
          <a:prstGeom prst="rect">
            <a:avLst/>
          </a:prstGeom>
          <a:noFill/>
        </p:spPr>
        <p:txBody>
          <a:bodyPr wrap="square" rtlCol="0">
            <a:spAutoFit/>
          </a:bodyPr>
          <a:lstStyle/>
          <a:p>
            <a:r>
              <a:rPr lang="es-CO" sz="1200" dirty="0">
                <a:solidFill>
                  <a:schemeClr val="bg1"/>
                </a:solidFill>
              </a:rPr>
              <a:t>(Modelo de Objetos del Documento)</a:t>
            </a:r>
          </a:p>
        </p:txBody>
      </p:sp>
      <p:sp>
        <p:nvSpPr>
          <p:cNvPr id="17" name="CuadroTexto 16"/>
          <p:cNvSpPr txBox="1"/>
          <p:nvPr/>
        </p:nvSpPr>
        <p:spPr>
          <a:xfrm>
            <a:off x="7075148" y="2892487"/>
            <a:ext cx="2650067" cy="276999"/>
          </a:xfrm>
          <a:prstGeom prst="rect">
            <a:avLst/>
          </a:prstGeom>
          <a:noFill/>
        </p:spPr>
        <p:txBody>
          <a:bodyPr wrap="square" rtlCol="0">
            <a:spAutoFit/>
          </a:bodyPr>
          <a:lstStyle/>
          <a:p>
            <a:r>
              <a:rPr lang="es-CO" sz="1200" dirty="0">
                <a:solidFill>
                  <a:schemeClr val="bg1"/>
                </a:solidFill>
              </a:rPr>
              <a:t>(</a:t>
            </a:r>
            <a:r>
              <a:rPr lang="es-CO" sz="1200" dirty="0" err="1">
                <a:solidFill>
                  <a:schemeClr val="bg1"/>
                </a:solidFill>
              </a:rPr>
              <a:t>Asynchronous</a:t>
            </a:r>
            <a:r>
              <a:rPr lang="es-CO" sz="1200" dirty="0">
                <a:solidFill>
                  <a:schemeClr val="bg1"/>
                </a:solidFill>
              </a:rPr>
              <a:t> JavaScript And XML)</a:t>
            </a:r>
          </a:p>
        </p:txBody>
      </p:sp>
      <p:sp>
        <p:nvSpPr>
          <p:cNvPr id="18" name="CuadroTexto 17"/>
          <p:cNvSpPr txBox="1"/>
          <p:nvPr/>
        </p:nvSpPr>
        <p:spPr>
          <a:xfrm>
            <a:off x="6013283" y="3201925"/>
            <a:ext cx="5154143" cy="1169551"/>
          </a:xfrm>
          <a:prstGeom prst="rect">
            <a:avLst/>
          </a:prstGeom>
          <a:noFill/>
        </p:spPr>
        <p:txBody>
          <a:bodyPr wrap="square" rtlCol="0">
            <a:spAutoFit/>
          </a:bodyPr>
          <a:lstStyle/>
          <a:p>
            <a:pPr algn="just"/>
            <a:r>
              <a:rPr lang="es-CO" sz="1400" dirty="0">
                <a:solidFill>
                  <a:schemeClr val="bg1"/>
                </a:solidFill>
              </a:rPr>
              <a:t>Permite a los navegadores comunicarse con servidores Web de forma asíncrona utilizando el Objeto </a:t>
            </a:r>
            <a:r>
              <a:rPr lang="es-CO" sz="1400" dirty="0" err="1">
                <a:solidFill>
                  <a:schemeClr val="bg1"/>
                </a:solidFill>
              </a:rPr>
              <a:t>XMLHttpRequest</a:t>
            </a:r>
            <a:r>
              <a:rPr lang="es-CO" sz="1400" dirty="0">
                <a:solidFill>
                  <a:schemeClr val="bg1"/>
                </a:solidFill>
              </a:rPr>
              <a:t>. De esta forma es posible realizar cambios sobre las páginas sin necesidad de recargarlas, mejorando la interactividad, velocidad y usabilidad en las aplicaciones.</a:t>
            </a:r>
          </a:p>
        </p:txBody>
      </p:sp>
      <p:sp>
        <p:nvSpPr>
          <p:cNvPr id="19" name="CuadroTexto 18"/>
          <p:cNvSpPr txBox="1"/>
          <p:nvPr/>
        </p:nvSpPr>
        <p:spPr>
          <a:xfrm>
            <a:off x="7075148" y="4618637"/>
            <a:ext cx="2095026" cy="276999"/>
          </a:xfrm>
          <a:prstGeom prst="rect">
            <a:avLst/>
          </a:prstGeom>
          <a:noFill/>
        </p:spPr>
        <p:txBody>
          <a:bodyPr wrap="square" rtlCol="0">
            <a:spAutoFit/>
          </a:bodyPr>
          <a:lstStyle/>
          <a:p>
            <a:r>
              <a:rPr lang="es-CO" sz="1200" dirty="0">
                <a:solidFill>
                  <a:schemeClr val="bg1"/>
                </a:solidFill>
              </a:rPr>
              <a:t>(JavaScript </a:t>
            </a:r>
            <a:r>
              <a:rPr lang="es-CO" sz="1200" dirty="0" err="1">
                <a:solidFill>
                  <a:schemeClr val="bg1"/>
                </a:solidFill>
              </a:rPr>
              <a:t>Object</a:t>
            </a:r>
            <a:r>
              <a:rPr lang="es-CO" sz="1200" dirty="0">
                <a:solidFill>
                  <a:schemeClr val="bg1"/>
                </a:solidFill>
              </a:rPr>
              <a:t> </a:t>
            </a:r>
            <a:r>
              <a:rPr lang="es-CO" sz="1200" dirty="0" err="1">
                <a:solidFill>
                  <a:schemeClr val="bg1"/>
                </a:solidFill>
              </a:rPr>
              <a:t>Notation</a:t>
            </a:r>
            <a:r>
              <a:rPr lang="es-CO" sz="1200" dirty="0">
                <a:solidFill>
                  <a:schemeClr val="bg1"/>
                </a:solidFill>
              </a:rPr>
              <a:t>)</a:t>
            </a:r>
          </a:p>
        </p:txBody>
      </p:sp>
      <p:sp>
        <p:nvSpPr>
          <p:cNvPr id="20" name="CuadroTexto 19"/>
          <p:cNvSpPr txBox="1"/>
          <p:nvPr/>
        </p:nvSpPr>
        <p:spPr>
          <a:xfrm>
            <a:off x="6013285" y="4913963"/>
            <a:ext cx="3810176" cy="954107"/>
          </a:xfrm>
          <a:prstGeom prst="rect">
            <a:avLst/>
          </a:prstGeom>
          <a:noFill/>
        </p:spPr>
        <p:txBody>
          <a:bodyPr wrap="square" rtlCol="0">
            <a:spAutoFit/>
          </a:bodyPr>
          <a:lstStyle/>
          <a:p>
            <a:pPr algn="just"/>
            <a:r>
              <a:rPr lang="es-CO" sz="1400" dirty="0">
                <a:solidFill>
                  <a:schemeClr val="bg1"/>
                </a:solidFill>
              </a:rPr>
              <a:t>Es un formato ligero para el intercambio de datos. El beneficio de JSON es que representa mejor la estructura de los datos y requiere menos codificación y procesamiento.</a:t>
            </a:r>
          </a:p>
        </p:txBody>
      </p:sp>
      <p:sp>
        <p:nvSpPr>
          <p:cNvPr id="21" name="Título 1"/>
          <p:cNvSpPr txBox="1">
            <a:spLocks/>
          </p:cNvSpPr>
          <p:nvPr/>
        </p:nvSpPr>
        <p:spPr>
          <a:xfrm>
            <a:off x="1988459" y="4361794"/>
            <a:ext cx="1183335" cy="6522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CO" sz="3300" b="1" dirty="0"/>
              <a:t>REST</a:t>
            </a:r>
          </a:p>
        </p:txBody>
      </p:sp>
      <p:sp>
        <p:nvSpPr>
          <p:cNvPr id="22" name="CuadroTexto 21"/>
          <p:cNvSpPr txBox="1"/>
          <p:nvPr/>
        </p:nvSpPr>
        <p:spPr>
          <a:xfrm>
            <a:off x="2875738" y="4594267"/>
            <a:ext cx="3095212" cy="276999"/>
          </a:xfrm>
          <a:prstGeom prst="rect">
            <a:avLst/>
          </a:prstGeom>
          <a:noFill/>
        </p:spPr>
        <p:txBody>
          <a:bodyPr wrap="square" rtlCol="0">
            <a:spAutoFit/>
          </a:bodyPr>
          <a:lstStyle/>
          <a:p>
            <a:r>
              <a:rPr lang="es-CO" sz="1200" dirty="0">
                <a:solidFill>
                  <a:schemeClr val="bg1"/>
                </a:solidFill>
              </a:rPr>
              <a:t>(Transferencia de Estado Representacional)</a:t>
            </a:r>
          </a:p>
        </p:txBody>
      </p:sp>
      <p:sp>
        <p:nvSpPr>
          <p:cNvPr id="23" name="CuadroTexto 22"/>
          <p:cNvSpPr txBox="1"/>
          <p:nvPr/>
        </p:nvSpPr>
        <p:spPr>
          <a:xfrm>
            <a:off x="1984325" y="4913848"/>
            <a:ext cx="3810176" cy="1169551"/>
          </a:xfrm>
          <a:prstGeom prst="rect">
            <a:avLst/>
          </a:prstGeom>
          <a:noFill/>
        </p:spPr>
        <p:txBody>
          <a:bodyPr wrap="square" rtlCol="0">
            <a:spAutoFit/>
          </a:bodyPr>
          <a:lstStyle/>
          <a:p>
            <a:pPr algn="just"/>
            <a:r>
              <a:rPr lang="es-CO" sz="1400" dirty="0">
                <a:solidFill>
                  <a:schemeClr val="bg1"/>
                </a:solidFill>
              </a:rPr>
              <a:t>Es un tipo de arquitectura de desarrollo web que se apoya totalmente en el estándar HTTP, nos permite crear servicios y aplicaciones que pueden ser usadas por cualquier dispositivo o cliente que entienda HTTP.</a:t>
            </a:r>
          </a:p>
        </p:txBody>
      </p:sp>
      <p:sp>
        <p:nvSpPr>
          <p:cNvPr id="24" name="Título 1"/>
          <p:cNvSpPr txBox="1">
            <a:spLocks/>
          </p:cNvSpPr>
          <p:nvPr/>
        </p:nvSpPr>
        <p:spPr>
          <a:xfrm>
            <a:off x="594723" y="1126182"/>
            <a:ext cx="1572744" cy="6522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CO" sz="3300" b="1" dirty="0"/>
              <a:t>HTML5</a:t>
            </a:r>
          </a:p>
        </p:txBody>
      </p:sp>
      <p:sp>
        <p:nvSpPr>
          <p:cNvPr id="25" name="Marcador de contenido 2"/>
          <p:cNvSpPr txBox="1">
            <a:spLocks/>
          </p:cNvSpPr>
          <p:nvPr/>
        </p:nvSpPr>
        <p:spPr>
          <a:xfrm>
            <a:off x="594723" y="1720182"/>
            <a:ext cx="5452487" cy="909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sz="1400" dirty="0"/>
              <a:t>Es la última evolución del lenguaje de marcado HTML con nuevos elementos, atributos y comportamientos. También dispone de un conjunto más amplio de tecnologías que permite Sitios Web y Aplicaciones más diversas y de gran alcance.</a:t>
            </a:r>
          </a:p>
        </p:txBody>
      </p:sp>
      <p:sp>
        <p:nvSpPr>
          <p:cNvPr id="26" name="Title 1"/>
          <p:cNvSpPr txBox="1">
            <a:spLocks/>
          </p:cNvSpPr>
          <p:nvPr/>
        </p:nvSpPr>
        <p:spPr>
          <a:xfrm>
            <a:off x="594723" y="221075"/>
            <a:ext cx="11034445" cy="86182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nSpc>
                <a:spcPct val="100000"/>
              </a:lnSpc>
            </a:pPr>
            <a:r>
              <a:rPr lang="en-US" b="1" dirty="0" err="1"/>
              <a:t>Repasando</a:t>
            </a:r>
            <a:r>
              <a:rPr lang="en-US" b="1" dirty="0"/>
              <a:t> </a:t>
            </a:r>
            <a:r>
              <a:rPr lang="en-US" b="1" dirty="0" err="1"/>
              <a:t>términos</a:t>
            </a:r>
            <a:r>
              <a:rPr lang="en-US" b="1" dirty="0"/>
              <a:t>…</a:t>
            </a:r>
          </a:p>
        </p:txBody>
      </p:sp>
    </p:spTree>
    <p:extLst>
      <p:ext uri="{BB962C8B-B14F-4D97-AF65-F5344CB8AC3E}">
        <p14:creationId xmlns:p14="http://schemas.microsoft.com/office/powerpoint/2010/main" val="135691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838" y="153988"/>
            <a:ext cx="11079162" cy="1325562"/>
          </a:xfrm>
        </p:spPr>
        <p:txBody>
          <a:bodyPr/>
          <a:lstStyle/>
          <a:p>
            <a:r>
              <a:rPr lang="en-US" dirty="0" err="1"/>
              <a:t>Modelos</a:t>
            </a:r>
            <a:r>
              <a:rPr lang="en-US" dirty="0"/>
              <a:t>, Vistas y </a:t>
            </a:r>
            <a:r>
              <a:rPr lang="en-US" dirty="0" err="1"/>
              <a:t>Controladores</a:t>
            </a:r>
            <a:endParaRPr lang="en-US" dirty="0"/>
          </a:p>
        </p:txBody>
      </p:sp>
      <p:sp>
        <p:nvSpPr>
          <p:cNvPr id="69" name="Rectangle 68"/>
          <p:cNvSpPr/>
          <p:nvPr/>
        </p:nvSpPr>
        <p:spPr bwMode="auto">
          <a:xfrm>
            <a:off x="1192109" y="5065531"/>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1192109" y="3322456"/>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16" name="Rectangle 68"/>
          <p:cNvSpPr/>
          <p:nvPr/>
        </p:nvSpPr>
        <p:spPr bwMode="auto">
          <a:xfrm>
            <a:off x="1192109" y="1579381"/>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Model</a:t>
            </a:r>
          </a:p>
        </p:txBody>
      </p:sp>
      <p:sp>
        <p:nvSpPr>
          <p:cNvPr id="4" name="CuadroTexto 3"/>
          <p:cNvSpPr txBox="1"/>
          <p:nvPr/>
        </p:nvSpPr>
        <p:spPr>
          <a:xfrm>
            <a:off x="3933825" y="1479550"/>
            <a:ext cx="4943475" cy="1477328"/>
          </a:xfrm>
          <a:prstGeom prst="rect">
            <a:avLst/>
          </a:prstGeom>
          <a:noFill/>
        </p:spPr>
        <p:txBody>
          <a:bodyPr wrap="square" rtlCol="0">
            <a:spAutoFit/>
          </a:bodyPr>
          <a:lstStyle/>
          <a:p>
            <a:pPr algn="just"/>
            <a:r>
              <a:rPr lang="es-CO" dirty="0">
                <a:solidFill>
                  <a:schemeClr val="tx1">
                    <a:lumMod val="65000"/>
                    <a:lumOff val="35000"/>
                  </a:schemeClr>
                </a:solidFill>
              </a:rPr>
              <a:t>Representan los datos y la lógica de negocio asociada. Estas básicamente son Clases que representan objetos utilizados en el Sitio Web como por ejemplo un Usuario, un Producto, una Ciudad, </a:t>
            </a:r>
            <a:r>
              <a:rPr lang="es-CO" dirty="0" err="1">
                <a:solidFill>
                  <a:schemeClr val="tx1">
                    <a:lumMod val="65000"/>
                    <a:lumOff val="35000"/>
                  </a:schemeClr>
                </a:solidFill>
              </a:rPr>
              <a:t>etc</a:t>
            </a:r>
            <a:endParaRPr lang="es-CO" dirty="0">
              <a:solidFill>
                <a:schemeClr val="tx1">
                  <a:lumMod val="65000"/>
                  <a:lumOff val="35000"/>
                </a:schemeClr>
              </a:solidFill>
            </a:endParaRPr>
          </a:p>
        </p:txBody>
      </p:sp>
      <p:sp>
        <p:nvSpPr>
          <p:cNvPr id="18" name="Left Arrow 61"/>
          <p:cNvSpPr/>
          <p:nvPr/>
        </p:nvSpPr>
        <p:spPr bwMode="auto">
          <a:xfrm rot="10800000">
            <a:off x="9120593" y="1894437"/>
            <a:ext cx="947331"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pic>
        <p:nvPicPr>
          <p:cNvPr id="5" name="Imagen 4"/>
          <p:cNvPicPr>
            <a:picLocks noChangeAspect="1"/>
          </p:cNvPicPr>
          <p:nvPr/>
        </p:nvPicPr>
        <p:blipFill>
          <a:blip r:embed="rId3"/>
          <a:stretch>
            <a:fillRect/>
          </a:stretch>
        </p:blipFill>
        <p:spPr>
          <a:xfrm>
            <a:off x="10241959" y="1394302"/>
            <a:ext cx="1381125" cy="1647825"/>
          </a:xfrm>
          <a:prstGeom prst="rect">
            <a:avLst/>
          </a:prstGeom>
        </p:spPr>
      </p:pic>
      <p:sp>
        <p:nvSpPr>
          <p:cNvPr id="6" name="CuadroTexto 5"/>
          <p:cNvSpPr txBox="1"/>
          <p:nvPr/>
        </p:nvSpPr>
        <p:spPr>
          <a:xfrm>
            <a:off x="3929804" y="3322456"/>
            <a:ext cx="6174784" cy="1477328"/>
          </a:xfrm>
          <a:prstGeom prst="rect">
            <a:avLst/>
          </a:prstGeom>
          <a:noFill/>
        </p:spPr>
        <p:txBody>
          <a:bodyPr wrap="square" rtlCol="0">
            <a:spAutoFit/>
          </a:bodyPr>
          <a:lstStyle/>
          <a:p>
            <a:r>
              <a:rPr lang="es-CO" dirty="0">
                <a:solidFill>
                  <a:schemeClr val="tx1">
                    <a:lumMod val="65000"/>
                    <a:lumOff val="35000"/>
                  </a:schemeClr>
                </a:solidFill>
              </a:rPr>
              <a:t>Es un archivo (ASPX =&gt; .</a:t>
            </a:r>
            <a:r>
              <a:rPr lang="es-CO" dirty="0" err="1">
                <a:solidFill>
                  <a:schemeClr val="tx1">
                    <a:lumMod val="65000"/>
                    <a:lumOff val="35000"/>
                  </a:schemeClr>
                </a:solidFill>
              </a:rPr>
              <a:t>aspx</a:t>
            </a:r>
            <a:r>
              <a:rPr lang="es-CO" dirty="0">
                <a:solidFill>
                  <a:schemeClr val="tx1">
                    <a:lumMod val="65000"/>
                    <a:lumOff val="35000"/>
                  </a:schemeClr>
                </a:solidFill>
              </a:rPr>
              <a:t> o </a:t>
            </a:r>
            <a:r>
              <a:rPr lang="es-CO" dirty="0" err="1">
                <a:solidFill>
                  <a:schemeClr val="tx1">
                    <a:lumMod val="65000"/>
                    <a:lumOff val="35000"/>
                  </a:schemeClr>
                </a:solidFill>
              </a:rPr>
              <a:t>Razor</a:t>
            </a:r>
            <a:r>
              <a:rPr lang="es-CO" dirty="0">
                <a:solidFill>
                  <a:schemeClr val="tx1">
                    <a:lumMod val="65000"/>
                    <a:lumOff val="35000"/>
                  </a:schemeClr>
                </a:solidFill>
              </a:rPr>
              <a:t> =&gt; .</a:t>
            </a:r>
            <a:r>
              <a:rPr lang="es-CO" dirty="0" err="1">
                <a:solidFill>
                  <a:schemeClr val="tx1">
                    <a:lumMod val="65000"/>
                    <a:lumOff val="35000"/>
                  </a:schemeClr>
                </a:solidFill>
              </a:rPr>
              <a:t>cshtml</a:t>
            </a:r>
            <a:r>
              <a:rPr lang="es-CO" dirty="0">
                <a:solidFill>
                  <a:schemeClr val="tx1">
                    <a:lumMod val="65000"/>
                    <a:lumOff val="35000"/>
                  </a:schemeClr>
                </a:solidFill>
              </a:rPr>
              <a:t> o .</a:t>
            </a:r>
            <a:r>
              <a:rPr lang="es-CO" dirty="0" err="1">
                <a:solidFill>
                  <a:schemeClr val="tx1">
                    <a:lumMod val="65000"/>
                    <a:lumOff val="35000"/>
                  </a:schemeClr>
                </a:solidFill>
              </a:rPr>
              <a:t>vbhtml</a:t>
            </a:r>
            <a:r>
              <a:rPr lang="es-CO" dirty="0">
                <a:solidFill>
                  <a:schemeClr val="tx1">
                    <a:lumMod val="65000"/>
                    <a:lumOff val="35000"/>
                  </a:schemeClr>
                </a:solidFill>
              </a:rPr>
              <a:t>)</a:t>
            </a:r>
          </a:p>
          <a:p>
            <a:r>
              <a:rPr lang="es-CO" dirty="0">
                <a:solidFill>
                  <a:schemeClr val="tx1">
                    <a:lumMod val="65000"/>
                    <a:lumOff val="35000"/>
                  </a:schemeClr>
                </a:solidFill>
              </a:rPr>
              <a:t>El cual incluye etiquetas HTML y código del lado del servidor. Un motor de Vista interpreta el archivo, ejecuta el código del lado del servidor y genera el HTML que finalmente recibe el navegador</a:t>
            </a:r>
          </a:p>
        </p:txBody>
      </p:sp>
      <p:sp>
        <p:nvSpPr>
          <p:cNvPr id="21" name="Left Arrow 61"/>
          <p:cNvSpPr/>
          <p:nvPr/>
        </p:nvSpPr>
        <p:spPr bwMode="auto">
          <a:xfrm rot="10800000">
            <a:off x="9482543" y="4183358"/>
            <a:ext cx="947331"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pic>
        <p:nvPicPr>
          <p:cNvPr id="7" name="Imagen 6"/>
          <p:cNvPicPr>
            <a:picLocks noChangeAspect="1"/>
          </p:cNvPicPr>
          <p:nvPr/>
        </p:nvPicPr>
        <p:blipFill>
          <a:blip r:embed="rId4"/>
          <a:stretch>
            <a:fillRect/>
          </a:stretch>
        </p:blipFill>
        <p:spPr>
          <a:xfrm>
            <a:off x="10556284" y="3933009"/>
            <a:ext cx="1066800" cy="866775"/>
          </a:xfrm>
          <a:prstGeom prst="rect">
            <a:avLst/>
          </a:prstGeom>
        </p:spPr>
      </p:pic>
      <p:sp>
        <p:nvSpPr>
          <p:cNvPr id="8" name="CuadroTexto 7"/>
          <p:cNvSpPr txBox="1"/>
          <p:nvPr/>
        </p:nvSpPr>
        <p:spPr>
          <a:xfrm>
            <a:off x="3929804" y="5065531"/>
            <a:ext cx="6048374" cy="1477328"/>
          </a:xfrm>
          <a:prstGeom prst="rect">
            <a:avLst/>
          </a:prstGeom>
          <a:noFill/>
        </p:spPr>
        <p:txBody>
          <a:bodyPr wrap="square" rtlCol="0">
            <a:spAutoFit/>
          </a:bodyPr>
          <a:lstStyle/>
          <a:p>
            <a:r>
              <a:rPr lang="es-CO" dirty="0">
                <a:solidFill>
                  <a:schemeClr val="tx1">
                    <a:lumMod val="65000"/>
                    <a:lumOff val="35000"/>
                  </a:schemeClr>
                </a:solidFill>
              </a:rPr>
              <a:t>Es una Clase que responde a las peticiones del Navegador Web, los métodos públicos se consideran Acciones y no existe sobrecarga de estos. Generalmente</a:t>
            </a:r>
          </a:p>
          <a:p>
            <a:r>
              <a:rPr lang="es-CO" dirty="0">
                <a:solidFill>
                  <a:schemeClr val="tx1">
                    <a:lumMod val="65000"/>
                    <a:lumOff val="35000"/>
                  </a:schemeClr>
                </a:solidFill>
              </a:rPr>
              <a:t>existe un Controlador por cada Clase del Modelo y </a:t>
            </a:r>
          </a:p>
          <a:p>
            <a:r>
              <a:rPr lang="es-CO" dirty="0">
                <a:solidFill>
                  <a:schemeClr val="tx1">
                    <a:lumMod val="65000"/>
                    <a:lumOff val="35000"/>
                  </a:schemeClr>
                </a:solidFill>
              </a:rPr>
              <a:t>por convención estos terminan en </a:t>
            </a:r>
            <a:r>
              <a:rPr lang="es-CO" sz="1200" dirty="0" err="1">
                <a:solidFill>
                  <a:schemeClr val="tx1">
                    <a:lumMod val="65000"/>
                    <a:lumOff val="35000"/>
                  </a:schemeClr>
                </a:solidFill>
              </a:rPr>
              <a:t>NombreClase</a:t>
            </a:r>
            <a:r>
              <a:rPr lang="es-CO" sz="1200" b="1" dirty="0" err="1">
                <a:solidFill>
                  <a:schemeClr val="tx1">
                    <a:lumMod val="65000"/>
                    <a:lumOff val="35000"/>
                  </a:schemeClr>
                </a:solidFill>
              </a:rPr>
              <a:t>Controller</a:t>
            </a:r>
            <a:endParaRPr lang="es-CO" sz="1200" b="1" dirty="0">
              <a:solidFill>
                <a:schemeClr val="tx1">
                  <a:lumMod val="65000"/>
                  <a:lumOff val="35000"/>
                </a:schemeClr>
              </a:solidFill>
            </a:endParaRPr>
          </a:p>
        </p:txBody>
      </p:sp>
      <p:pic>
        <p:nvPicPr>
          <p:cNvPr id="9" name="Imagen 8"/>
          <p:cNvPicPr>
            <a:picLocks noChangeAspect="1"/>
          </p:cNvPicPr>
          <p:nvPr/>
        </p:nvPicPr>
        <p:blipFill>
          <a:blip r:embed="rId5"/>
          <a:stretch>
            <a:fillRect/>
          </a:stretch>
        </p:blipFill>
        <p:spPr>
          <a:xfrm>
            <a:off x="9329737" y="5745935"/>
            <a:ext cx="2752725" cy="1028700"/>
          </a:xfrm>
          <a:prstGeom prst="rect">
            <a:avLst/>
          </a:prstGeom>
        </p:spPr>
      </p:pic>
      <p:sp>
        <p:nvSpPr>
          <p:cNvPr id="25" name="Left Arrow 61"/>
          <p:cNvSpPr/>
          <p:nvPr/>
        </p:nvSpPr>
        <p:spPr bwMode="auto">
          <a:xfrm rot="10800000">
            <a:off x="8291795" y="5665086"/>
            <a:ext cx="947331"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47598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73710" y="273449"/>
            <a:ext cx="5063066" cy="1006204"/>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a:lstStyle>
          <a:p>
            <a:pPr algn="l">
              <a:lnSpc>
                <a:spcPct val="100000"/>
              </a:lnSpc>
            </a:pPr>
            <a:r>
              <a:rPr lang="en-US" sz="6000" b="1" dirty="0"/>
              <a:t>ASP.NET MVC</a:t>
            </a:r>
          </a:p>
        </p:txBody>
      </p:sp>
      <p:pic>
        <p:nvPicPr>
          <p:cNvPr id="2052" name="Picture 4" descr="http://www.trecebits.com/wp-content/uploads/2010/03/ur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049" y="5286446"/>
            <a:ext cx="1303866" cy="85620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73"/>
          <p:cNvSpPr/>
          <p:nvPr/>
        </p:nvSpPr>
        <p:spPr bwMode="auto">
          <a:xfrm rot="745843">
            <a:off x="2490314" y="387428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2" name="CuadroTexto 1"/>
          <p:cNvSpPr txBox="1"/>
          <p:nvPr/>
        </p:nvSpPr>
        <p:spPr>
          <a:xfrm>
            <a:off x="2837309" y="4963229"/>
            <a:ext cx="1330436" cy="369332"/>
          </a:xfrm>
          <a:prstGeom prst="rect">
            <a:avLst/>
          </a:prstGeom>
          <a:noFill/>
        </p:spPr>
        <p:txBody>
          <a:bodyPr wrap="square" rtlCol="0">
            <a:spAutoFit/>
          </a:bodyPr>
          <a:lstStyle/>
          <a:p>
            <a:r>
              <a:rPr lang="es-CO" dirty="0">
                <a:solidFill>
                  <a:schemeClr val="bg1"/>
                </a:solidFill>
              </a:rPr>
              <a:t>URL </a:t>
            </a:r>
            <a:r>
              <a:rPr lang="es-CO" dirty="0" err="1">
                <a:solidFill>
                  <a:schemeClr val="bg1"/>
                </a:solidFill>
              </a:rPr>
              <a:t>Routing</a:t>
            </a:r>
            <a:endParaRPr lang="es-CO" dirty="0">
              <a:solidFill>
                <a:schemeClr val="bg1"/>
              </a:solidFill>
            </a:endParaRPr>
          </a:p>
        </p:txBody>
      </p:sp>
      <p:sp>
        <p:nvSpPr>
          <p:cNvPr id="12" name="Left Arrow 75"/>
          <p:cNvSpPr/>
          <p:nvPr/>
        </p:nvSpPr>
        <p:spPr bwMode="auto">
          <a:xfrm rot="20848093">
            <a:off x="2275416" y="2196710"/>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pic>
        <p:nvPicPr>
          <p:cNvPr id="2056" name="Picture 8" descr="http://ieeesb-uniovi.es/wp-content/uploads/2013/10/html5-css3-j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126" y="2035356"/>
            <a:ext cx="1282698" cy="751581"/>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5048148" y="1298441"/>
            <a:ext cx="1244920" cy="461665"/>
          </a:xfrm>
          <a:prstGeom prst="rect">
            <a:avLst/>
          </a:prstGeom>
          <a:noFill/>
        </p:spPr>
        <p:txBody>
          <a:bodyPr wrap="square" rtlCol="0">
            <a:spAutoFit/>
          </a:bodyPr>
          <a:lstStyle/>
          <a:p>
            <a:pPr algn="r"/>
            <a:r>
              <a:rPr lang="es-CO" sz="2400" dirty="0">
                <a:solidFill>
                  <a:schemeClr val="bg1"/>
                </a:solidFill>
              </a:rPr>
              <a:t>View</a:t>
            </a:r>
          </a:p>
        </p:txBody>
      </p:sp>
      <p:pic>
        <p:nvPicPr>
          <p:cNvPr id="2060" name="Picture 12" descr="http://vahidjozi.com/wp-content/uploads/2012/02/mobile_gesam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474" y="2859282"/>
            <a:ext cx="2134828" cy="1401958"/>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73"/>
          <p:cNvSpPr/>
          <p:nvPr/>
        </p:nvSpPr>
        <p:spPr bwMode="auto">
          <a:xfrm rot="20843329">
            <a:off x="6365563" y="1236461"/>
            <a:ext cx="2468198" cy="772796"/>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000" kern="0" dirty="0">
                <a:gradFill>
                  <a:gsLst>
                    <a:gs pos="0">
                      <a:srgbClr val="FFFFFF"/>
                    </a:gs>
                    <a:gs pos="100000">
                      <a:srgbClr val="FFFFFF"/>
                    </a:gs>
                  </a:gsLst>
                  <a:lin ang="5400000" scaled="0"/>
                </a:gradFill>
                <a:latin typeface="Segoe UI"/>
              </a:rPr>
              <a:t>View Engine</a:t>
            </a:r>
          </a:p>
        </p:txBody>
      </p:sp>
      <p:pic>
        <p:nvPicPr>
          <p:cNvPr id="11" name="Imagen 10"/>
          <p:cNvPicPr>
            <a:picLocks noChangeAspect="1"/>
          </p:cNvPicPr>
          <p:nvPr/>
        </p:nvPicPr>
        <p:blipFill>
          <a:blip r:embed="rId6"/>
          <a:stretch>
            <a:fillRect/>
          </a:stretch>
        </p:blipFill>
        <p:spPr>
          <a:xfrm>
            <a:off x="9217314" y="673747"/>
            <a:ext cx="2468033" cy="938640"/>
          </a:xfrm>
          <a:prstGeom prst="rect">
            <a:avLst/>
          </a:prstGeom>
        </p:spPr>
      </p:pic>
      <p:sp>
        <p:nvSpPr>
          <p:cNvPr id="13" name="Rectángulo 12"/>
          <p:cNvSpPr/>
          <p:nvPr/>
        </p:nvSpPr>
        <p:spPr>
          <a:xfrm>
            <a:off x="11129674" y="372714"/>
            <a:ext cx="658385" cy="369332"/>
          </a:xfrm>
          <a:prstGeom prst="rect">
            <a:avLst/>
          </a:prstGeom>
        </p:spPr>
        <p:txBody>
          <a:bodyPr wrap="none">
            <a:spAutoFit/>
          </a:bodyPr>
          <a:lstStyle/>
          <a:p>
            <a:pPr algn="r"/>
            <a:r>
              <a:rPr lang="es-CO" dirty="0">
                <a:solidFill>
                  <a:schemeClr val="bg1"/>
                </a:solidFill>
              </a:rPr>
              <a:t>ASPX</a:t>
            </a:r>
          </a:p>
        </p:txBody>
      </p:sp>
      <p:pic>
        <p:nvPicPr>
          <p:cNvPr id="14" name="Imagen 13"/>
          <p:cNvPicPr>
            <a:picLocks noChangeAspect="1"/>
          </p:cNvPicPr>
          <p:nvPr/>
        </p:nvPicPr>
        <p:blipFill>
          <a:blip r:embed="rId7"/>
          <a:stretch>
            <a:fillRect/>
          </a:stretch>
        </p:blipFill>
        <p:spPr>
          <a:xfrm>
            <a:off x="9499600" y="1913420"/>
            <a:ext cx="2185746" cy="1040499"/>
          </a:xfrm>
          <a:prstGeom prst="rect">
            <a:avLst/>
          </a:prstGeom>
        </p:spPr>
      </p:pic>
      <p:sp>
        <p:nvSpPr>
          <p:cNvPr id="25" name="Rectángulo 24"/>
          <p:cNvSpPr/>
          <p:nvPr/>
        </p:nvSpPr>
        <p:spPr>
          <a:xfrm>
            <a:off x="9447611" y="1595453"/>
            <a:ext cx="2340448" cy="369332"/>
          </a:xfrm>
          <a:prstGeom prst="rect">
            <a:avLst/>
          </a:prstGeom>
        </p:spPr>
        <p:txBody>
          <a:bodyPr wrap="none">
            <a:spAutoFit/>
          </a:bodyPr>
          <a:lstStyle/>
          <a:p>
            <a:pPr algn="r"/>
            <a:r>
              <a:rPr lang="es-CO" dirty="0" err="1">
                <a:solidFill>
                  <a:schemeClr val="bg1"/>
                </a:solidFill>
              </a:rPr>
              <a:t>Razor</a:t>
            </a:r>
            <a:r>
              <a:rPr lang="es-CO" dirty="0">
                <a:solidFill>
                  <a:schemeClr val="bg1"/>
                </a:solidFill>
              </a:rPr>
              <a:t>(</a:t>
            </a:r>
            <a:r>
              <a:rPr lang="en-US" sz="1100" dirty="0">
                <a:solidFill>
                  <a:schemeClr val="bg1"/>
                </a:solidFill>
              </a:rPr>
              <a:t>clean, fast and fun to type</a:t>
            </a:r>
            <a:r>
              <a:rPr lang="es-CO" dirty="0">
                <a:solidFill>
                  <a:schemeClr val="bg1"/>
                </a:solidFill>
              </a:rPr>
              <a:t>)</a:t>
            </a:r>
          </a:p>
        </p:txBody>
      </p:sp>
      <p:pic>
        <p:nvPicPr>
          <p:cNvPr id="2064" name="Picture 16" descr="cog, gear, settings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5838" y="4145276"/>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4697549" y="3731242"/>
            <a:ext cx="1450668" cy="461665"/>
          </a:xfrm>
          <a:prstGeom prst="rect">
            <a:avLst/>
          </a:prstGeom>
          <a:noFill/>
        </p:spPr>
        <p:txBody>
          <a:bodyPr wrap="square" rtlCol="0">
            <a:spAutoFit/>
          </a:bodyPr>
          <a:lstStyle/>
          <a:p>
            <a:pPr algn="r"/>
            <a:r>
              <a:rPr lang="es-CO" sz="2400" dirty="0" err="1">
                <a:solidFill>
                  <a:schemeClr val="bg1"/>
                </a:solidFill>
              </a:rPr>
              <a:t>Controller</a:t>
            </a:r>
            <a:endParaRPr lang="es-CO" sz="2400" dirty="0">
              <a:solidFill>
                <a:schemeClr val="bg1"/>
              </a:solidFill>
            </a:endParaRPr>
          </a:p>
        </p:txBody>
      </p:sp>
      <p:pic>
        <p:nvPicPr>
          <p:cNvPr id="2066" name="Picture 18" descr="database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62126" y="3467606"/>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29" name="CuadroTexto 28"/>
          <p:cNvSpPr txBox="1"/>
          <p:nvPr/>
        </p:nvSpPr>
        <p:spPr>
          <a:xfrm>
            <a:off x="7769599" y="2880861"/>
            <a:ext cx="1244920" cy="461665"/>
          </a:xfrm>
          <a:prstGeom prst="rect">
            <a:avLst/>
          </a:prstGeom>
          <a:noFill/>
        </p:spPr>
        <p:txBody>
          <a:bodyPr wrap="square" rtlCol="0">
            <a:spAutoFit/>
          </a:bodyPr>
          <a:lstStyle/>
          <a:p>
            <a:pPr algn="r"/>
            <a:r>
              <a:rPr lang="es-CO" sz="2400" dirty="0" err="1">
                <a:solidFill>
                  <a:schemeClr val="bg1"/>
                </a:solidFill>
              </a:rPr>
              <a:t>Model</a:t>
            </a:r>
            <a:endParaRPr lang="es-CO" sz="2400" dirty="0">
              <a:solidFill>
                <a:schemeClr val="bg1"/>
              </a:solidFill>
            </a:endParaRPr>
          </a:p>
        </p:txBody>
      </p:sp>
      <p:sp>
        <p:nvSpPr>
          <p:cNvPr id="34" name="Right Arrow 73"/>
          <p:cNvSpPr/>
          <p:nvPr/>
        </p:nvSpPr>
        <p:spPr bwMode="auto">
          <a:xfrm>
            <a:off x="9050153" y="3457563"/>
            <a:ext cx="1787658" cy="1077014"/>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000" kern="0" dirty="0">
                <a:gradFill>
                  <a:gsLst>
                    <a:gs pos="0">
                      <a:srgbClr val="FFFFFF"/>
                    </a:gs>
                    <a:gs pos="100000">
                      <a:srgbClr val="FFFFFF"/>
                    </a:gs>
                  </a:gsLst>
                  <a:lin ang="5400000" scaled="0"/>
                </a:gradFill>
                <a:latin typeface="Segoe UI"/>
              </a:rPr>
              <a:t>Entity Framework</a:t>
            </a:r>
          </a:p>
        </p:txBody>
      </p:sp>
      <p:sp>
        <p:nvSpPr>
          <p:cNvPr id="35" name="CuadroTexto 34"/>
          <p:cNvSpPr txBox="1"/>
          <p:nvPr/>
        </p:nvSpPr>
        <p:spPr>
          <a:xfrm>
            <a:off x="11402546" y="3172148"/>
            <a:ext cx="565600" cy="461665"/>
          </a:xfrm>
          <a:prstGeom prst="rect">
            <a:avLst/>
          </a:prstGeom>
          <a:noFill/>
        </p:spPr>
        <p:txBody>
          <a:bodyPr wrap="square" rtlCol="0">
            <a:spAutoFit/>
          </a:bodyPr>
          <a:lstStyle/>
          <a:p>
            <a:pPr algn="r"/>
            <a:r>
              <a:rPr lang="es-CO" sz="2400" dirty="0">
                <a:solidFill>
                  <a:schemeClr val="bg1"/>
                </a:solidFill>
              </a:rPr>
              <a:t>DB</a:t>
            </a:r>
          </a:p>
        </p:txBody>
      </p:sp>
      <p:pic>
        <p:nvPicPr>
          <p:cNvPr id="4" name="Imagen 3"/>
          <p:cNvPicPr>
            <a:picLocks noChangeAspect="1"/>
          </p:cNvPicPr>
          <p:nvPr/>
        </p:nvPicPr>
        <p:blipFill>
          <a:blip r:embed="rId10"/>
          <a:stretch>
            <a:fillRect/>
          </a:stretch>
        </p:blipFill>
        <p:spPr>
          <a:xfrm>
            <a:off x="7721059" y="3250607"/>
            <a:ext cx="1219200" cy="1219200"/>
          </a:xfrm>
          <a:prstGeom prst="rect">
            <a:avLst/>
          </a:prstGeom>
        </p:spPr>
      </p:pic>
      <p:sp>
        <p:nvSpPr>
          <p:cNvPr id="26" name="CuadroTexto 25"/>
          <p:cNvSpPr txBox="1"/>
          <p:nvPr/>
        </p:nvSpPr>
        <p:spPr>
          <a:xfrm>
            <a:off x="7721059" y="5038221"/>
            <a:ext cx="4351175" cy="461963"/>
          </a:xfrm>
          <a:prstGeom prst="rect">
            <a:avLst/>
          </a:prstGeom>
          <a:noFill/>
        </p:spPr>
        <p:txBody>
          <a:bodyPr wrap="square" rtlCol="0">
            <a:spAutoFit/>
          </a:bodyPr>
          <a:lstStyle/>
          <a:p>
            <a:r>
              <a:rPr lang="es-CO" sz="2400" dirty="0" err="1">
                <a:solidFill>
                  <a:srgbClr val="FFFFFF"/>
                </a:solidFill>
                <a:latin typeface="arial"/>
                <a:cs typeface="arial"/>
              </a:rPr>
              <a:t>Convention over Configuration</a:t>
            </a:r>
            <a:endParaRPr lang="es-CO" sz="2400" dirty="0">
              <a:solidFill>
                <a:srgbClr val="FFFFFF"/>
              </a:solidFill>
            </a:endParaRPr>
          </a:p>
        </p:txBody>
      </p:sp>
      <p:sp>
        <p:nvSpPr>
          <p:cNvPr id="5" name="CuadroTexto 4"/>
          <p:cNvSpPr txBox="1"/>
          <p:nvPr/>
        </p:nvSpPr>
        <p:spPr>
          <a:xfrm>
            <a:off x="6730892" y="5565690"/>
            <a:ext cx="5433438" cy="923330"/>
          </a:xfrm>
          <a:prstGeom prst="rect">
            <a:avLst/>
          </a:prstGeom>
        </p:spPr>
        <p:txBody>
          <a:bodyPr wrap="square" rtlCol="0">
            <a:spAutoFit/>
          </a:bodyPr>
          <a:lstStyle/>
          <a:p>
            <a:pPr algn="ctr"/>
            <a:r>
              <a:rPr lang="es-ES" dirty="0">
                <a:solidFill>
                  <a:srgbClr val="222222"/>
                </a:solidFill>
                <a:latin typeface="arial"/>
                <a:cs typeface="arial"/>
              </a:rPr>
              <a:t>Es una filosofía de diseño y una técnica que busca aplicar valores predeterminados que se pueden deducir de la estructura del código</a:t>
            </a:r>
            <a:r>
              <a:rPr lang="en-US" dirty="0">
                <a:solidFill>
                  <a:srgbClr val="222222"/>
                </a:solidFill>
                <a:latin typeface="arial"/>
              </a:rPr>
              <a:t>.</a:t>
            </a:r>
            <a:endParaRPr lang="es-ES" dirty="0"/>
          </a:p>
        </p:txBody>
      </p:sp>
      <p:cxnSp>
        <p:nvCxnSpPr>
          <p:cNvPr id="15" name="Conector recto 14"/>
          <p:cNvCxnSpPr/>
          <p:nvPr/>
        </p:nvCxnSpPr>
        <p:spPr>
          <a:xfrm>
            <a:off x="2428021" y="1493845"/>
            <a:ext cx="2611" cy="264727"/>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4" name="CuadroTexto 23"/>
          <p:cNvSpPr txBox="1"/>
          <p:nvPr/>
        </p:nvSpPr>
        <p:spPr>
          <a:xfrm>
            <a:off x="42575" y="1394955"/>
            <a:ext cx="2464627" cy="523220"/>
          </a:xfrm>
          <a:prstGeom prst="rect">
            <a:avLst/>
          </a:prstGeom>
          <a:noFill/>
        </p:spPr>
        <p:txBody>
          <a:bodyPr wrap="square" rtlCol="0">
            <a:spAutoFit/>
          </a:bodyPr>
          <a:lstStyle/>
          <a:p>
            <a:r>
              <a:rPr lang="es-CO" sz="2800" b="1" dirty="0">
                <a:solidFill>
                  <a:schemeClr val="tx1">
                    <a:lumMod val="75000"/>
                    <a:lumOff val="25000"/>
                  </a:schemeClr>
                </a:solidFill>
              </a:rPr>
              <a:t>Web Browser</a:t>
            </a:r>
          </a:p>
        </p:txBody>
      </p:sp>
      <p:sp>
        <p:nvSpPr>
          <p:cNvPr id="46" name="CuadroTexto 45"/>
          <p:cNvSpPr txBox="1"/>
          <p:nvPr/>
        </p:nvSpPr>
        <p:spPr>
          <a:xfrm>
            <a:off x="2492221" y="1407596"/>
            <a:ext cx="2173080" cy="523220"/>
          </a:xfrm>
          <a:prstGeom prst="rect">
            <a:avLst/>
          </a:prstGeom>
          <a:noFill/>
        </p:spPr>
        <p:txBody>
          <a:bodyPr wrap="square" rtlCol="0">
            <a:spAutoFit/>
          </a:bodyPr>
          <a:lstStyle/>
          <a:p>
            <a:r>
              <a:rPr lang="es-CO" sz="2800" b="1" dirty="0">
                <a:solidFill>
                  <a:schemeClr val="tx1">
                    <a:lumMod val="75000"/>
                    <a:lumOff val="25000"/>
                  </a:schemeClr>
                </a:solidFill>
              </a:rPr>
              <a:t>Web Server</a:t>
            </a:r>
          </a:p>
        </p:txBody>
      </p:sp>
      <p:pic>
        <p:nvPicPr>
          <p:cNvPr id="28" name="Imagen 27"/>
          <p:cNvPicPr>
            <a:picLocks noChangeAspect="1"/>
          </p:cNvPicPr>
          <p:nvPr/>
        </p:nvPicPr>
        <p:blipFill>
          <a:blip r:embed="rId11"/>
          <a:stretch>
            <a:fillRect/>
          </a:stretch>
        </p:blipFill>
        <p:spPr>
          <a:xfrm>
            <a:off x="4865297" y="1740699"/>
            <a:ext cx="1342961" cy="866820"/>
          </a:xfrm>
          <a:prstGeom prst="rect">
            <a:avLst/>
          </a:prstGeom>
        </p:spPr>
      </p:pic>
      <p:cxnSp>
        <p:nvCxnSpPr>
          <p:cNvPr id="52" name="Conector recto 51"/>
          <p:cNvCxnSpPr/>
          <p:nvPr/>
        </p:nvCxnSpPr>
        <p:spPr>
          <a:xfrm>
            <a:off x="2428021" y="1902992"/>
            <a:ext cx="2611" cy="264727"/>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53" name="Conector recto 52"/>
          <p:cNvCxnSpPr/>
          <p:nvPr/>
        </p:nvCxnSpPr>
        <p:spPr>
          <a:xfrm>
            <a:off x="2428021" y="2312139"/>
            <a:ext cx="2611" cy="264727"/>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54" name="Conector recto 53"/>
          <p:cNvCxnSpPr/>
          <p:nvPr/>
        </p:nvCxnSpPr>
        <p:spPr>
          <a:xfrm>
            <a:off x="2428021" y="3120985"/>
            <a:ext cx="2611" cy="264727"/>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55" name="Conector recto 54"/>
          <p:cNvCxnSpPr/>
          <p:nvPr/>
        </p:nvCxnSpPr>
        <p:spPr>
          <a:xfrm>
            <a:off x="2429090" y="5639111"/>
            <a:ext cx="2611" cy="264727"/>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56" name="Conector recto 55"/>
          <p:cNvCxnSpPr/>
          <p:nvPr/>
        </p:nvCxnSpPr>
        <p:spPr>
          <a:xfrm>
            <a:off x="2428021" y="4411766"/>
            <a:ext cx="2611" cy="264727"/>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57" name="Conector recto 56"/>
          <p:cNvCxnSpPr/>
          <p:nvPr/>
        </p:nvCxnSpPr>
        <p:spPr>
          <a:xfrm>
            <a:off x="2428021" y="4820991"/>
            <a:ext cx="2611" cy="264727"/>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58" name="Conector recto 57"/>
          <p:cNvCxnSpPr/>
          <p:nvPr/>
        </p:nvCxnSpPr>
        <p:spPr>
          <a:xfrm>
            <a:off x="2428021" y="5230216"/>
            <a:ext cx="2611" cy="264727"/>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60" name="Left Arrow 61"/>
          <p:cNvSpPr/>
          <p:nvPr/>
        </p:nvSpPr>
        <p:spPr bwMode="auto">
          <a:xfrm rot="5400000">
            <a:off x="5105400" y="2923640"/>
            <a:ext cx="862753"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1" name="Left Arrow 61"/>
          <p:cNvSpPr/>
          <p:nvPr/>
        </p:nvSpPr>
        <p:spPr bwMode="auto">
          <a:xfrm rot="9510712">
            <a:off x="6205944" y="4112776"/>
            <a:ext cx="1227373"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2" name="Left Arrow 61"/>
          <p:cNvSpPr/>
          <p:nvPr/>
        </p:nvSpPr>
        <p:spPr bwMode="auto">
          <a:xfrm rot="20292635">
            <a:off x="6159276" y="3721232"/>
            <a:ext cx="1227373"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cxnSp>
        <p:nvCxnSpPr>
          <p:cNvPr id="38" name="Conector recto 37"/>
          <p:cNvCxnSpPr/>
          <p:nvPr/>
        </p:nvCxnSpPr>
        <p:spPr>
          <a:xfrm>
            <a:off x="2427536" y="3524929"/>
            <a:ext cx="2611" cy="264727"/>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634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0A164282-434E-41D4-9582-783D542A7B68}" type="slidenum">
              <a:rPr lang="en-US" smtClean="0"/>
              <a:t>8</a:t>
            </a:fld>
            <a:endParaRPr lang="en-US"/>
          </a:p>
        </p:txBody>
      </p:sp>
      <p:sp>
        <p:nvSpPr>
          <p:cNvPr id="4" name="Title 1"/>
          <p:cNvSpPr txBox="1">
            <a:spLocks/>
          </p:cNvSpPr>
          <p:nvPr/>
        </p:nvSpPr>
        <p:spPr>
          <a:xfrm>
            <a:off x="1112838" y="153988"/>
            <a:ext cx="11079162"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dirty="0"/>
              <a:t>Razor</a:t>
            </a:r>
          </a:p>
        </p:txBody>
      </p:sp>
      <p:sp>
        <p:nvSpPr>
          <p:cNvPr id="5" name="CuadroTexto 4"/>
          <p:cNvSpPr txBox="1"/>
          <p:nvPr/>
        </p:nvSpPr>
        <p:spPr>
          <a:xfrm>
            <a:off x="1257300" y="1295400"/>
            <a:ext cx="6173787" cy="923330"/>
          </a:xfrm>
          <a:prstGeom prst="rect">
            <a:avLst/>
          </a:prstGeom>
          <a:noFill/>
        </p:spPr>
        <p:txBody>
          <a:bodyPr wrap="square" rtlCol="0">
            <a:spAutoFit/>
          </a:bodyPr>
          <a:lstStyle/>
          <a:p>
            <a:r>
              <a:rPr lang="es-CO" dirty="0">
                <a:solidFill>
                  <a:schemeClr val="bg2">
                    <a:lumMod val="50000"/>
                  </a:schemeClr>
                </a:solidFill>
              </a:rPr>
              <a:t>Es el motor de vistas predeterminado en ASP.NET MVC 4 e identifica el código del lado del servidor con el carácter @.</a:t>
            </a:r>
          </a:p>
          <a:p>
            <a:endParaRPr lang="es-CO" dirty="0"/>
          </a:p>
        </p:txBody>
      </p:sp>
      <p:sp>
        <p:nvSpPr>
          <p:cNvPr id="6" name="Title 1"/>
          <p:cNvSpPr txBox="1">
            <a:spLocks/>
          </p:cNvSpPr>
          <p:nvPr/>
        </p:nvSpPr>
        <p:spPr>
          <a:xfrm>
            <a:off x="1257300" y="2218729"/>
            <a:ext cx="6030912" cy="4332089"/>
          </a:xfrm>
          <a:prstGeom prst="rect">
            <a:avLst/>
          </a:prstGeom>
          <a:ln>
            <a:solidFill>
              <a:schemeClr val="accent6"/>
            </a:solidFill>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endParaRPr lang="en-US" sz="2800" b="1" dirty="0">
              <a:solidFill>
                <a:schemeClr val="tx1"/>
              </a:solidFill>
            </a:endParaRPr>
          </a:p>
          <a:p>
            <a:r>
              <a:rPr lang="en-US" sz="2800" b="1" dirty="0" err="1">
                <a:solidFill>
                  <a:schemeClr val="tx1"/>
                </a:solidFill>
              </a:rPr>
              <a:t>Objetivos</a:t>
            </a:r>
            <a:r>
              <a:rPr lang="en-US" sz="2800" b="1" dirty="0">
                <a:solidFill>
                  <a:schemeClr val="tx1"/>
                </a:solidFill>
              </a:rPr>
              <a:t> de </a:t>
            </a:r>
            <a:r>
              <a:rPr lang="en-US" sz="2800" b="1" dirty="0" err="1">
                <a:solidFill>
                  <a:schemeClr val="tx1"/>
                </a:solidFill>
              </a:rPr>
              <a:t>diseño</a:t>
            </a:r>
            <a:r>
              <a:rPr lang="en-US" sz="2800" b="1" dirty="0">
                <a:solidFill>
                  <a:schemeClr val="tx1"/>
                </a:solidFill>
              </a:rPr>
              <a:t>:</a:t>
            </a:r>
          </a:p>
          <a:p>
            <a:pPr marL="457200" indent="-457200" algn="just">
              <a:buFont typeface="Arial" panose="020B0604020202020204" pitchFamily="34" charset="0"/>
              <a:buChar char="•"/>
            </a:pPr>
            <a:r>
              <a:rPr lang="en-US" sz="2000" b="1" dirty="0" err="1">
                <a:solidFill>
                  <a:schemeClr val="accent6"/>
                </a:solidFill>
              </a:rPr>
              <a:t>Síntaxis</a:t>
            </a:r>
            <a:r>
              <a:rPr lang="en-US" sz="2000" b="1" dirty="0">
                <a:solidFill>
                  <a:schemeClr val="accent6"/>
                </a:solidFill>
              </a:rPr>
              <a:t> </a:t>
            </a:r>
            <a:r>
              <a:rPr lang="en-US" sz="2000" b="1" dirty="0" err="1">
                <a:solidFill>
                  <a:schemeClr val="accent6"/>
                </a:solidFill>
              </a:rPr>
              <a:t>compacta</a:t>
            </a:r>
            <a:r>
              <a:rPr lang="en-US" sz="2000" b="1" dirty="0">
                <a:solidFill>
                  <a:schemeClr val="accent6"/>
                </a:solidFill>
              </a:rPr>
              <a:t>, </a:t>
            </a:r>
            <a:r>
              <a:rPr lang="en-US" sz="2000" b="1" dirty="0" err="1">
                <a:solidFill>
                  <a:schemeClr val="accent6"/>
                </a:solidFill>
              </a:rPr>
              <a:t>expresiva</a:t>
            </a:r>
            <a:r>
              <a:rPr lang="en-US" sz="2000" b="1" dirty="0">
                <a:solidFill>
                  <a:schemeClr val="accent6"/>
                </a:solidFill>
              </a:rPr>
              <a:t> y </a:t>
            </a:r>
            <a:r>
              <a:rPr lang="en-US" sz="2000" b="1" dirty="0" err="1">
                <a:solidFill>
                  <a:schemeClr val="accent6"/>
                </a:solidFill>
              </a:rPr>
              <a:t>fluida</a:t>
            </a:r>
            <a:r>
              <a:rPr lang="en-US" sz="2000" b="1" dirty="0">
                <a:solidFill>
                  <a:schemeClr val="accent6"/>
                </a:solidFill>
              </a:rPr>
              <a:t> =&gt; </a:t>
            </a:r>
            <a:r>
              <a:rPr lang="en-US" sz="1400" dirty="0" err="1">
                <a:solidFill>
                  <a:schemeClr val="tx1"/>
                </a:solidFill>
              </a:rPr>
              <a:t>mínimiza</a:t>
            </a:r>
            <a:r>
              <a:rPr lang="en-US" sz="1400" dirty="0">
                <a:solidFill>
                  <a:schemeClr val="tx1"/>
                </a:solidFill>
              </a:rPr>
              <a:t> el </a:t>
            </a:r>
            <a:r>
              <a:rPr lang="en-US" sz="1400" dirty="0" err="1">
                <a:solidFill>
                  <a:schemeClr val="tx1"/>
                </a:solidFill>
              </a:rPr>
              <a:t>número</a:t>
            </a:r>
            <a:r>
              <a:rPr lang="en-US" sz="1400" dirty="0">
                <a:solidFill>
                  <a:schemeClr val="tx1"/>
                </a:solidFill>
              </a:rPr>
              <a:t> de </a:t>
            </a:r>
            <a:r>
              <a:rPr lang="en-US" sz="1400" dirty="0" err="1">
                <a:solidFill>
                  <a:schemeClr val="tx1"/>
                </a:solidFill>
              </a:rPr>
              <a:t>carácteres</a:t>
            </a:r>
            <a:r>
              <a:rPr lang="en-US" sz="1400" dirty="0">
                <a:solidFill>
                  <a:schemeClr val="tx1"/>
                </a:solidFill>
              </a:rPr>
              <a:t> </a:t>
            </a:r>
            <a:r>
              <a:rPr lang="en-US" sz="1400" dirty="0" err="1">
                <a:solidFill>
                  <a:schemeClr val="tx1"/>
                </a:solidFill>
              </a:rPr>
              <a:t>necesarios</a:t>
            </a:r>
            <a:r>
              <a:rPr lang="en-US" sz="1400" dirty="0">
                <a:solidFill>
                  <a:schemeClr val="tx1"/>
                </a:solidFill>
              </a:rPr>
              <a:t> para </a:t>
            </a:r>
            <a:r>
              <a:rPr lang="en-US" sz="1400" dirty="0" err="1">
                <a:solidFill>
                  <a:schemeClr val="tx1"/>
                </a:solidFill>
              </a:rPr>
              <a:t>escribir</a:t>
            </a:r>
            <a:r>
              <a:rPr lang="en-US" sz="1400" dirty="0">
                <a:solidFill>
                  <a:schemeClr val="tx1"/>
                </a:solidFill>
              </a:rPr>
              <a:t> un </a:t>
            </a:r>
            <a:r>
              <a:rPr lang="en-US" sz="1400" dirty="0" err="1">
                <a:solidFill>
                  <a:schemeClr val="tx1"/>
                </a:solidFill>
              </a:rPr>
              <a:t>archivo</a:t>
            </a:r>
            <a:r>
              <a:rPr lang="en-US" sz="1400" dirty="0">
                <a:solidFill>
                  <a:schemeClr val="tx1"/>
                </a:solidFill>
              </a:rPr>
              <a:t> </a:t>
            </a:r>
            <a:r>
              <a:rPr lang="en-US" sz="1400" dirty="0" err="1">
                <a:solidFill>
                  <a:schemeClr val="tx1"/>
                </a:solidFill>
              </a:rPr>
              <a:t>permitiendo</a:t>
            </a:r>
            <a:r>
              <a:rPr lang="en-US" sz="1400" dirty="0">
                <a:solidFill>
                  <a:schemeClr val="tx1"/>
                </a:solidFill>
              </a:rPr>
              <a:t> un </a:t>
            </a:r>
            <a:r>
              <a:rPr lang="en-US" sz="1400" dirty="0" err="1">
                <a:solidFill>
                  <a:schemeClr val="tx1"/>
                </a:solidFill>
              </a:rPr>
              <a:t>flujo</a:t>
            </a:r>
            <a:r>
              <a:rPr lang="en-US" sz="1400" dirty="0">
                <a:solidFill>
                  <a:schemeClr val="tx1"/>
                </a:solidFill>
              </a:rPr>
              <a:t> de </a:t>
            </a:r>
            <a:r>
              <a:rPr lang="en-US" sz="1400" dirty="0" err="1">
                <a:solidFill>
                  <a:schemeClr val="tx1"/>
                </a:solidFill>
              </a:rPr>
              <a:t>trabajo</a:t>
            </a:r>
            <a:r>
              <a:rPr lang="en-US" sz="1400" dirty="0">
                <a:solidFill>
                  <a:schemeClr val="tx1"/>
                </a:solidFill>
              </a:rPr>
              <a:t> de </a:t>
            </a:r>
            <a:r>
              <a:rPr lang="en-US" sz="1400" dirty="0" err="1">
                <a:solidFill>
                  <a:schemeClr val="tx1"/>
                </a:solidFill>
              </a:rPr>
              <a:t>códificación</a:t>
            </a:r>
            <a:r>
              <a:rPr lang="en-US" sz="1400" dirty="0">
                <a:solidFill>
                  <a:schemeClr val="tx1"/>
                </a:solidFill>
              </a:rPr>
              <a:t> </a:t>
            </a:r>
            <a:r>
              <a:rPr lang="en-US" sz="1400" dirty="0" err="1">
                <a:solidFill>
                  <a:schemeClr val="tx1"/>
                </a:solidFill>
              </a:rPr>
              <a:t>rápido</a:t>
            </a:r>
            <a:r>
              <a:rPr lang="en-US" sz="1400" dirty="0">
                <a:solidFill>
                  <a:schemeClr val="tx1"/>
                </a:solidFill>
              </a:rPr>
              <a:t> y </a:t>
            </a:r>
            <a:r>
              <a:rPr lang="en-US" sz="1400" dirty="0" err="1">
                <a:solidFill>
                  <a:schemeClr val="tx1"/>
                </a:solidFill>
              </a:rPr>
              <a:t>fluido</a:t>
            </a:r>
            <a:r>
              <a:rPr lang="en-US" sz="1400" dirty="0">
                <a:solidFill>
                  <a:schemeClr val="tx1"/>
                </a:solidFill>
              </a:rPr>
              <a:t>.</a:t>
            </a:r>
          </a:p>
          <a:p>
            <a:pPr marL="457200" indent="-457200" algn="just">
              <a:buFont typeface="Arial" panose="020B0604020202020204" pitchFamily="34" charset="0"/>
              <a:buChar char="•"/>
            </a:pPr>
            <a:endParaRPr lang="en-US" sz="1400" dirty="0">
              <a:solidFill>
                <a:schemeClr val="tx1"/>
              </a:solidFill>
            </a:endParaRPr>
          </a:p>
          <a:p>
            <a:pPr marL="457200" indent="-457200" algn="just">
              <a:buFont typeface="Arial" panose="020B0604020202020204" pitchFamily="34" charset="0"/>
              <a:buChar char="•"/>
            </a:pPr>
            <a:r>
              <a:rPr lang="en-US" sz="2000" b="1" dirty="0" err="1">
                <a:solidFill>
                  <a:schemeClr val="accent6"/>
                </a:solidFill>
              </a:rPr>
              <a:t>Fácil</a:t>
            </a:r>
            <a:r>
              <a:rPr lang="en-US" sz="2000" b="1" dirty="0">
                <a:solidFill>
                  <a:schemeClr val="accent6"/>
                </a:solidFill>
              </a:rPr>
              <a:t> de </a:t>
            </a:r>
            <a:r>
              <a:rPr lang="en-US" sz="2000" b="1" dirty="0" err="1">
                <a:solidFill>
                  <a:schemeClr val="accent6"/>
                </a:solidFill>
              </a:rPr>
              <a:t>aprender</a:t>
            </a:r>
            <a:r>
              <a:rPr lang="en-US" sz="2000" b="1" dirty="0">
                <a:solidFill>
                  <a:schemeClr val="accent6"/>
                </a:solidFill>
              </a:rPr>
              <a:t> =&gt; </a:t>
            </a:r>
            <a:r>
              <a:rPr lang="en-US" sz="1400" dirty="0" err="1">
                <a:solidFill>
                  <a:schemeClr val="tx1"/>
                </a:solidFill>
              </a:rPr>
              <a:t>Ser</a:t>
            </a:r>
            <a:r>
              <a:rPr lang="en-US" sz="1400" dirty="0">
                <a:solidFill>
                  <a:schemeClr val="tx1"/>
                </a:solidFill>
              </a:rPr>
              <a:t> </a:t>
            </a:r>
            <a:r>
              <a:rPr lang="en-US" sz="1400" dirty="0" err="1">
                <a:solidFill>
                  <a:schemeClr val="tx1"/>
                </a:solidFill>
              </a:rPr>
              <a:t>productivos</a:t>
            </a:r>
            <a:r>
              <a:rPr lang="en-US" sz="1400" dirty="0">
                <a:solidFill>
                  <a:schemeClr val="tx1"/>
                </a:solidFill>
              </a:rPr>
              <a:t> </a:t>
            </a:r>
            <a:r>
              <a:rPr lang="en-US" sz="1400" dirty="0" err="1">
                <a:solidFill>
                  <a:schemeClr val="tx1"/>
                </a:solidFill>
              </a:rPr>
              <a:t>rápidamente</a:t>
            </a:r>
            <a:r>
              <a:rPr lang="en-US" sz="1400" dirty="0">
                <a:solidFill>
                  <a:schemeClr val="tx1"/>
                </a:solidFill>
              </a:rPr>
              <a:t> con un </a:t>
            </a:r>
            <a:r>
              <a:rPr lang="en-US" sz="1400" dirty="0" err="1">
                <a:solidFill>
                  <a:schemeClr val="tx1"/>
                </a:solidFill>
              </a:rPr>
              <a:t>mínimo</a:t>
            </a:r>
            <a:r>
              <a:rPr lang="en-US" sz="1400" dirty="0">
                <a:solidFill>
                  <a:schemeClr val="tx1"/>
                </a:solidFill>
              </a:rPr>
              <a:t> de </a:t>
            </a:r>
            <a:r>
              <a:rPr lang="en-US" sz="1400" dirty="0" err="1">
                <a:solidFill>
                  <a:schemeClr val="tx1"/>
                </a:solidFill>
              </a:rPr>
              <a:t>conceptos</a:t>
            </a:r>
            <a:r>
              <a:rPr lang="en-US" sz="1400" dirty="0">
                <a:solidFill>
                  <a:schemeClr val="tx1"/>
                </a:solidFill>
              </a:rPr>
              <a:t> (</a:t>
            </a:r>
            <a:r>
              <a:rPr lang="en-US" sz="1400" dirty="0" err="1">
                <a:solidFill>
                  <a:schemeClr val="tx1"/>
                </a:solidFill>
              </a:rPr>
              <a:t>Conocimiento</a:t>
            </a:r>
            <a:r>
              <a:rPr lang="en-US" sz="1400" dirty="0">
                <a:solidFill>
                  <a:schemeClr val="tx1"/>
                </a:solidFill>
              </a:rPr>
              <a:t> del </a:t>
            </a:r>
            <a:r>
              <a:rPr lang="en-US" sz="1400" dirty="0" err="1">
                <a:solidFill>
                  <a:schemeClr val="tx1"/>
                </a:solidFill>
              </a:rPr>
              <a:t>lenguaje</a:t>
            </a:r>
            <a:r>
              <a:rPr lang="en-US" sz="1400" dirty="0">
                <a:solidFill>
                  <a:schemeClr val="tx1"/>
                </a:solidFill>
              </a:rPr>
              <a:t> de </a:t>
            </a:r>
            <a:r>
              <a:rPr lang="en-US" sz="1400" dirty="0" err="1">
                <a:solidFill>
                  <a:schemeClr val="tx1"/>
                </a:solidFill>
              </a:rPr>
              <a:t>servidor</a:t>
            </a:r>
            <a:r>
              <a:rPr lang="en-US" sz="1400" dirty="0">
                <a:solidFill>
                  <a:schemeClr val="tx1"/>
                </a:solidFill>
              </a:rPr>
              <a:t> y HTML).</a:t>
            </a:r>
          </a:p>
          <a:p>
            <a:pPr marL="457200" indent="-457200" algn="just">
              <a:buFont typeface="Arial" panose="020B0604020202020204" pitchFamily="34" charset="0"/>
              <a:buChar char="•"/>
            </a:pPr>
            <a:endParaRPr lang="en-US" sz="1400" dirty="0">
              <a:solidFill>
                <a:schemeClr val="tx1"/>
              </a:solidFill>
            </a:endParaRPr>
          </a:p>
          <a:p>
            <a:pPr marL="457200" indent="-457200" algn="just">
              <a:buFont typeface="Arial" panose="020B0604020202020204" pitchFamily="34" charset="0"/>
              <a:buChar char="•"/>
            </a:pPr>
            <a:r>
              <a:rPr lang="en-US" sz="2000" b="1" dirty="0" err="1">
                <a:solidFill>
                  <a:schemeClr val="accent6"/>
                </a:solidFill>
              </a:rPr>
              <a:t>Trabajar</a:t>
            </a:r>
            <a:r>
              <a:rPr lang="en-US" sz="2000" b="1" dirty="0">
                <a:solidFill>
                  <a:schemeClr val="accent6"/>
                </a:solidFill>
              </a:rPr>
              <a:t> en </a:t>
            </a:r>
            <a:r>
              <a:rPr lang="en-US" sz="2000" b="1" dirty="0" err="1">
                <a:solidFill>
                  <a:schemeClr val="accent6"/>
                </a:solidFill>
              </a:rPr>
              <a:t>cualquier</a:t>
            </a:r>
            <a:r>
              <a:rPr lang="en-US" sz="2000" b="1" dirty="0">
                <a:solidFill>
                  <a:schemeClr val="accent6"/>
                </a:solidFill>
              </a:rPr>
              <a:t> editor de </a:t>
            </a:r>
            <a:r>
              <a:rPr lang="en-US" sz="2000" b="1" dirty="0" err="1">
                <a:solidFill>
                  <a:schemeClr val="accent6"/>
                </a:solidFill>
              </a:rPr>
              <a:t>texto</a:t>
            </a:r>
            <a:r>
              <a:rPr lang="en-US" sz="2000" b="1" dirty="0">
                <a:solidFill>
                  <a:schemeClr val="accent6"/>
                </a:solidFill>
              </a:rPr>
              <a:t> =&gt; </a:t>
            </a:r>
            <a:r>
              <a:rPr lang="en-US" sz="1400" dirty="0">
                <a:solidFill>
                  <a:schemeClr val="tx1"/>
                </a:solidFill>
              </a:rPr>
              <a:t>Notepad, Notepad++, </a:t>
            </a:r>
            <a:r>
              <a:rPr lang="en-US" sz="1400" dirty="0" err="1">
                <a:solidFill>
                  <a:schemeClr val="tx1"/>
                </a:solidFill>
              </a:rPr>
              <a:t>WebMatrix</a:t>
            </a:r>
            <a:r>
              <a:rPr lang="en-US" sz="1400" dirty="0">
                <a:solidFill>
                  <a:schemeClr val="tx1"/>
                </a:solidFill>
              </a:rPr>
              <a:t>, Visual Studio, etc.</a:t>
            </a:r>
          </a:p>
          <a:p>
            <a:pPr marL="457200" indent="-457200" algn="just">
              <a:buFont typeface="Arial" panose="020B0604020202020204" pitchFamily="34" charset="0"/>
              <a:buChar char="•"/>
            </a:pPr>
            <a:endParaRPr lang="en-US" sz="1400" dirty="0">
              <a:solidFill>
                <a:schemeClr val="tx1"/>
              </a:solidFill>
            </a:endParaRPr>
          </a:p>
          <a:p>
            <a:pPr marL="457200" indent="-457200" algn="just">
              <a:buFont typeface="Arial" panose="020B0604020202020204" pitchFamily="34" charset="0"/>
              <a:buChar char="•"/>
            </a:pPr>
            <a:r>
              <a:rPr lang="en-US" sz="2000" b="1" dirty="0">
                <a:solidFill>
                  <a:schemeClr val="accent6"/>
                </a:solidFill>
              </a:rPr>
              <a:t>Gran </a:t>
            </a:r>
            <a:r>
              <a:rPr lang="en-US" sz="2000" b="1" dirty="0" err="1">
                <a:solidFill>
                  <a:schemeClr val="accent6"/>
                </a:solidFill>
              </a:rPr>
              <a:t>Intellisense</a:t>
            </a:r>
            <a:r>
              <a:rPr lang="en-US" sz="2000" b="1" dirty="0">
                <a:solidFill>
                  <a:schemeClr val="accent6"/>
                </a:solidFill>
              </a:rPr>
              <a:t> =&gt; </a:t>
            </a:r>
            <a:r>
              <a:rPr lang="en-US" sz="1400" dirty="0" err="1">
                <a:solidFill>
                  <a:schemeClr val="tx1"/>
                </a:solidFill>
              </a:rPr>
              <a:t>Completo</a:t>
            </a:r>
            <a:r>
              <a:rPr lang="en-US" sz="1400" dirty="0">
                <a:solidFill>
                  <a:schemeClr val="tx1"/>
                </a:solidFill>
              </a:rPr>
              <a:t> </a:t>
            </a:r>
            <a:r>
              <a:rPr lang="en-US" sz="1400" dirty="0" err="1">
                <a:solidFill>
                  <a:schemeClr val="tx1"/>
                </a:solidFill>
              </a:rPr>
              <a:t>soporte</a:t>
            </a:r>
            <a:r>
              <a:rPr lang="en-US" sz="1400" dirty="0">
                <a:solidFill>
                  <a:schemeClr val="tx1"/>
                </a:solidFill>
              </a:rPr>
              <a:t> con Visual Studio al no </a:t>
            </a:r>
            <a:r>
              <a:rPr lang="en-US" sz="1400" dirty="0" err="1">
                <a:solidFill>
                  <a:schemeClr val="tx1"/>
                </a:solidFill>
              </a:rPr>
              <a:t>ser</a:t>
            </a:r>
            <a:r>
              <a:rPr lang="en-US" sz="1400" dirty="0">
                <a:solidFill>
                  <a:schemeClr val="tx1"/>
                </a:solidFill>
              </a:rPr>
              <a:t> </a:t>
            </a:r>
            <a:r>
              <a:rPr lang="en-US" sz="1400" dirty="0" err="1">
                <a:solidFill>
                  <a:schemeClr val="tx1"/>
                </a:solidFill>
              </a:rPr>
              <a:t>diseñado</a:t>
            </a:r>
            <a:r>
              <a:rPr lang="en-US" sz="1400" dirty="0">
                <a:solidFill>
                  <a:schemeClr val="tx1"/>
                </a:solidFill>
              </a:rPr>
              <a:t> para </a:t>
            </a:r>
            <a:r>
              <a:rPr lang="en-US" sz="1400" dirty="0" err="1">
                <a:solidFill>
                  <a:schemeClr val="tx1"/>
                </a:solidFill>
              </a:rPr>
              <a:t>una</a:t>
            </a:r>
            <a:r>
              <a:rPr lang="en-US" sz="1400" dirty="0">
                <a:solidFill>
                  <a:schemeClr val="tx1"/>
                </a:solidFill>
              </a:rPr>
              <a:t> </a:t>
            </a:r>
            <a:r>
              <a:rPr lang="en-US" sz="1400" dirty="0" err="1">
                <a:solidFill>
                  <a:schemeClr val="tx1"/>
                </a:solidFill>
              </a:rPr>
              <a:t>herramienta</a:t>
            </a:r>
            <a:r>
              <a:rPr lang="en-US" sz="1400" dirty="0">
                <a:solidFill>
                  <a:schemeClr val="tx1"/>
                </a:solidFill>
              </a:rPr>
              <a:t> en especial.</a:t>
            </a:r>
          </a:p>
          <a:p>
            <a:pPr marL="457200" indent="-457200" algn="just">
              <a:buFont typeface="Arial" panose="020B0604020202020204" pitchFamily="34" charset="0"/>
              <a:buChar char="•"/>
            </a:pPr>
            <a:endParaRPr lang="en-US" sz="1400" dirty="0">
              <a:solidFill>
                <a:schemeClr val="tx1"/>
              </a:solidFill>
            </a:endParaRPr>
          </a:p>
          <a:p>
            <a:pPr marL="457200" indent="-457200" algn="just">
              <a:buFont typeface="Arial" panose="020B0604020202020204" pitchFamily="34" charset="0"/>
              <a:buChar char="•"/>
            </a:pPr>
            <a:r>
              <a:rPr lang="en-US" sz="2000" b="1" dirty="0" err="1">
                <a:solidFill>
                  <a:schemeClr val="accent6"/>
                </a:solidFill>
              </a:rPr>
              <a:t>Soporta</a:t>
            </a:r>
            <a:r>
              <a:rPr lang="en-US" sz="2000" b="1" dirty="0">
                <a:solidFill>
                  <a:schemeClr val="accent6"/>
                </a:solidFill>
              </a:rPr>
              <a:t> TDD =&gt; </a:t>
            </a:r>
            <a:r>
              <a:rPr lang="en-US" sz="1400" dirty="0">
                <a:solidFill>
                  <a:schemeClr val="tx1"/>
                </a:solidFill>
              </a:rPr>
              <a:t>No </a:t>
            </a:r>
            <a:r>
              <a:rPr lang="en-US" sz="1400" dirty="0" err="1">
                <a:solidFill>
                  <a:schemeClr val="tx1"/>
                </a:solidFill>
              </a:rPr>
              <a:t>tiene</a:t>
            </a:r>
            <a:r>
              <a:rPr lang="en-US" sz="1400" dirty="0">
                <a:solidFill>
                  <a:schemeClr val="tx1"/>
                </a:solidFill>
              </a:rPr>
              <a:t> </a:t>
            </a:r>
            <a:r>
              <a:rPr lang="en-US" sz="1400" dirty="0" err="1">
                <a:solidFill>
                  <a:schemeClr val="tx1"/>
                </a:solidFill>
              </a:rPr>
              <a:t>dependencias</a:t>
            </a:r>
            <a:r>
              <a:rPr lang="en-US" sz="1400" dirty="0">
                <a:solidFill>
                  <a:schemeClr val="tx1"/>
                </a:solidFill>
              </a:rPr>
              <a:t>.</a:t>
            </a:r>
          </a:p>
          <a:p>
            <a:pPr marL="457200" indent="-457200" algn="just">
              <a:buFont typeface="Arial" panose="020B0604020202020204" pitchFamily="34" charset="0"/>
              <a:buChar char="•"/>
            </a:pPr>
            <a:endParaRPr lang="en-US" sz="2000" b="1" dirty="0">
              <a:solidFill>
                <a:schemeClr val="tx1"/>
              </a:solidFill>
            </a:endParaRPr>
          </a:p>
          <a:p>
            <a:pPr marL="457200" indent="-457200" algn="just">
              <a:buFont typeface="Arial" panose="020B0604020202020204" pitchFamily="34" charset="0"/>
              <a:buChar char="•"/>
            </a:pPr>
            <a:r>
              <a:rPr lang="en-US" sz="2000" b="1" dirty="0" err="1">
                <a:solidFill>
                  <a:schemeClr val="accent6"/>
                </a:solidFill>
              </a:rPr>
              <a:t>Previene</a:t>
            </a:r>
            <a:r>
              <a:rPr lang="en-US" sz="2000" b="1" dirty="0">
                <a:solidFill>
                  <a:schemeClr val="accent6"/>
                </a:solidFill>
              </a:rPr>
              <a:t> </a:t>
            </a:r>
            <a:r>
              <a:rPr lang="en-US" sz="2000" b="1" dirty="0" err="1">
                <a:solidFill>
                  <a:schemeClr val="accent6"/>
                </a:solidFill>
              </a:rPr>
              <a:t>ataques</a:t>
            </a:r>
            <a:r>
              <a:rPr lang="en-US" sz="2000" b="1" dirty="0">
                <a:solidFill>
                  <a:schemeClr val="accent6"/>
                </a:solidFill>
              </a:rPr>
              <a:t> XSS (Cross-Site Scripting Attacks) =&gt; </a:t>
            </a:r>
            <a:r>
              <a:rPr lang="en-US" sz="1400" dirty="0" err="1">
                <a:solidFill>
                  <a:schemeClr val="tx1"/>
                </a:solidFill>
              </a:rPr>
              <a:t>Códifica</a:t>
            </a:r>
            <a:r>
              <a:rPr lang="en-US" sz="1400" dirty="0">
                <a:solidFill>
                  <a:schemeClr val="tx1"/>
                </a:solidFill>
              </a:rPr>
              <a:t> </a:t>
            </a:r>
            <a:r>
              <a:rPr lang="en-US" sz="1400" dirty="0" err="1">
                <a:solidFill>
                  <a:schemeClr val="tx1"/>
                </a:solidFill>
              </a:rPr>
              <a:t>las</a:t>
            </a:r>
            <a:r>
              <a:rPr lang="en-US" sz="1400" dirty="0">
                <a:solidFill>
                  <a:schemeClr val="tx1"/>
                </a:solidFill>
              </a:rPr>
              <a:t> </a:t>
            </a:r>
            <a:r>
              <a:rPr lang="en-US" sz="1400" dirty="0" err="1">
                <a:solidFill>
                  <a:schemeClr val="tx1"/>
                </a:solidFill>
              </a:rPr>
              <a:t>etiquetas</a:t>
            </a:r>
            <a:r>
              <a:rPr lang="en-US" sz="1400" dirty="0">
                <a:solidFill>
                  <a:schemeClr val="tx1"/>
                </a:solidFill>
              </a:rPr>
              <a:t> script o html </a:t>
            </a:r>
            <a:r>
              <a:rPr lang="en-US" sz="1400" dirty="0" err="1">
                <a:solidFill>
                  <a:schemeClr val="tx1"/>
                </a:solidFill>
              </a:rPr>
              <a:t>como</a:t>
            </a:r>
            <a:r>
              <a:rPr lang="en-US" sz="1400" dirty="0">
                <a:solidFill>
                  <a:schemeClr val="tx1"/>
                </a:solidFill>
              </a:rPr>
              <a:t> &lt;,&gt; antes de </a:t>
            </a:r>
            <a:r>
              <a:rPr lang="en-US" sz="1400" dirty="0" err="1">
                <a:solidFill>
                  <a:schemeClr val="tx1"/>
                </a:solidFill>
              </a:rPr>
              <a:t>representar</a:t>
            </a:r>
            <a:r>
              <a:rPr lang="en-US" sz="1400" dirty="0">
                <a:solidFill>
                  <a:schemeClr val="tx1"/>
                </a:solidFill>
              </a:rPr>
              <a:t> la vista.</a:t>
            </a:r>
          </a:p>
          <a:p>
            <a:pPr marL="457200" indent="-457200" algn="just">
              <a:buFont typeface="Arial" panose="020B0604020202020204" pitchFamily="34" charset="0"/>
              <a:buChar char="•"/>
            </a:pPr>
            <a:endParaRPr lang="en-US" sz="1400" dirty="0">
              <a:solidFill>
                <a:schemeClr val="tx1"/>
              </a:solidFill>
            </a:endParaRPr>
          </a:p>
          <a:p>
            <a:pPr marL="457200" indent="-457200" algn="just">
              <a:buFont typeface="Arial" panose="020B0604020202020204" pitchFamily="34" charset="0"/>
              <a:buChar char="•"/>
            </a:pPr>
            <a:r>
              <a:rPr lang="en-US" sz="2000" b="1" dirty="0" err="1">
                <a:solidFill>
                  <a:schemeClr val="accent6"/>
                </a:solidFill>
              </a:rPr>
              <a:t>Menos</a:t>
            </a:r>
            <a:r>
              <a:rPr lang="en-US" sz="2000" b="1" dirty="0">
                <a:solidFill>
                  <a:schemeClr val="accent6"/>
                </a:solidFill>
              </a:rPr>
              <a:t> </a:t>
            </a:r>
            <a:r>
              <a:rPr lang="en-US" sz="2000" b="1" dirty="0" err="1">
                <a:solidFill>
                  <a:schemeClr val="accent6"/>
                </a:solidFill>
              </a:rPr>
              <a:t>transición</a:t>
            </a:r>
            <a:r>
              <a:rPr lang="en-US" sz="2000" b="1" dirty="0">
                <a:solidFill>
                  <a:schemeClr val="accent6"/>
                </a:solidFill>
              </a:rPr>
              <a:t> al </a:t>
            </a:r>
            <a:r>
              <a:rPr lang="en-US" sz="2000" b="1" dirty="0" err="1">
                <a:solidFill>
                  <a:schemeClr val="accent6"/>
                </a:solidFill>
              </a:rPr>
              <a:t>código</a:t>
            </a:r>
            <a:r>
              <a:rPr lang="en-US" sz="2000" b="1" dirty="0">
                <a:solidFill>
                  <a:schemeClr val="accent6"/>
                </a:solidFill>
              </a:rPr>
              <a:t> HTML, el </a:t>
            </a:r>
            <a:r>
              <a:rPr lang="en-US" sz="2000" b="1" dirty="0" err="1">
                <a:solidFill>
                  <a:schemeClr val="accent6"/>
                </a:solidFill>
              </a:rPr>
              <a:t>código</a:t>
            </a:r>
            <a:r>
              <a:rPr lang="en-US" sz="2000" b="1" dirty="0">
                <a:solidFill>
                  <a:schemeClr val="accent6"/>
                </a:solidFill>
              </a:rPr>
              <a:t> </a:t>
            </a:r>
            <a:r>
              <a:rPr lang="en-US" sz="2000" b="1" dirty="0" err="1">
                <a:solidFill>
                  <a:schemeClr val="accent6"/>
                </a:solidFill>
              </a:rPr>
              <a:t>es</a:t>
            </a:r>
            <a:r>
              <a:rPr lang="en-US" sz="2000" b="1" dirty="0">
                <a:solidFill>
                  <a:schemeClr val="accent6"/>
                </a:solidFill>
              </a:rPr>
              <a:t> </a:t>
            </a:r>
            <a:r>
              <a:rPr lang="en-US" sz="2000" b="1" dirty="0" err="1">
                <a:solidFill>
                  <a:schemeClr val="accent6"/>
                </a:solidFill>
              </a:rPr>
              <a:t>limpio</a:t>
            </a:r>
            <a:r>
              <a:rPr lang="en-US" sz="2000" b="1" dirty="0">
                <a:solidFill>
                  <a:schemeClr val="accent6"/>
                </a:solidFill>
              </a:rPr>
              <a:t>.</a:t>
            </a:r>
          </a:p>
          <a:p>
            <a:pPr marL="457200" indent="-457200" algn="just">
              <a:buFont typeface="Arial" panose="020B0604020202020204" pitchFamily="34" charset="0"/>
              <a:buChar char="•"/>
            </a:pPr>
            <a:endParaRPr lang="en-US" sz="2000" b="1" dirty="0">
              <a:solidFill>
                <a:schemeClr val="tx1"/>
              </a:solidFill>
            </a:endParaRPr>
          </a:p>
        </p:txBody>
      </p:sp>
      <p:pic>
        <p:nvPicPr>
          <p:cNvPr id="8" name="Imagen 7"/>
          <p:cNvPicPr>
            <a:picLocks noChangeAspect="1"/>
          </p:cNvPicPr>
          <p:nvPr/>
        </p:nvPicPr>
        <p:blipFill>
          <a:blip r:embed="rId3"/>
          <a:stretch>
            <a:fillRect/>
          </a:stretch>
        </p:blipFill>
        <p:spPr>
          <a:xfrm>
            <a:off x="7431087" y="522166"/>
            <a:ext cx="4572000" cy="5734050"/>
          </a:xfrm>
          <a:prstGeom prst="rect">
            <a:avLst/>
          </a:prstGeom>
        </p:spPr>
      </p:pic>
    </p:spTree>
    <p:extLst>
      <p:ext uri="{BB962C8B-B14F-4D97-AF65-F5344CB8AC3E}">
        <p14:creationId xmlns:p14="http://schemas.microsoft.com/office/powerpoint/2010/main" val="153266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4" name="Subtitle 3"/>
          <p:cNvSpPr>
            <a:spLocks noGrp="1"/>
          </p:cNvSpPr>
          <p:nvPr>
            <p:ph type="subTitle" idx="1"/>
          </p:nvPr>
        </p:nvSpPr>
        <p:spPr/>
        <p:txBody>
          <a:bodyPr/>
          <a:lstStyle/>
          <a:p>
            <a:r>
              <a:rPr lang="en-US" dirty="0" err="1"/>
              <a:t>Creando</a:t>
            </a:r>
            <a:r>
              <a:rPr lang="en-US" dirty="0"/>
              <a:t> </a:t>
            </a:r>
            <a:r>
              <a:rPr lang="en-US" dirty="0" err="1"/>
              <a:t>una</a:t>
            </a:r>
            <a:r>
              <a:rPr lang="en-US" dirty="0"/>
              <a:t> </a:t>
            </a:r>
            <a:r>
              <a:rPr lang="en-US" dirty="0" err="1"/>
              <a:t>nueva</a:t>
            </a:r>
            <a:r>
              <a:rPr lang="en-US" dirty="0"/>
              <a:t> </a:t>
            </a:r>
            <a:r>
              <a:rPr lang="en-US" dirty="0" err="1"/>
              <a:t>aplicación</a:t>
            </a:r>
            <a:r>
              <a:rPr lang="en-US" dirty="0"/>
              <a:t> ASP.NET MVC</a:t>
            </a:r>
          </a:p>
        </p:txBody>
      </p:sp>
    </p:spTree>
    <p:extLst>
      <p:ext uri="{BB962C8B-B14F-4D97-AF65-F5344CB8AC3E}">
        <p14:creationId xmlns:p14="http://schemas.microsoft.com/office/powerpoint/2010/main" val="2869992830"/>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3366</TotalTime>
  <Words>2198</Words>
  <Application>Microsoft Office PowerPoint</Application>
  <PresentationFormat>Widescreen</PresentationFormat>
  <Paragraphs>253</Paragraphs>
  <Slides>27</Slides>
  <Notes>26</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27</vt:i4>
      </vt:variant>
    </vt:vector>
  </HeadingPairs>
  <TitlesOfParts>
    <vt:vector size="41" baseType="lpstr">
      <vt:lpstr>Arial</vt:lpstr>
      <vt:lpstr>Arial</vt:lpstr>
      <vt:lpstr>Calibri</vt:lpstr>
      <vt:lpstr>Segoe UI</vt:lpstr>
      <vt:lpstr>Segoe UI Light</vt:lpstr>
      <vt:lpstr>Segoe UI Semibold</vt:lpstr>
      <vt:lpstr>Verdana</vt:lpstr>
      <vt:lpstr>Deck Title Slide</vt:lpstr>
      <vt:lpstr>Azure Medium</vt:lpstr>
      <vt:lpstr>Azure Green</vt:lpstr>
      <vt:lpstr>Azure Graphite</vt:lpstr>
      <vt:lpstr>Azure Dark</vt:lpstr>
      <vt:lpstr>Azure Basic</vt:lpstr>
      <vt:lpstr>Azure Noir</vt:lpstr>
      <vt:lpstr>Creación de aplicaciones Web utilizando las últimas tecnologías ASP.NET </vt:lpstr>
      <vt:lpstr>Agenda</vt:lpstr>
      <vt:lpstr>Visión General de MVC</vt:lpstr>
      <vt:lpstr>PowerPoint Presentation</vt:lpstr>
      <vt:lpstr>Javascript</vt:lpstr>
      <vt:lpstr>Modelos, Vistas y Controladores</vt:lpstr>
      <vt:lpstr>PowerPoint Presentation</vt:lpstr>
      <vt:lpstr>PowerPoint Presentation</vt:lpstr>
      <vt:lpstr>Demo</vt:lpstr>
      <vt:lpstr>Agrupación y Reducción (Bundling and Minification)</vt:lpstr>
      <vt:lpstr>Modos de Visualización (Display Modes)</vt:lpstr>
      <vt:lpstr>Entity Framework (Framework Object Relational Mapping)</vt:lpstr>
      <vt:lpstr>Entity Framework Code First</vt:lpstr>
      <vt:lpstr>Anotaciones de Datos (Visualización y Edición)</vt:lpstr>
      <vt:lpstr>Validación de entrada de usuario</vt:lpstr>
      <vt:lpstr>Demo</vt:lpstr>
      <vt:lpstr>Enlazadores de Modelo (Model Binders)</vt:lpstr>
      <vt:lpstr>UML para generar nuestro Modelo</vt:lpstr>
      <vt:lpstr>PowerPoint Presentation</vt:lpstr>
      <vt:lpstr>Microsoft Azure</vt:lpstr>
      <vt:lpstr>Despliegue a Microsoft Azure</vt:lpstr>
      <vt:lpstr>Demo</vt:lpstr>
      <vt:lpstr>Conclusión</vt:lpstr>
      <vt:lpstr>ASP.NET MVC y Microsoft Azure nos dan mayor calidad de vida</vt:lpstr>
      <vt:lpstr>ASP.NET MVC</vt:lpstr>
      <vt:lpstr>Microsoft Azure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José Manuel Aroca Fernández</cp:lastModifiedBy>
  <cp:revision>158</cp:revision>
  <dcterms:created xsi:type="dcterms:W3CDTF">2013-08-05T17:04:56Z</dcterms:created>
  <dcterms:modified xsi:type="dcterms:W3CDTF">2022-01-01T12:25:56Z</dcterms:modified>
</cp:coreProperties>
</file>