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0" r:id="rId3"/>
    <p:sldId id="267" r:id="rId4"/>
    <p:sldId id="268" r:id="rId5"/>
    <p:sldId id="281" r:id="rId6"/>
    <p:sldId id="282" r:id="rId7"/>
    <p:sldId id="283" r:id="rId8"/>
    <p:sldId id="284" r:id="rId9"/>
    <p:sldId id="285" r:id="rId10"/>
    <p:sldId id="286" r:id="rId11"/>
    <p:sldId id="270" r:id="rId12"/>
    <p:sldId id="271" r:id="rId13"/>
    <p:sldId id="272" r:id="rId14"/>
    <p:sldId id="274" r:id="rId15"/>
    <p:sldId id="273" r:id="rId16"/>
    <p:sldId id="275" r:id="rId17"/>
    <p:sldId id="278" r:id="rId18"/>
    <p:sldId id="279" r:id="rId19"/>
    <p:sldId id="280"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é Manuel Aroca Fernández" initials="JMAF" lastIdx="1" clrIdx="0">
    <p:extLst>
      <p:ext uri="{19B8F6BF-5375-455C-9EA6-DF929625EA0E}">
        <p15:presenceInfo xmlns:p15="http://schemas.microsoft.com/office/powerpoint/2012/main" userId="0b4b39141056b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746" autoAdjust="0"/>
  </p:normalViewPr>
  <p:slideViewPr>
    <p:cSldViewPr snapToGrid="0">
      <p:cViewPr varScale="1">
        <p:scale>
          <a:sx n="56" d="100"/>
          <a:sy n="56"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27C3-D988-4383-98BA-85D4BF05400D}"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A716-51EC-413D-9BE0-0A5206853E1C}" type="slidenum">
              <a:rPr lang="en-US" smtClean="0"/>
              <a:t>‹#›</a:t>
            </a:fld>
            <a:endParaRPr lang="en-US"/>
          </a:p>
        </p:txBody>
      </p:sp>
    </p:spTree>
    <p:extLst>
      <p:ext uri="{BB962C8B-B14F-4D97-AF65-F5344CB8AC3E}">
        <p14:creationId xmlns:p14="http://schemas.microsoft.com/office/powerpoint/2010/main" val="174934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69459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61072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201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013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5760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29852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073294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60131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73046-683D-4F1A-90AF-2A0BBB7314A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44898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73046-683D-4F1A-90AF-2A0BBB7314AC}"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9192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73046-683D-4F1A-90AF-2A0BBB7314A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10859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73046-683D-4F1A-90AF-2A0BBB7314AC}"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9466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73046-683D-4F1A-90AF-2A0BBB7314AC}"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08834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73046-683D-4F1A-90AF-2A0BBB7314AC}"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41254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228263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73046-683D-4F1A-90AF-2A0BBB7314AC}"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34BD62-A3D8-4E3F-A0E8-047DDC77FB8A}" type="slidenum">
              <a:rPr lang="en-US" smtClean="0"/>
              <a:t>‹#›</a:t>
            </a:fld>
            <a:endParaRPr lang="en-US"/>
          </a:p>
        </p:txBody>
      </p:sp>
    </p:spTree>
    <p:extLst>
      <p:ext uri="{BB962C8B-B14F-4D97-AF65-F5344CB8AC3E}">
        <p14:creationId xmlns:p14="http://schemas.microsoft.com/office/powerpoint/2010/main" val="38572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C73046-683D-4F1A-90AF-2A0BBB7314AC}" type="datetimeFigureOut">
              <a:rPr lang="en-US" smtClean="0"/>
              <a:t>1/10/2022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F34BD62-A3D8-4E3F-A0E8-047DDC77FB8A}" type="slidenum">
              <a:rPr lang="en-US" smtClean="0"/>
              <a:t>‹#›</a:t>
            </a:fld>
            <a:endParaRPr lang="en-US"/>
          </a:p>
        </p:txBody>
      </p:sp>
    </p:spTree>
    <p:extLst>
      <p:ext uri="{BB962C8B-B14F-4D97-AF65-F5344CB8AC3E}">
        <p14:creationId xmlns:p14="http://schemas.microsoft.com/office/powerpoint/2010/main" val="286801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s.wikipedia.org/wiki/Windows_2000" TargetMode="External"/><Relationship Id="rId13" Type="http://schemas.openxmlformats.org/officeDocument/2006/relationships/hyperlink" Target="https://es.wikipedia.org/wiki/Network_News_Transport_Protocol" TargetMode="External"/><Relationship Id="rId18" Type="http://schemas.openxmlformats.org/officeDocument/2006/relationships/hyperlink" Target="https://es.wikipedia.org/wiki/Internet" TargetMode="External"/><Relationship Id="rId3" Type="http://schemas.openxmlformats.org/officeDocument/2006/relationships/hyperlink" Target="https://es.wikipedia.org/wiki/Servidor_web" TargetMode="External"/><Relationship Id="rId21" Type="http://schemas.openxmlformats.org/officeDocument/2006/relationships/hyperlink" Target="https://es.wikipedia.org/wiki/Active_Server_Pages" TargetMode="External"/><Relationship Id="rId7" Type="http://schemas.openxmlformats.org/officeDocument/2006/relationships/hyperlink" Target="https://es.wikipedia.org/wiki/Microsoft" TargetMode="External"/><Relationship Id="rId12" Type="http://schemas.openxmlformats.org/officeDocument/2006/relationships/hyperlink" Target="https://es.wikipedia.org/wiki/Simple_Mail_Transfer_Protocol" TargetMode="External"/><Relationship Id="rId17" Type="http://schemas.openxmlformats.org/officeDocument/2006/relationships/hyperlink" Target="https://es.wikipedia.org/wiki/Computadora_personal" TargetMode="External"/><Relationship Id="rId2" Type="http://schemas.openxmlformats.org/officeDocument/2006/relationships/hyperlink" Target="https://es.wikipedia.org/wiki/Internet_Information_Services#cite_note-1" TargetMode="External"/><Relationship Id="rId16" Type="http://schemas.openxmlformats.org/officeDocument/2006/relationships/hyperlink" Target="https://es.wikipedia.org/wiki/Internet_Information_Services#cite_note-2" TargetMode="External"/><Relationship Id="rId20" Type="http://schemas.openxmlformats.org/officeDocument/2006/relationships/hyperlink" Target="https://es.wikipedia.org/wiki/P%C3%A1gina_web" TargetMode="External"/><Relationship Id="rId1" Type="http://schemas.openxmlformats.org/officeDocument/2006/relationships/slideLayout" Target="../slideLayouts/slideLayout2.xml"/><Relationship Id="rId6" Type="http://schemas.openxmlformats.org/officeDocument/2006/relationships/hyperlink" Target="https://es.wikipedia.org/wiki/Windows_NT" TargetMode="External"/><Relationship Id="rId11" Type="http://schemas.openxmlformats.org/officeDocument/2006/relationships/hyperlink" Target="https://es.wikipedia.org/wiki/File_Transfer_Protocol" TargetMode="External"/><Relationship Id="rId5" Type="http://schemas.openxmlformats.org/officeDocument/2006/relationships/hyperlink" Target="https://es.wikipedia.org/wiki/Microsoft_Windows" TargetMode="External"/><Relationship Id="rId15" Type="http://schemas.openxmlformats.org/officeDocument/2006/relationships/hyperlink" Target="https://es.wikipedia.org/wiki/Hypertext_Transfer_Protocol_Secure" TargetMode="External"/><Relationship Id="rId10" Type="http://schemas.openxmlformats.org/officeDocument/2006/relationships/hyperlink" Target="https://es.wikipedia.org/wiki/Windows_XP" TargetMode="External"/><Relationship Id="rId19" Type="http://schemas.openxmlformats.org/officeDocument/2006/relationships/hyperlink" Target="https://es.wikipedia.org/wiki/Intranet" TargetMode="External"/><Relationship Id="rId4" Type="http://schemas.openxmlformats.org/officeDocument/2006/relationships/hyperlink" Target="https://es.wikipedia.org/wiki/Sistema_operativo" TargetMode="External"/><Relationship Id="rId9" Type="http://schemas.openxmlformats.org/officeDocument/2006/relationships/hyperlink" Target="https://es.wikipedia.org/w/index.php?title=Windows_Server_2003,_2016_y_2019&amp;action=edit&amp;redlink=1" TargetMode="External"/><Relationship Id="rId14" Type="http://schemas.openxmlformats.org/officeDocument/2006/relationships/hyperlink" Target="https://es.wikipedia.org/wiki/Hypertext_Transfer_Protocol" TargetMode="External"/><Relationship Id="rId22" Type="http://schemas.openxmlformats.org/officeDocument/2006/relationships/hyperlink" Target="https://es.wikipedia.org/wiki/ASP.NE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Active_Server_Pages" TargetMode="External"/><Relationship Id="rId2" Type="http://schemas.openxmlformats.org/officeDocument/2006/relationships/hyperlink" Target="https://es.wikipedia.org/w/index.php?title=Internet_Information_Services&amp;action=edit&amp;section=2" TargetMode="External"/><Relationship Id="rId1" Type="http://schemas.openxmlformats.org/officeDocument/2006/relationships/slideLayout" Target="../slideLayouts/slideLayout2.xml"/><Relationship Id="rId5" Type="http://schemas.openxmlformats.org/officeDocument/2006/relationships/hyperlink" Target="https://es.wikipedia.org/w/index.php?title=Internet_Information_Services&amp;action=edit&amp;section=3" TargetMode="External"/><Relationship Id="rId4" Type="http://schemas.openxmlformats.org/officeDocument/2006/relationships/hyperlink" Target="https://es.wikipedia.org/wiki/Lenguaje_de_programaci%C3%B3n_interpretado"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8Cu7Gy-Vm2I?feature=oembed" TargetMode="External"/><Relationship Id="rId1" Type="http://schemas.openxmlformats.org/officeDocument/2006/relationships/video" Target="https://www.youtube.com/embed/VW_Rce5noaM?feature=oembed" TargetMode="Externa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m8IuIoAlciM?list=PLhPyEFL5u-i2ShGqmuP3uDdSy06hzBzdo"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campusmvp.es/recursos/post/el-futuro-de-net-en-2020-guia-para-desarrolladores-justificadamente-despistados.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A2B-876A-477E-AD07-C1326AE821B9}"/>
              </a:ext>
            </a:extLst>
          </p:cNvPr>
          <p:cNvSpPr>
            <a:spLocks noGrp="1"/>
          </p:cNvSpPr>
          <p:nvPr>
            <p:ph type="ctrTitle"/>
          </p:nvPr>
        </p:nvSpPr>
        <p:spPr>
          <a:xfrm>
            <a:off x="2084116" y="598714"/>
            <a:ext cx="8915399" cy="2262781"/>
          </a:xfrm>
        </p:spPr>
        <p:txBody>
          <a:bodyPr>
            <a:normAutofit/>
          </a:bodyPr>
          <a:lstStyle/>
          <a:p>
            <a:pPr algn="ctr"/>
            <a:r>
              <a:rPr lang="es-ES" sz="3600" dirty="0">
                <a:effectLst/>
                <a:latin typeface="Liberation Serif"/>
                <a:ea typeface="Noto Sans CJK SC"/>
                <a:cs typeface="Lohit Devanagari"/>
              </a:rPr>
              <a:t>IFCM090PO </a:t>
            </a:r>
            <a:r>
              <a:rPr lang="es-ES" sz="3600" dirty="0"/>
              <a:t>ASP.NET 3.5</a:t>
            </a:r>
            <a:endParaRPr lang="en-US" sz="3600" dirty="0"/>
          </a:p>
        </p:txBody>
      </p:sp>
      <p:sp>
        <p:nvSpPr>
          <p:cNvPr id="3" name="Subtitle 2">
            <a:extLst>
              <a:ext uri="{FF2B5EF4-FFF2-40B4-BE49-F238E27FC236}">
                <a16:creationId xmlns:a16="http://schemas.microsoft.com/office/drawing/2014/main" id="{9B6B7C4A-09A9-4DC1-BE3E-3E9C1AD3F6DB}"/>
              </a:ext>
            </a:extLst>
          </p:cNvPr>
          <p:cNvSpPr>
            <a:spLocks noGrp="1"/>
          </p:cNvSpPr>
          <p:nvPr>
            <p:ph type="subTitle" idx="1"/>
          </p:nvPr>
        </p:nvSpPr>
        <p:spPr/>
        <p:txBody>
          <a:bodyPr>
            <a:normAutofit lnSpcReduction="10000"/>
          </a:bodyPr>
          <a:lstStyle/>
          <a:p>
            <a:pPr algn="r"/>
            <a:endParaRPr lang="en-US" dirty="0"/>
          </a:p>
          <a:p>
            <a:pPr algn="r"/>
            <a:endParaRPr lang="en-US" dirty="0"/>
          </a:p>
          <a:p>
            <a:pPr algn="r"/>
            <a:r>
              <a:rPr lang="en-US" dirty="0"/>
              <a:t>Por José Manuel Aroca Fernández</a:t>
            </a:r>
          </a:p>
        </p:txBody>
      </p:sp>
    </p:spTree>
    <p:extLst>
      <p:ext uri="{BB962C8B-B14F-4D97-AF65-F5344CB8AC3E}">
        <p14:creationId xmlns:p14="http://schemas.microsoft.com/office/powerpoint/2010/main" val="190517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 PROGRAMACIÓN SERVIDOR </a:t>
            </a:r>
          </a:p>
        </p:txBody>
      </p:sp>
      <p:sp>
        <p:nvSpPr>
          <p:cNvPr id="5" name="TextBox 4">
            <a:extLst>
              <a:ext uri="{FF2B5EF4-FFF2-40B4-BE49-F238E27FC236}">
                <a16:creationId xmlns:a16="http://schemas.microsoft.com/office/drawing/2014/main" id="{AB34EEF9-328A-4F85-80E4-AD1FE1AEE069}"/>
              </a:ext>
            </a:extLst>
          </p:cNvPr>
          <p:cNvSpPr txBox="1"/>
          <p:nvPr/>
        </p:nvSpPr>
        <p:spPr>
          <a:xfrm>
            <a:off x="2592925" y="1247319"/>
            <a:ext cx="6098874" cy="369332"/>
          </a:xfrm>
          <a:prstGeom prst="rect">
            <a:avLst/>
          </a:prstGeom>
          <a:noFill/>
        </p:spPr>
        <p:txBody>
          <a:bodyPr wrap="square">
            <a:spAutoFit/>
          </a:bodyPr>
          <a:lstStyle/>
          <a:p>
            <a:r>
              <a:rPr lang="pt-BR" dirty="0" err="1"/>
              <a:t>Principales</a:t>
            </a:r>
            <a:r>
              <a:rPr lang="pt-BR" dirty="0"/>
              <a:t> características de ASP.NET</a:t>
            </a:r>
            <a:endParaRPr lang="es-ES" dirty="0"/>
          </a:p>
        </p:txBody>
      </p:sp>
      <p:sp>
        <p:nvSpPr>
          <p:cNvPr id="8" name="TextBox 7">
            <a:extLst>
              <a:ext uri="{FF2B5EF4-FFF2-40B4-BE49-F238E27FC236}">
                <a16:creationId xmlns:a16="http://schemas.microsoft.com/office/drawing/2014/main" id="{B7367A5D-86F0-421E-B9B1-496B8240092A}"/>
              </a:ext>
            </a:extLst>
          </p:cNvPr>
          <p:cNvSpPr txBox="1"/>
          <p:nvPr/>
        </p:nvSpPr>
        <p:spPr>
          <a:xfrm>
            <a:off x="547777" y="1944455"/>
            <a:ext cx="11408434" cy="3416320"/>
          </a:xfrm>
          <a:prstGeom prst="rect">
            <a:avLst/>
          </a:prstGeom>
          <a:noFill/>
        </p:spPr>
        <p:txBody>
          <a:bodyPr wrap="square">
            <a:spAutoFit/>
          </a:bodyPr>
          <a:lstStyle/>
          <a:p>
            <a:r>
              <a:rPr lang="es-ES" b="1" dirty="0"/>
              <a:t>Tipos de Controles </a:t>
            </a:r>
          </a:p>
          <a:p>
            <a:r>
              <a:rPr lang="es-ES" b="1" dirty="0"/>
              <a:t>Controles del Servidor </a:t>
            </a:r>
            <a:r>
              <a:rPr lang="es-ES" b="1" dirty="0" err="1"/>
              <a:t>HTML</a:t>
            </a:r>
            <a:r>
              <a:rPr lang="es-ES" dirty="0" err="1"/>
              <a:t>,que</a:t>
            </a:r>
            <a:r>
              <a:rPr lang="es-ES" dirty="0"/>
              <a:t> son los equivalentes del servidor de los elementos HTML. </a:t>
            </a:r>
          </a:p>
          <a:p>
            <a:r>
              <a:rPr lang="es-ES" b="1" dirty="0"/>
              <a:t>Controles de Formulario Web, </a:t>
            </a:r>
            <a:r>
              <a:rPr lang="es-ES" dirty="0"/>
              <a:t>que planifican aproximadamente elementos HTML individuales. </a:t>
            </a:r>
            <a:r>
              <a:rPr lang="es-ES" b="1" dirty="0"/>
              <a:t>Controles de Lista, </a:t>
            </a:r>
            <a:r>
              <a:rPr lang="es-ES" dirty="0"/>
              <a:t>que planifican grupos de elementos de HTML, que producen listas o un diseño similar. </a:t>
            </a:r>
          </a:p>
          <a:p>
            <a:r>
              <a:rPr lang="es-ES" b="1" dirty="0"/>
              <a:t>Controles Ricos, </a:t>
            </a:r>
            <a:r>
              <a:rPr lang="es-ES" dirty="0"/>
              <a:t>que producen ricos contenidos y encapsulan funcionalidad compleja, y producirá HTML puro o HTML y script. Un buen ejemplo de esto es el control Calendario, que provee al usuario un calendario de una sola línea de código. </a:t>
            </a:r>
          </a:p>
          <a:p>
            <a:r>
              <a:rPr lang="es-ES" b="1" dirty="0"/>
              <a:t>Controles de Validación, </a:t>
            </a:r>
            <a:r>
              <a:rPr lang="es-ES" dirty="0"/>
              <a:t>que son no-visibles, pero permiten el fácil uso de la validación del formulario por parte del servidor y del cliente. </a:t>
            </a:r>
          </a:p>
          <a:p>
            <a:r>
              <a:rPr lang="es-ES" b="1" dirty="0"/>
              <a:t>Controles Móviles, </a:t>
            </a:r>
            <a:r>
              <a:rPr lang="es-ES" dirty="0"/>
              <a:t>que producen HTML o WML dependiendo del dispositivo con el que se accede a la página.</a:t>
            </a:r>
          </a:p>
        </p:txBody>
      </p:sp>
    </p:spTree>
    <p:extLst>
      <p:ext uri="{BB962C8B-B14F-4D97-AF65-F5344CB8AC3E}">
        <p14:creationId xmlns:p14="http://schemas.microsoft.com/office/powerpoint/2010/main" val="156088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2.2. Internet Information Services </a:t>
            </a:r>
          </a:p>
        </p:txBody>
      </p:sp>
      <p:sp>
        <p:nvSpPr>
          <p:cNvPr id="4" name="TextBox 3">
            <a:extLst>
              <a:ext uri="{FF2B5EF4-FFF2-40B4-BE49-F238E27FC236}">
                <a16:creationId xmlns:a16="http://schemas.microsoft.com/office/drawing/2014/main" id="{D0AF0DF5-8363-4906-95D1-063D30EA79F4}"/>
              </a:ext>
            </a:extLst>
          </p:cNvPr>
          <p:cNvSpPr txBox="1"/>
          <p:nvPr/>
        </p:nvSpPr>
        <p:spPr>
          <a:xfrm>
            <a:off x="1168878" y="1432576"/>
            <a:ext cx="10335733" cy="5113644"/>
          </a:xfrm>
          <a:prstGeom prst="rect">
            <a:avLst/>
          </a:prstGeom>
          <a:noFill/>
        </p:spPr>
        <p:txBody>
          <a:bodyPr wrap="square">
            <a:spAutoFit/>
          </a:bodyPr>
          <a:lstStyle/>
          <a:p>
            <a:pPr algn="l">
              <a:lnSpc>
                <a:spcPct val="150000"/>
              </a:lnSpc>
            </a:pPr>
            <a:r>
              <a:rPr lang="es-ES" sz="2000" b="1" i="0" dirty="0">
                <a:solidFill>
                  <a:srgbClr val="202122"/>
                </a:solidFill>
                <a:effectLst/>
                <a:latin typeface="Arial" panose="020B0604020202020204" pitchFamily="34" charset="0"/>
              </a:rPr>
              <a:t>Internet Information Services</a:t>
            </a:r>
            <a:r>
              <a:rPr lang="es-ES" sz="2000" b="0" i="0" dirty="0">
                <a:solidFill>
                  <a:srgbClr val="202122"/>
                </a:solidFill>
                <a:effectLst/>
                <a:latin typeface="Arial" panose="020B0604020202020204" pitchFamily="34" charset="0"/>
              </a:rPr>
              <a:t> o </a:t>
            </a:r>
            <a:r>
              <a:rPr lang="es-ES" sz="2000" b="1" i="0" dirty="0">
                <a:solidFill>
                  <a:srgbClr val="202122"/>
                </a:solidFill>
                <a:effectLst/>
                <a:latin typeface="Arial" panose="020B0604020202020204" pitchFamily="34" charset="0"/>
              </a:rPr>
              <a:t>IIS</a:t>
            </a:r>
            <a:r>
              <a:rPr lang="es-ES" sz="2000" b="0" i="0" u="none" strike="noStrike" baseline="30000" dirty="0">
                <a:solidFill>
                  <a:srgbClr val="0645AD"/>
                </a:solidFill>
                <a:effectLst/>
                <a:latin typeface="Arial" panose="020B0604020202020204" pitchFamily="34" charset="0"/>
                <a:hlinkClick r:id="rId2"/>
              </a:rPr>
              <a:t>1</a:t>
            </a:r>
            <a:r>
              <a:rPr lang="es-ES" sz="2000" b="0" i="0" dirty="0">
                <a:solidFill>
                  <a:srgbClr val="202122"/>
                </a:solidFill>
                <a:effectLst/>
                <a:latin typeface="Arial" panose="020B0604020202020204" pitchFamily="34" charset="0"/>
              </a:rPr>
              <a:t>​ es un </a:t>
            </a:r>
            <a:r>
              <a:rPr lang="es-ES" sz="2000" b="0" i="0" u="none" strike="noStrike" dirty="0">
                <a:solidFill>
                  <a:srgbClr val="0645AD"/>
                </a:solidFill>
                <a:effectLst/>
                <a:latin typeface="Arial" panose="020B0604020202020204" pitchFamily="34" charset="0"/>
                <a:hlinkClick r:id="rId3" tooltip="Servidor web"/>
              </a:rPr>
              <a:t>servidor web</a:t>
            </a:r>
            <a:r>
              <a:rPr lang="es-ES" sz="2000" b="0" i="0" dirty="0">
                <a:solidFill>
                  <a:srgbClr val="202122"/>
                </a:solidFill>
                <a:effectLst/>
                <a:latin typeface="Arial" panose="020B0604020202020204" pitchFamily="34" charset="0"/>
              </a:rPr>
              <a:t> y un conjunto de servicios para el </a:t>
            </a:r>
            <a:r>
              <a:rPr lang="es-ES" sz="2000" b="0" i="0" u="none" strike="noStrike" dirty="0">
                <a:solidFill>
                  <a:srgbClr val="0645AD"/>
                </a:solidFill>
                <a:effectLst/>
                <a:latin typeface="Arial" panose="020B0604020202020204" pitchFamily="34" charset="0"/>
                <a:hlinkClick r:id="rId4" tooltip="Sistema operativo"/>
              </a:rPr>
              <a:t>sistema operativo</a:t>
            </a:r>
            <a:r>
              <a:rPr lang="es-ES" sz="2000" b="0" i="0" dirty="0">
                <a:solidFill>
                  <a:srgbClr val="202122"/>
                </a:solidFill>
                <a:effectLst/>
                <a:latin typeface="Arial" panose="020B0604020202020204" pitchFamily="34" charset="0"/>
              </a:rPr>
              <a:t> </a:t>
            </a:r>
            <a:r>
              <a:rPr lang="es-ES" sz="2000" b="0" i="0" u="none" strike="noStrike" dirty="0">
                <a:solidFill>
                  <a:srgbClr val="0645AD"/>
                </a:solidFill>
                <a:effectLst/>
                <a:latin typeface="Arial" panose="020B0604020202020204" pitchFamily="34" charset="0"/>
                <a:hlinkClick r:id="rId5" tooltip="Microsoft Windows"/>
              </a:rPr>
              <a:t>Microsoft Windows</a:t>
            </a:r>
            <a:r>
              <a:rPr lang="es-ES" sz="2000" b="0" i="0" dirty="0">
                <a:solidFill>
                  <a:srgbClr val="202122"/>
                </a:solidFill>
                <a:effectLst/>
                <a:latin typeface="Arial" panose="020B0604020202020204" pitchFamily="34" charset="0"/>
              </a:rPr>
              <a:t>. Originalmente era parte del </a:t>
            </a:r>
            <a:r>
              <a:rPr lang="es-ES" sz="2000" b="0" i="1" dirty="0">
                <a:solidFill>
                  <a:srgbClr val="202122"/>
                </a:solidFill>
                <a:effectLst/>
                <a:latin typeface="Arial" panose="020B0604020202020204" pitchFamily="34" charset="0"/>
              </a:rPr>
              <a:t>Option Pack</a:t>
            </a:r>
            <a:r>
              <a:rPr lang="es-ES" sz="2000" b="0" i="0" dirty="0">
                <a:solidFill>
                  <a:srgbClr val="202122"/>
                </a:solidFill>
                <a:effectLst/>
                <a:latin typeface="Arial" panose="020B0604020202020204" pitchFamily="34" charset="0"/>
              </a:rPr>
              <a:t> para </a:t>
            </a:r>
            <a:r>
              <a:rPr lang="es-ES" sz="2000" b="0" i="0" u="none" strike="noStrike" dirty="0">
                <a:solidFill>
                  <a:srgbClr val="0645AD"/>
                </a:solidFill>
                <a:effectLst/>
                <a:latin typeface="Arial" panose="020B0604020202020204" pitchFamily="34" charset="0"/>
                <a:hlinkClick r:id="rId6" tooltip="Windows NT"/>
              </a:rPr>
              <a:t>Windows NT</a:t>
            </a:r>
            <a:r>
              <a:rPr lang="es-ES" sz="2000" b="0" i="0" dirty="0">
                <a:solidFill>
                  <a:srgbClr val="202122"/>
                </a:solidFill>
                <a:effectLst/>
                <a:latin typeface="Arial" panose="020B0604020202020204" pitchFamily="34" charset="0"/>
              </a:rPr>
              <a:t>. Luego fue integrado en otros sistemas operativos de </a:t>
            </a:r>
            <a:r>
              <a:rPr lang="es-ES" sz="2000" b="0" i="0" u="none" strike="noStrike" dirty="0">
                <a:solidFill>
                  <a:srgbClr val="0645AD"/>
                </a:solidFill>
                <a:effectLst/>
                <a:latin typeface="Arial" panose="020B0604020202020204" pitchFamily="34" charset="0"/>
                <a:hlinkClick r:id="rId7" tooltip="Microsoft"/>
              </a:rPr>
              <a:t>Microsoft</a:t>
            </a:r>
            <a:r>
              <a:rPr lang="es-ES" sz="2000" b="0" i="0" dirty="0">
                <a:solidFill>
                  <a:srgbClr val="202122"/>
                </a:solidFill>
                <a:effectLst/>
                <a:latin typeface="Arial" panose="020B0604020202020204" pitchFamily="34" charset="0"/>
              </a:rPr>
              <a:t> destinados a ofrecer servicios, como </a:t>
            </a:r>
            <a:r>
              <a:rPr lang="es-ES" sz="2000" b="0" i="0" u="none" strike="noStrike" dirty="0">
                <a:solidFill>
                  <a:srgbClr val="0645AD"/>
                </a:solidFill>
                <a:effectLst/>
                <a:latin typeface="Arial" panose="020B0604020202020204" pitchFamily="34" charset="0"/>
                <a:hlinkClick r:id="rId8" tooltip="Windows 2000"/>
              </a:rPr>
              <a:t>Windows 2000</a:t>
            </a:r>
            <a:r>
              <a:rPr lang="es-ES" sz="2000" b="0" i="0" dirty="0">
                <a:solidFill>
                  <a:srgbClr val="202122"/>
                </a:solidFill>
                <a:effectLst/>
                <a:latin typeface="Arial" panose="020B0604020202020204" pitchFamily="34" charset="0"/>
              </a:rPr>
              <a:t> o </a:t>
            </a:r>
            <a:r>
              <a:rPr lang="es-ES" sz="2000" b="0" i="0" u="none" strike="noStrike" dirty="0">
                <a:solidFill>
                  <a:srgbClr val="BA0000"/>
                </a:solidFill>
                <a:effectLst/>
                <a:latin typeface="Arial" panose="020B0604020202020204" pitchFamily="34" charset="0"/>
                <a:hlinkClick r:id="rId9" tooltip="Windows Server 2003, 2016 y 2019 (aún no redactado)"/>
              </a:rPr>
              <a:t>Windows Server 2003, 2016 y 2019</a:t>
            </a:r>
            <a:r>
              <a:rPr lang="es-ES" sz="2000" b="0" i="0" dirty="0">
                <a:solidFill>
                  <a:srgbClr val="202122"/>
                </a:solidFill>
                <a:effectLst/>
                <a:latin typeface="Arial" panose="020B0604020202020204" pitchFamily="34" charset="0"/>
              </a:rPr>
              <a:t>. </a:t>
            </a:r>
            <a:r>
              <a:rPr lang="es-ES" sz="2000" b="0" i="0" u="none" strike="noStrike" dirty="0">
                <a:solidFill>
                  <a:srgbClr val="0645AD"/>
                </a:solidFill>
                <a:effectLst/>
                <a:latin typeface="Arial" panose="020B0604020202020204" pitchFamily="34" charset="0"/>
                <a:hlinkClick r:id="rId10" tooltip="Windows XP"/>
              </a:rPr>
              <a:t>Windows XP</a:t>
            </a:r>
            <a:r>
              <a:rPr lang="es-ES" sz="2000" b="0" i="0" dirty="0">
                <a:solidFill>
                  <a:srgbClr val="202122"/>
                </a:solidFill>
                <a:effectLst/>
                <a:latin typeface="Arial" panose="020B0604020202020204" pitchFamily="34" charset="0"/>
              </a:rPr>
              <a:t> Profesional incluye una versión limitada de IIS. Los servicios que ofrece son: </a:t>
            </a:r>
            <a:r>
              <a:rPr lang="es-ES" sz="2000" b="0" i="0" u="none" strike="noStrike" dirty="0">
                <a:solidFill>
                  <a:srgbClr val="0645AD"/>
                </a:solidFill>
                <a:effectLst/>
                <a:latin typeface="Arial" panose="020B0604020202020204" pitchFamily="34" charset="0"/>
                <a:hlinkClick r:id="rId11" tooltip="File Transfer Protocol"/>
              </a:rPr>
              <a:t>FTP</a:t>
            </a:r>
            <a:r>
              <a:rPr lang="es-ES" sz="2000" b="0" i="0" dirty="0">
                <a:solidFill>
                  <a:srgbClr val="202122"/>
                </a:solidFill>
                <a:effectLst/>
                <a:latin typeface="Arial" panose="020B0604020202020204" pitchFamily="34" charset="0"/>
              </a:rPr>
              <a:t>, </a:t>
            </a:r>
            <a:r>
              <a:rPr lang="es-ES" sz="2000" b="0" i="0" u="none" strike="noStrike" dirty="0">
                <a:solidFill>
                  <a:srgbClr val="0645AD"/>
                </a:solidFill>
                <a:effectLst/>
                <a:latin typeface="Arial" panose="020B0604020202020204" pitchFamily="34" charset="0"/>
                <a:hlinkClick r:id="rId12" tooltip="Simple Mail Transfer Protocol"/>
              </a:rPr>
              <a:t>SMTP</a:t>
            </a:r>
            <a:r>
              <a:rPr lang="es-ES" sz="2000" b="0" i="0" dirty="0">
                <a:solidFill>
                  <a:srgbClr val="202122"/>
                </a:solidFill>
                <a:effectLst/>
                <a:latin typeface="Arial" panose="020B0604020202020204" pitchFamily="34" charset="0"/>
              </a:rPr>
              <a:t>, </a:t>
            </a:r>
            <a:r>
              <a:rPr lang="es-ES" sz="2000" b="0" i="0" u="none" strike="noStrike" dirty="0">
                <a:solidFill>
                  <a:srgbClr val="0645AD"/>
                </a:solidFill>
                <a:effectLst/>
                <a:latin typeface="Arial" panose="020B0604020202020204" pitchFamily="34" charset="0"/>
                <a:hlinkClick r:id="rId13" tooltip="Network News Transport Protocol"/>
              </a:rPr>
              <a:t>NNTP</a:t>
            </a:r>
            <a:r>
              <a:rPr lang="es-ES" sz="2000" b="0" i="0" dirty="0">
                <a:solidFill>
                  <a:srgbClr val="202122"/>
                </a:solidFill>
                <a:effectLst/>
                <a:latin typeface="Arial" panose="020B0604020202020204" pitchFamily="34" charset="0"/>
              </a:rPr>
              <a:t> y </a:t>
            </a:r>
            <a:r>
              <a:rPr lang="es-ES" sz="2000" b="0" i="0" u="none" strike="noStrike" dirty="0">
                <a:solidFill>
                  <a:srgbClr val="0645AD"/>
                </a:solidFill>
                <a:effectLst/>
                <a:latin typeface="Arial" panose="020B0604020202020204" pitchFamily="34" charset="0"/>
                <a:hlinkClick r:id="rId14" tooltip="Hypertext Transfer Protocol"/>
              </a:rPr>
              <a:t>HTTP</a:t>
            </a:r>
            <a:r>
              <a:rPr lang="es-ES" sz="2000" b="0" i="0" dirty="0">
                <a:solidFill>
                  <a:srgbClr val="202122"/>
                </a:solidFill>
                <a:effectLst/>
                <a:latin typeface="Arial" panose="020B0604020202020204" pitchFamily="34" charset="0"/>
              </a:rPr>
              <a:t>/</a:t>
            </a:r>
            <a:r>
              <a:rPr lang="es-ES" sz="2000" b="0" i="0" u="none" strike="noStrike" dirty="0">
                <a:solidFill>
                  <a:srgbClr val="0645AD"/>
                </a:solidFill>
                <a:effectLst/>
                <a:latin typeface="Arial" panose="020B0604020202020204" pitchFamily="34" charset="0"/>
                <a:hlinkClick r:id="rId15" tooltip="Hypertext Transfer Protocol Secure"/>
              </a:rPr>
              <a:t>HTTPS</a:t>
            </a:r>
            <a:r>
              <a:rPr lang="es-ES" sz="2000" b="0" i="0" dirty="0">
                <a:solidFill>
                  <a:srgbClr val="202122"/>
                </a:solidFill>
                <a:effectLst/>
                <a:latin typeface="Arial" panose="020B0604020202020204" pitchFamily="34" charset="0"/>
              </a:rPr>
              <a:t>.</a:t>
            </a:r>
            <a:r>
              <a:rPr lang="es-ES" sz="2000" b="0" i="0" u="none" strike="noStrike" baseline="30000" dirty="0">
                <a:solidFill>
                  <a:srgbClr val="0645AD"/>
                </a:solidFill>
                <a:effectLst/>
                <a:latin typeface="Arial" panose="020B0604020202020204" pitchFamily="34" charset="0"/>
                <a:hlinkClick r:id="rId16"/>
              </a:rPr>
              <a:t>2</a:t>
            </a:r>
            <a:r>
              <a:rPr lang="es-ES" sz="2000" b="0" i="0" dirty="0">
                <a:solidFill>
                  <a:srgbClr val="202122"/>
                </a:solidFill>
                <a:effectLst/>
                <a:latin typeface="Arial" panose="020B0604020202020204" pitchFamily="34" charset="0"/>
              </a:rPr>
              <a:t>​</a:t>
            </a:r>
          </a:p>
          <a:p>
            <a:pPr algn="l">
              <a:lnSpc>
                <a:spcPct val="150000"/>
              </a:lnSpc>
            </a:pPr>
            <a:r>
              <a:rPr lang="es-ES" sz="2000" b="0" i="0" dirty="0">
                <a:solidFill>
                  <a:srgbClr val="202122"/>
                </a:solidFill>
                <a:effectLst/>
                <a:latin typeface="Arial" panose="020B0604020202020204" pitchFamily="34" charset="0"/>
              </a:rPr>
              <a:t>Este servicio convierte a un </a:t>
            </a:r>
            <a:r>
              <a:rPr lang="es-ES" sz="2000" b="0" i="0" u="none" strike="noStrike" dirty="0">
                <a:solidFill>
                  <a:srgbClr val="0645AD"/>
                </a:solidFill>
                <a:effectLst/>
                <a:latin typeface="Arial" panose="020B0604020202020204" pitchFamily="34" charset="0"/>
                <a:hlinkClick r:id="rId17" tooltip="Computadora personal"/>
              </a:rPr>
              <a:t>PC</a:t>
            </a:r>
            <a:r>
              <a:rPr lang="es-ES" sz="2000" b="0" i="0" dirty="0">
                <a:solidFill>
                  <a:srgbClr val="202122"/>
                </a:solidFill>
                <a:effectLst/>
                <a:latin typeface="Arial" panose="020B0604020202020204" pitchFamily="34" charset="0"/>
              </a:rPr>
              <a:t> en un servidor web para </a:t>
            </a:r>
            <a:r>
              <a:rPr lang="es-ES" sz="2000" b="0" i="0" u="none" strike="noStrike" dirty="0">
                <a:solidFill>
                  <a:srgbClr val="0645AD"/>
                </a:solidFill>
                <a:effectLst/>
                <a:latin typeface="Arial" panose="020B0604020202020204" pitchFamily="34" charset="0"/>
                <a:hlinkClick r:id="rId18" tooltip="Internet"/>
              </a:rPr>
              <a:t>Internet</a:t>
            </a:r>
            <a:r>
              <a:rPr lang="es-ES" sz="2000" b="0" i="0" dirty="0">
                <a:solidFill>
                  <a:srgbClr val="202122"/>
                </a:solidFill>
                <a:effectLst/>
                <a:latin typeface="Arial" panose="020B0604020202020204" pitchFamily="34" charset="0"/>
              </a:rPr>
              <a:t> o una </a:t>
            </a:r>
            <a:r>
              <a:rPr lang="es-ES" sz="2000" b="0" i="0" u="none" strike="noStrike" dirty="0">
                <a:solidFill>
                  <a:srgbClr val="0645AD"/>
                </a:solidFill>
                <a:effectLst/>
                <a:latin typeface="Arial" panose="020B0604020202020204" pitchFamily="34" charset="0"/>
                <a:hlinkClick r:id="rId19" tooltip="Intranet"/>
              </a:rPr>
              <a:t>intranet</a:t>
            </a:r>
            <a:r>
              <a:rPr lang="es-ES" sz="2000" b="0" i="0" dirty="0">
                <a:solidFill>
                  <a:srgbClr val="202122"/>
                </a:solidFill>
                <a:effectLst/>
                <a:latin typeface="Arial" panose="020B0604020202020204" pitchFamily="34" charset="0"/>
              </a:rPr>
              <a:t>, es decir que en los ordenadores que tienen este servicio instalado se pueden publicar </a:t>
            </a:r>
            <a:r>
              <a:rPr lang="es-ES" sz="2000" b="0" i="0" u="none" strike="noStrike" dirty="0">
                <a:solidFill>
                  <a:srgbClr val="0645AD"/>
                </a:solidFill>
                <a:effectLst/>
                <a:latin typeface="Arial" panose="020B0604020202020204" pitchFamily="34" charset="0"/>
                <a:hlinkClick r:id="rId20" tooltip="Página web"/>
              </a:rPr>
              <a:t>páginas web</a:t>
            </a:r>
            <a:r>
              <a:rPr lang="es-ES" sz="2000" b="0" i="0" dirty="0">
                <a:solidFill>
                  <a:srgbClr val="202122"/>
                </a:solidFill>
                <a:effectLst/>
                <a:latin typeface="Arial" panose="020B0604020202020204" pitchFamily="34" charset="0"/>
              </a:rPr>
              <a:t> tanto local como remotamente.</a:t>
            </a:r>
          </a:p>
          <a:p>
            <a:pPr algn="l">
              <a:lnSpc>
                <a:spcPct val="150000"/>
              </a:lnSpc>
            </a:pPr>
            <a:r>
              <a:rPr lang="es-ES" sz="2000" b="0" i="0" dirty="0">
                <a:solidFill>
                  <a:srgbClr val="202122"/>
                </a:solidFill>
                <a:effectLst/>
                <a:latin typeface="Arial" panose="020B0604020202020204" pitchFamily="34" charset="0"/>
              </a:rPr>
              <a:t>Se basa en varios módulos que le dan capacidad para procesar distintos tipos de páginas. Por ejemplo, Microsoft incluye los de </a:t>
            </a:r>
            <a:r>
              <a:rPr lang="es-ES" sz="2000" b="0" i="0" u="none" strike="noStrike" dirty="0">
                <a:solidFill>
                  <a:srgbClr val="0645AD"/>
                </a:solidFill>
                <a:effectLst/>
                <a:latin typeface="Arial" panose="020B0604020202020204" pitchFamily="34" charset="0"/>
                <a:hlinkClick r:id="rId21" tooltip="Active Server Pages"/>
              </a:rPr>
              <a:t>Active Server Pages</a:t>
            </a:r>
            <a:r>
              <a:rPr lang="es-ES" sz="2000" b="0" i="0" dirty="0">
                <a:solidFill>
                  <a:srgbClr val="202122"/>
                </a:solidFill>
                <a:effectLst/>
                <a:latin typeface="Arial" panose="020B0604020202020204" pitchFamily="34" charset="0"/>
              </a:rPr>
              <a:t> (ASP) y </a:t>
            </a:r>
            <a:r>
              <a:rPr lang="es-ES" sz="2000" b="0" i="0" u="none" strike="noStrike" dirty="0">
                <a:solidFill>
                  <a:srgbClr val="0645AD"/>
                </a:solidFill>
                <a:effectLst/>
                <a:latin typeface="Arial" panose="020B0604020202020204" pitchFamily="34" charset="0"/>
                <a:hlinkClick r:id="rId22" tooltip="ASP.NET"/>
              </a:rPr>
              <a:t>ASP.NET</a:t>
            </a:r>
            <a:r>
              <a:rPr lang="es-ES" sz="2000" b="0" i="0" dirty="0">
                <a:solidFill>
                  <a:srgbClr val="202122"/>
                </a:solidFill>
                <a:effectLst/>
                <a:latin typeface="Arial" panose="020B0604020202020204" pitchFamily="34" charset="0"/>
              </a:rPr>
              <a:t>. </a:t>
            </a:r>
          </a:p>
        </p:txBody>
      </p:sp>
    </p:spTree>
    <p:extLst>
      <p:ext uri="{BB962C8B-B14F-4D97-AF65-F5344CB8AC3E}">
        <p14:creationId xmlns:p14="http://schemas.microsoft.com/office/powerpoint/2010/main" val="329193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2.2. Internet Information Services </a:t>
            </a:r>
          </a:p>
        </p:txBody>
      </p:sp>
      <p:sp>
        <p:nvSpPr>
          <p:cNvPr id="5" name="TextBox 4">
            <a:extLst>
              <a:ext uri="{FF2B5EF4-FFF2-40B4-BE49-F238E27FC236}">
                <a16:creationId xmlns:a16="http://schemas.microsoft.com/office/drawing/2014/main" id="{C6334797-4FCA-485A-8AE5-A3B9C06A4DD8}"/>
              </a:ext>
            </a:extLst>
          </p:cNvPr>
          <p:cNvSpPr txBox="1"/>
          <p:nvPr/>
        </p:nvSpPr>
        <p:spPr>
          <a:xfrm>
            <a:off x="949894" y="1365705"/>
            <a:ext cx="2569683" cy="3970318"/>
          </a:xfrm>
          <a:prstGeom prst="rect">
            <a:avLst/>
          </a:prstGeom>
          <a:noFill/>
        </p:spPr>
        <p:txBody>
          <a:bodyPr wrap="square">
            <a:spAutoFit/>
          </a:bodyPr>
          <a:lstStyle/>
          <a:p>
            <a:pPr algn="l"/>
            <a:r>
              <a:rPr lang="es-ES" b="1" i="0" dirty="0">
                <a:solidFill>
                  <a:srgbClr val="000000"/>
                </a:solidFill>
                <a:effectLst/>
                <a:latin typeface="Arial" panose="020B0604020202020204" pitchFamily="34" charset="0"/>
              </a:rPr>
              <a:t>Evolución</a:t>
            </a:r>
            <a:r>
              <a:rPr lang="es-ES" b="0" i="0" dirty="0">
                <a:solidFill>
                  <a:srgbClr val="54595D"/>
                </a:solidFill>
                <a:effectLst/>
                <a:latin typeface="Arial" panose="020B0604020202020204" pitchFamily="34" charset="0"/>
              </a:rPr>
              <a:t>[</a:t>
            </a:r>
            <a:r>
              <a:rPr lang="es-ES" b="0" i="0" u="none" strike="noStrike" dirty="0">
                <a:solidFill>
                  <a:srgbClr val="0645AD"/>
                </a:solidFill>
                <a:effectLst/>
                <a:latin typeface="Arial" panose="020B0604020202020204" pitchFamily="34" charset="0"/>
                <a:hlinkClick r:id="rId2" tooltip="Editar sección: Evolución"/>
              </a:rPr>
              <a:t>editar</a:t>
            </a:r>
            <a:r>
              <a:rPr lang="es-ES" b="0" i="0" dirty="0">
                <a:solidFill>
                  <a:srgbClr val="54595D"/>
                </a:solidFill>
                <a:effectLst/>
                <a:latin typeface="Arial" panose="020B0604020202020204" pitchFamily="34" charset="0"/>
              </a:rPr>
              <a:t>]</a:t>
            </a:r>
            <a:endParaRPr lang="es-ES" b="1" i="0" dirty="0">
              <a:solidFill>
                <a:srgbClr val="000000"/>
              </a:solidFill>
              <a:effectLst/>
              <a:latin typeface="Arial" panose="020B0604020202020204" pitchFamily="34" charset="0"/>
            </a:endParaRPr>
          </a:p>
          <a:p>
            <a:pPr algn="l"/>
            <a:r>
              <a:rPr lang="es-ES" b="0" i="0" dirty="0">
                <a:solidFill>
                  <a:srgbClr val="202122"/>
                </a:solidFill>
                <a:effectLst/>
                <a:latin typeface="Arial" panose="020B0604020202020204" pitchFamily="34" charset="0"/>
              </a:rPr>
              <a:t>IIS fue inicialmente lanzado como un conjunto de servicios basados en Internet para Windows NT 3.51. IIS 2.0 siguió agregando soporte para el sistema operativo Windows NT 4.0 y </a:t>
            </a:r>
            <a:r>
              <a:rPr lang="es-ES" b="0" i="0" dirty="0" err="1">
                <a:solidFill>
                  <a:srgbClr val="202122"/>
                </a:solidFill>
                <a:effectLst/>
                <a:latin typeface="Arial" panose="020B0604020202020204" pitchFamily="34" charset="0"/>
              </a:rPr>
              <a:t>IIs</a:t>
            </a:r>
            <a:r>
              <a:rPr lang="es-ES" b="0" i="0" dirty="0">
                <a:solidFill>
                  <a:srgbClr val="202122"/>
                </a:solidFill>
                <a:effectLst/>
                <a:latin typeface="Arial" panose="020B0604020202020204" pitchFamily="34" charset="0"/>
              </a:rPr>
              <a:t> 3.0 introdujo las </a:t>
            </a:r>
            <a:r>
              <a:rPr lang="es-ES" b="0" i="0" u="none" strike="noStrike" dirty="0">
                <a:solidFill>
                  <a:srgbClr val="0645AD"/>
                </a:solidFill>
                <a:effectLst/>
                <a:latin typeface="Arial" panose="020B0604020202020204" pitchFamily="34" charset="0"/>
                <a:hlinkClick r:id="rId3" tooltip="Active Server Pages"/>
              </a:rPr>
              <a:t>Active Server Pages</a:t>
            </a:r>
            <a:r>
              <a:rPr lang="es-ES" b="0" i="0" dirty="0">
                <a:solidFill>
                  <a:srgbClr val="202122"/>
                </a:solidFill>
                <a:effectLst/>
                <a:latin typeface="Arial" panose="020B0604020202020204" pitchFamily="34" charset="0"/>
              </a:rPr>
              <a:t>, una tecnología de </a:t>
            </a:r>
            <a:r>
              <a:rPr lang="es-ES" b="0" i="1" u="none" strike="noStrike" dirty="0">
                <a:solidFill>
                  <a:srgbClr val="0645AD"/>
                </a:solidFill>
                <a:effectLst/>
                <a:latin typeface="Arial" panose="020B0604020202020204" pitchFamily="34" charset="0"/>
                <a:hlinkClick r:id="rId4" tooltip="Lenguaje de programación interpretado"/>
              </a:rPr>
              <a:t>scripting</a:t>
            </a:r>
            <a:r>
              <a:rPr lang="es-ES" b="0" i="0" dirty="0">
                <a:solidFill>
                  <a:srgbClr val="202122"/>
                </a:solidFill>
                <a:effectLst/>
                <a:latin typeface="Arial" panose="020B0604020202020204" pitchFamily="34" charset="0"/>
              </a:rPr>
              <a:t> dinámico.</a:t>
            </a:r>
          </a:p>
        </p:txBody>
      </p:sp>
      <p:sp>
        <p:nvSpPr>
          <p:cNvPr id="7" name="TextBox 6">
            <a:extLst>
              <a:ext uri="{FF2B5EF4-FFF2-40B4-BE49-F238E27FC236}">
                <a16:creationId xmlns:a16="http://schemas.microsoft.com/office/drawing/2014/main" id="{B1F29E91-D8D0-451B-8F39-A271D04EED20}"/>
              </a:ext>
            </a:extLst>
          </p:cNvPr>
          <p:cNvSpPr txBox="1"/>
          <p:nvPr/>
        </p:nvSpPr>
        <p:spPr>
          <a:xfrm>
            <a:off x="4567687" y="1365705"/>
            <a:ext cx="6098874" cy="4524315"/>
          </a:xfrm>
          <a:prstGeom prst="rect">
            <a:avLst/>
          </a:prstGeom>
          <a:noFill/>
        </p:spPr>
        <p:txBody>
          <a:bodyPr wrap="square">
            <a:spAutoFit/>
          </a:bodyPr>
          <a:lstStyle/>
          <a:p>
            <a:pPr algn="l"/>
            <a:r>
              <a:rPr lang="en-US" b="1" i="0" dirty="0" err="1">
                <a:solidFill>
                  <a:srgbClr val="000000"/>
                </a:solidFill>
                <a:effectLst/>
                <a:latin typeface="Arial" panose="020B0604020202020204" pitchFamily="34" charset="0"/>
              </a:rPr>
              <a:t>Versiones</a:t>
            </a:r>
            <a:r>
              <a:rPr lang="en-US" b="0" i="0" dirty="0">
                <a:solidFill>
                  <a:srgbClr val="54595D"/>
                </a:solidFill>
                <a:effectLst/>
                <a:latin typeface="Arial" panose="020B0604020202020204" pitchFamily="34" charset="0"/>
              </a:rPr>
              <a:t>[</a:t>
            </a:r>
            <a:r>
              <a:rPr lang="en-US" b="0" i="0" u="none" strike="noStrike" dirty="0" err="1">
                <a:solidFill>
                  <a:srgbClr val="0645AD"/>
                </a:solidFill>
                <a:effectLst/>
                <a:latin typeface="Arial" panose="020B0604020202020204" pitchFamily="34" charset="0"/>
                <a:hlinkClick r:id="rId5" tooltip="Editar sección: Versiones"/>
              </a:rPr>
              <a:t>editar</a:t>
            </a:r>
            <a:r>
              <a:rPr lang="en-US" b="0" i="0" dirty="0">
                <a:solidFill>
                  <a:srgbClr val="54595D"/>
                </a:solidFill>
                <a:effectLst/>
                <a:latin typeface="Arial" panose="020B0604020202020204" pitchFamily="34" charset="0"/>
              </a:rPr>
              <a:t>]</a:t>
            </a:r>
            <a:endParaRPr lang="en-US" b="1"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IIS 1.0, Windows NT 3.51 Service Pack 3</a:t>
            </a:r>
          </a:p>
          <a:p>
            <a:pPr algn="l">
              <a:buFont typeface="Arial" panose="020B0604020202020204" pitchFamily="34" charset="0"/>
              <a:buChar char="•"/>
            </a:pPr>
            <a:r>
              <a:rPr lang="en-US" b="0" i="0" dirty="0">
                <a:solidFill>
                  <a:srgbClr val="202122"/>
                </a:solidFill>
                <a:effectLst/>
                <a:latin typeface="Arial" panose="020B0604020202020204" pitchFamily="34" charset="0"/>
              </a:rPr>
              <a:t>IIS 2.0, Windows NT 4.0</a:t>
            </a:r>
          </a:p>
          <a:p>
            <a:pPr algn="l">
              <a:buFont typeface="Arial" panose="020B0604020202020204" pitchFamily="34" charset="0"/>
              <a:buChar char="•"/>
            </a:pPr>
            <a:r>
              <a:rPr lang="en-US" b="0" i="0" dirty="0">
                <a:solidFill>
                  <a:srgbClr val="202122"/>
                </a:solidFill>
                <a:effectLst/>
                <a:latin typeface="Arial" panose="020B0604020202020204" pitchFamily="34" charset="0"/>
              </a:rPr>
              <a:t>IIS 3.0, Windows NT 4.0 Service Pack 3</a:t>
            </a:r>
          </a:p>
          <a:p>
            <a:pPr algn="l">
              <a:buFont typeface="Arial" panose="020B0604020202020204" pitchFamily="34" charset="0"/>
              <a:buChar char="•"/>
            </a:pPr>
            <a:r>
              <a:rPr lang="en-US" b="0" i="0" dirty="0">
                <a:solidFill>
                  <a:srgbClr val="202122"/>
                </a:solidFill>
                <a:effectLst/>
                <a:latin typeface="Arial" panose="020B0604020202020204" pitchFamily="34" charset="0"/>
              </a:rPr>
              <a:t>IIS 4.0, Windows NT 4.0 Option Pack</a:t>
            </a:r>
          </a:p>
          <a:p>
            <a:pPr algn="l">
              <a:buFont typeface="Arial" panose="020B0604020202020204" pitchFamily="34" charset="0"/>
              <a:buChar char="•"/>
            </a:pPr>
            <a:r>
              <a:rPr lang="en-US" b="0" i="0" dirty="0">
                <a:solidFill>
                  <a:srgbClr val="202122"/>
                </a:solidFill>
                <a:effectLst/>
                <a:latin typeface="Arial" panose="020B0604020202020204" pitchFamily="34" charset="0"/>
              </a:rPr>
              <a:t>IIS 5.0, Windows 2000</a:t>
            </a:r>
          </a:p>
          <a:p>
            <a:pPr algn="l">
              <a:buFont typeface="Arial" panose="020B0604020202020204" pitchFamily="34" charset="0"/>
              <a:buChar char="•"/>
            </a:pPr>
            <a:r>
              <a:rPr lang="en-US" b="0" i="0" dirty="0">
                <a:solidFill>
                  <a:srgbClr val="202122"/>
                </a:solidFill>
                <a:effectLst/>
                <a:latin typeface="Arial" panose="020B0604020202020204" pitchFamily="34" charset="0"/>
              </a:rPr>
              <a:t>IIS 5.1, Windows XP Professional</a:t>
            </a:r>
          </a:p>
          <a:p>
            <a:pPr algn="l">
              <a:buFont typeface="Arial" panose="020B0604020202020204" pitchFamily="34" charset="0"/>
              <a:buChar char="•"/>
            </a:pPr>
            <a:r>
              <a:rPr lang="en-US" b="0" i="0" dirty="0">
                <a:solidFill>
                  <a:srgbClr val="202122"/>
                </a:solidFill>
                <a:effectLst/>
                <a:latin typeface="Arial" panose="020B0604020202020204" pitchFamily="34" charset="0"/>
              </a:rPr>
              <a:t>IIS 6.0, Windows Server 2003 y Windows XP Professional x64 Edition</a:t>
            </a:r>
          </a:p>
          <a:p>
            <a:pPr algn="l">
              <a:buFont typeface="Arial" panose="020B0604020202020204" pitchFamily="34" charset="0"/>
              <a:buChar char="•"/>
            </a:pPr>
            <a:r>
              <a:rPr lang="en-US" b="0" i="0" dirty="0">
                <a:solidFill>
                  <a:srgbClr val="202122"/>
                </a:solidFill>
                <a:effectLst/>
                <a:latin typeface="Arial" panose="020B0604020202020204" pitchFamily="34" charset="0"/>
              </a:rPr>
              <a:t>IIS 7.0, Windows Vista (Solo Business y Ultimate) y Windows Server 2008</a:t>
            </a:r>
          </a:p>
          <a:p>
            <a:pPr algn="l">
              <a:buFont typeface="Arial" panose="020B0604020202020204" pitchFamily="34" charset="0"/>
              <a:buChar char="•"/>
            </a:pPr>
            <a:r>
              <a:rPr lang="en-US" b="0" i="0" dirty="0">
                <a:solidFill>
                  <a:srgbClr val="202122"/>
                </a:solidFill>
                <a:effectLst/>
                <a:latin typeface="Arial" panose="020B0604020202020204" pitchFamily="34" charset="0"/>
              </a:rPr>
              <a:t>IIS 7.5, Windows 7 y Windows Server 2008 R2</a:t>
            </a:r>
          </a:p>
          <a:p>
            <a:pPr algn="l">
              <a:buFont typeface="Arial" panose="020B0604020202020204" pitchFamily="34" charset="0"/>
              <a:buChar char="•"/>
            </a:pPr>
            <a:r>
              <a:rPr lang="en-US" b="0" i="0" dirty="0">
                <a:solidFill>
                  <a:srgbClr val="202122"/>
                </a:solidFill>
                <a:effectLst/>
                <a:latin typeface="Arial" panose="020B0604020202020204" pitchFamily="34" charset="0"/>
              </a:rPr>
              <a:t>IIS 8.0, Windows 8 y Windows Server 2012</a:t>
            </a:r>
          </a:p>
          <a:p>
            <a:pPr algn="l">
              <a:buFont typeface="Arial" panose="020B0604020202020204" pitchFamily="34" charset="0"/>
              <a:buChar char="•"/>
            </a:pPr>
            <a:r>
              <a:rPr lang="en-US" b="0" i="0" dirty="0">
                <a:solidFill>
                  <a:srgbClr val="202122"/>
                </a:solidFill>
                <a:effectLst/>
                <a:latin typeface="Arial" panose="020B0604020202020204" pitchFamily="34" charset="0"/>
              </a:rPr>
              <a:t>IIS 8.5, Windows 8.1 y Windows Server 2012 R2</a:t>
            </a:r>
          </a:p>
          <a:p>
            <a:pPr algn="l">
              <a:buFont typeface="Arial" panose="020B0604020202020204" pitchFamily="34" charset="0"/>
              <a:buChar char="•"/>
            </a:pPr>
            <a:r>
              <a:rPr lang="en-US" b="0" i="0" dirty="0">
                <a:solidFill>
                  <a:srgbClr val="202122"/>
                </a:solidFill>
                <a:effectLst/>
                <a:latin typeface="Arial" panose="020B0604020202020204" pitchFamily="34" charset="0"/>
              </a:rPr>
              <a:t>IIS 10, Windows Server 2016</a:t>
            </a:r>
          </a:p>
          <a:p>
            <a:pPr algn="l">
              <a:buFont typeface="Arial" panose="020B0604020202020204" pitchFamily="34" charset="0"/>
              <a:buChar char="•"/>
            </a:pPr>
            <a:r>
              <a:rPr lang="en-US" b="0" i="0" dirty="0">
                <a:solidFill>
                  <a:srgbClr val="202122"/>
                </a:solidFill>
                <a:effectLst/>
                <a:latin typeface="Arial" panose="020B0604020202020204" pitchFamily="34" charset="0"/>
              </a:rPr>
              <a:t>IIS 10.0, Windows 10 y Windows Server 2019</a:t>
            </a:r>
          </a:p>
        </p:txBody>
      </p:sp>
    </p:spTree>
    <p:extLst>
      <p:ext uri="{BB962C8B-B14F-4D97-AF65-F5344CB8AC3E}">
        <p14:creationId xmlns:p14="http://schemas.microsoft.com/office/powerpoint/2010/main" val="20353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2.2. Internet Information Services </a:t>
            </a:r>
          </a:p>
        </p:txBody>
      </p:sp>
      <p:sp>
        <p:nvSpPr>
          <p:cNvPr id="6" name="TextBox 5">
            <a:extLst>
              <a:ext uri="{FF2B5EF4-FFF2-40B4-BE49-F238E27FC236}">
                <a16:creationId xmlns:a16="http://schemas.microsoft.com/office/drawing/2014/main" id="{77A0B1F1-CCC6-475F-AAEF-9FD57FE5B6A5}"/>
              </a:ext>
            </a:extLst>
          </p:cNvPr>
          <p:cNvSpPr txBox="1"/>
          <p:nvPr/>
        </p:nvSpPr>
        <p:spPr>
          <a:xfrm>
            <a:off x="1933305" y="1246418"/>
            <a:ext cx="7642015" cy="369332"/>
          </a:xfrm>
          <a:prstGeom prst="rect">
            <a:avLst/>
          </a:prstGeom>
          <a:noFill/>
        </p:spPr>
        <p:txBody>
          <a:bodyPr wrap="square">
            <a:spAutoFit/>
          </a:bodyPr>
          <a:lstStyle/>
          <a:p>
            <a:pPr algn="l"/>
            <a:r>
              <a:rPr lang="es-ES" b="1" i="0" dirty="0">
                <a:solidFill>
                  <a:srgbClr val="4C4C4C"/>
                </a:solidFill>
                <a:effectLst/>
                <a:latin typeface="Avenir Next W01"/>
              </a:rPr>
              <a:t>Habilitar IIS y los componentes de IIS necesarios en Windows 10</a:t>
            </a:r>
          </a:p>
        </p:txBody>
      </p:sp>
      <p:pic>
        <p:nvPicPr>
          <p:cNvPr id="8" name="Picture 7">
            <a:extLst>
              <a:ext uri="{FF2B5EF4-FFF2-40B4-BE49-F238E27FC236}">
                <a16:creationId xmlns:a16="http://schemas.microsoft.com/office/drawing/2014/main" id="{BA412E59-4AAA-47D0-A1A6-D49F1315BB44}"/>
              </a:ext>
            </a:extLst>
          </p:cNvPr>
          <p:cNvPicPr>
            <a:picLocks noChangeAspect="1"/>
          </p:cNvPicPr>
          <p:nvPr/>
        </p:nvPicPr>
        <p:blipFill>
          <a:blip r:embed="rId2"/>
          <a:stretch>
            <a:fillRect/>
          </a:stretch>
        </p:blipFill>
        <p:spPr>
          <a:xfrm>
            <a:off x="1119972" y="1898792"/>
            <a:ext cx="10384640" cy="4335098"/>
          </a:xfrm>
          <a:prstGeom prst="rect">
            <a:avLst/>
          </a:prstGeom>
        </p:spPr>
      </p:pic>
    </p:spTree>
    <p:extLst>
      <p:ext uri="{BB962C8B-B14F-4D97-AF65-F5344CB8AC3E}">
        <p14:creationId xmlns:p14="http://schemas.microsoft.com/office/powerpoint/2010/main" val="35549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2.2. Internet Information Services </a:t>
            </a:r>
          </a:p>
        </p:txBody>
      </p:sp>
      <p:sp>
        <p:nvSpPr>
          <p:cNvPr id="6" name="TextBox 5">
            <a:extLst>
              <a:ext uri="{FF2B5EF4-FFF2-40B4-BE49-F238E27FC236}">
                <a16:creationId xmlns:a16="http://schemas.microsoft.com/office/drawing/2014/main" id="{77A0B1F1-CCC6-475F-AAEF-9FD57FE5B6A5}"/>
              </a:ext>
            </a:extLst>
          </p:cNvPr>
          <p:cNvSpPr txBox="1"/>
          <p:nvPr/>
        </p:nvSpPr>
        <p:spPr>
          <a:xfrm>
            <a:off x="2427394" y="1266804"/>
            <a:ext cx="7331464" cy="369332"/>
          </a:xfrm>
          <a:prstGeom prst="rect">
            <a:avLst/>
          </a:prstGeom>
          <a:noFill/>
        </p:spPr>
        <p:txBody>
          <a:bodyPr wrap="square">
            <a:spAutoFit/>
          </a:bodyPr>
          <a:lstStyle/>
          <a:p>
            <a:pPr algn="l"/>
            <a:r>
              <a:rPr lang="es-ES" b="0" i="0" dirty="0">
                <a:solidFill>
                  <a:srgbClr val="4C4C4C"/>
                </a:solidFill>
                <a:effectLst/>
                <a:latin typeface="Avenir Next W01"/>
              </a:rPr>
              <a:t>Habilitar IIS y los componentes de IIS necesarios en Windows 10</a:t>
            </a:r>
          </a:p>
        </p:txBody>
      </p:sp>
      <p:pic>
        <p:nvPicPr>
          <p:cNvPr id="8" name="Picture 7">
            <a:extLst>
              <a:ext uri="{FF2B5EF4-FFF2-40B4-BE49-F238E27FC236}">
                <a16:creationId xmlns:a16="http://schemas.microsoft.com/office/drawing/2014/main" id="{9BCA1827-9967-4138-9822-C8A08775BC4A}"/>
              </a:ext>
            </a:extLst>
          </p:cNvPr>
          <p:cNvPicPr>
            <a:picLocks noChangeAspect="1"/>
          </p:cNvPicPr>
          <p:nvPr/>
        </p:nvPicPr>
        <p:blipFill>
          <a:blip r:embed="rId2"/>
          <a:stretch>
            <a:fillRect/>
          </a:stretch>
        </p:blipFill>
        <p:spPr>
          <a:xfrm>
            <a:off x="1228126" y="1636136"/>
            <a:ext cx="9048809" cy="5087471"/>
          </a:xfrm>
          <a:prstGeom prst="rect">
            <a:avLst/>
          </a:prstGeom>
        </p:spPr>
      </p:pic>
    </p:spTree>
    <p:extLst>
      <p:ext uri="{BB962C8B-B14F-4D97-AF65-F5344CB8AC3E}">
        <p14:creationId xmlns:p14="http://schemas.microsoft.com/office/powerpoint/2010/main" val="14543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2.2. Internet Information Services </a:t>
            </a:r>
          </a:p>
        </p:txBody>
      </p:sp>
      <p:sp>
        <p:nvSpPr>
          <p:cNvPr id="6" name="TextBox 5">
            <a:extLst>
              <a:ext uri="{FF2B5EF4-FFF2-40B4-BE49-F238E27FC236}">
                <a16:creationId xmlns:a16="http://schemas.microsoft.com/office/drawing/2014/main" id="{77A0B1F1-CCC6-475F-AAEF-9FD57FE5B6A5}"/>
              </a:ext>
            </a:extLst>
          </p:cNvPr>
          <p:cNvSpPr txBox="1"/>
          <p:nvPr/>
        </p:nvSpPr>
        <p:spPr>
          <a:xfrm>
            <a:off x="2427394" y="1266804"/>
            <a:ext cx="7331464" cy="369332"/>
          </a:xfrm>
          <a:prstGeom prst="rect">
            <a:avLst/>
          </a:prstGeom>
          <a:noFill/>
        </p:spPr>
        <p:txBody>
          <a:bodyPr wrap="square">
            <a:spAutoFit/>
          </a:bodyPr>
          <a:lstStyle/>
          <a:p>
            <a:pPr algn="l"/>
            <a:r>
              <a:rPr lang="es-ES" b="0" i="0" dirty="0">
                <a:solidFill>
                  <a:srgbClr val="4C4C4C"/>
                </a:solidFill>
                <a:effectLst/>
                <a:latin typeface="Avenir Next W01"/>
              </a:rPr>
              <a:t>Habilitar IIS y los componentes de IIS necesarios en Windows 10</a:t>
            </a:r>
          </a:p>
        </p:txBody>
      </p:sp>
      <p:sp>
        <p:nvSpPr>
          <p:cNvPr id="7" name="TextBox 6">
            <a:extLst>
              <a:ext uri="{FF2B5EF4-FFF2-40B4-BE49-F238E27FC236}">
                <a16:creationId xmlns:a16="http://schemas.microsoft.com/office/drawing/2014/main" id="{BE44D7A6-D675-4F7E-B24B-B3C9B6FA90B7}"/>
              </a:ext>
            </a:extLst>
          </p:cNvPr>
          <p:cNvSpPr txBox="1"/>
          <p:nvPr/>
        </p:nvSpPr>
        <p:spPr>
          <a:xfrm>
            <a:off x="530525" y="1720840"/>
            <a:ext cx="5369943" cy="3416320"/>
          </a:xfrm>
          <a:prstGeom prst="rect">
            <a:avLst/>
          </a:prstGeom>
          <a:noFill/>
        </p:spPr>
        <p:txBody>
          <a:bodyPr wrap="square">
            <a:spAutoFit/>
          </a:bodyPr>
          <a:lstStyle/>
          <a:p>
            <a:pPr algn="l"/>
            <a:r>
              <a:rPr lang="es-ES" b="1" i="0" dirty="0">
                <a:solidFill>
                  <a:srgbClr val="4C4C4C"/>
                </a:solidFill>
                <a:effectLst/>
                <a:latin typeface="Avenir Next W01"/>
              </a:rPr>
              <a:t>Componentes de IIS necesarios</a:t>
            </a:r>
          </a:p>
          <a:p>
            <a:pPr algn="l"/>
            <a:r>
              <a:rPr lang="es-ES" b="0" i="0" dirty="0">
                <a:solidFill>
                  <a:srgbClr val="4C4C4C"/>
                </a:solidFill>
                <a:effectLst/>
                <a:latin typeface="Avenir Next W01"/>
              </a:rPr>
              <a:t>Los componentes de IIS que se detallan a continuación cumplen con los requisitos mínimos para ejecutar Web </a:t>
            </a:r>
            <a:r>
              <a:rPr lang="es-ES" b="0" i="0" dirty="0" err="1">
                <a:solidFill>
                  <a:srgbClr val="4C4C4C"/>
                </a:solidFill>
                <a:effectLst/>
                <a:latin typeface="Avenir Next W01"/>
              </a:rPr>
              <a:t>Adaptor</a:t>
            </a:r>
            <a:r>
              <a:rPr lang="es-ES" b="0" i="0" dirty="0">
                <a:solidFill>
                  <a:srgbClr val="4C4C4C"/>
                </a:solidFill>
                <a:effectLst/>
                <a:latin typeface="Avenir Next W01"/>
              </a:rPr>
              <a:t>. Si están habilitados otros componentes de IIS, no es necesario quitarlos.</a:t>
            </a:r>
          </a:p>
          <a:p>
            <a:pPr algn="l">
              <a:buFont typeface="Arial" panose="020B0604020202020204" pitchFamily="34" charset="0"/>
              <a:buChar char="•"/>
            </a:pPr>
            <a:r>
              <a:rPr lang="es-ES" b="0" i="0" dirty="0">
                <a:solidFill>
                  <a:srgbClr val="4C4C4C"/>
                </a:solidFill>
                <a:effectLst/>
                <a:latin typeface="Avenir Next W01"/>
              </a:rPr>
              <a:t>Herramientas de administración web</a:t>
            </a:r>
          </a:p>
          <a:p>
            <a:pPr marL="742950" lvl="1" indent="-285750" algn="l">
              <a:buFont typeface="Arial" panose="020B0604020202020204" pitchFamily="34" charset="0"/>
              <a:buChar char="•"/>
            </a:pPr>
            <a:r>
              <a:rPr lang="es-ES" b="0" i="0" dirty="0">
                <a:solidFill>
                  <a:srgbClr val="4C4C4C"/>
                </a:solidFill>
                <a:effectLst/>
                <a:latin typeface="Avenir Next W01"/>
              </a:rPr>
              <a:t>Compatibilidad con la administración de IIS 6</a:t>
            </a:r>
          </a:p>
          <a:p>
            <a:pPr marL="1143000" lvl="2" indent="-228600" algn="l">
              <a:buFont typeface="Arial" panose="020B0604020202020204" pitchFamily="34" charset="0"/>
              <a:buChar char="•"/>
            </a:pPr>
            <a:r>
              <a:rPr lang="es-ES" b="0" i="0" dirty="0">
                <a:solidFill>
                  <a:srgbClr val="4C4C4C"/>
                </a:solidFill>
                <a:effectLst/>
                <a:latin typeface="Avenir Next W01"/>
              </a:rPr>
              <a:t>Compatibilidad con la configuración de IIS 6 y </a:t>
            </a:r>
            <a:r>
              <a:rPr lang="es-ES" b="0" i="0" dirty="0" err="1">
                <a:solidFill>
                  <a:srgbClr val="4C4C4C"/>
                </a:solidFill>
                <a:effectLst/>
                <a:latin typeface="Avenir Next W01"/>
              </a:rPr>
              <a:t>metabase</a:t>
            </a:r>
            <a:r>
              <a:rPr lang="es-ES" b="0" i="0" dirty="0">
                <a:solidFill>
                  <a:srgbClr val="4C4C4C"/>
                </a:solidFill>
                <a:effectLst/>
                <a:latin typeface="Avenir Next W01"/>
              </a:rPr>
              <a:t> de IIS</a:t>
            </a:r>
          </a:p>
          <a:p>
            <a:pPr marL="742950" lvl="1" indent="-285750" algn="l">
              <a:buFont typeface="Arial" panose="020B0604020202020204" pitchFamily="34" charset="0"/>
              <a:buChar char="•"/>
            </a:pPr>
            <a:r>
              <a:rPr lang="es-ES" b="0" i="0" dirty="0">
                <a:solidFill>
                  <a:srgbClr val="4C4C4C"/>
                </a:solidFill>
                <a:effectLst/>
                <a:latin typeface="Avenir Next W01"/>
              </a:rPr>
              <a:t>Consola de administración de IIS</a:t>
            </a:r>
          </a:p>
          <a:p>
            <a:pPr marL="742950" lvl="1" indent="-285750" algn="l">
              <a:buFont typeface="Arial" panose="020B0604020202020204" pitchFamily="34" charset="0"/>
              <a:buChar char="•"/>
            </a:pPr>
            <a:r>
              <a:rPr lang="es-ES" b="0" i="0" dirty="0">
                <a:solidFill>
                  <a:srgbClr val="4C4C4C"/>
                </a:solidFill>
                <a:effectLst/>
                <a:latin typeface="Avenir Next W01"/>
              </a:rPr>
              <a:t>Scripts y herramientas de administración de IIS</a:t>
            </a:r>
          </a:p>
          <a:p>
            <a:pPr marL="742950" lvl="1" indent="-285750" algn="l">
              <a:buFont typeface="Arial" panose="020B0604020202020204" pitchFamily="34" charset="0"/>
              <a:buChar char="•"/>
            </a:pPr>
            <a:r>
              <a:rPr lang="es-ES" b="0" i="0" dirty="0">
                <a:solidFill>
                  <a:srgbClr val="4C4C4C"/>
                </a:solidFill>
                <a:effectLst/>
                <a:latin typeface="Avenir Next W01"/>
              </a:rPr>
              <a:t>Servicio de administración de IIS</a:t>
            </a:r>
          </a:p>
        </p:txBody>
      </p:sp>
      <p:sp>
        <p:nvSpPr>
          <p:cNvPr id="9" name="TextBox 8">
            <a:extLst>
              <a:ext uri="{FF2B5EF4-FFF2-40B4-BE49-F238E27FC236}">
                <a16:creationId xmlns:a16="http://schemas.microsoft.com/office/drawing/2014/main" id="{4A202641-626D-4C5D-A243-CD24D3B72E8B}"/>
              </a:ext>
            </a:extLst>
          </p:cNvPr>
          <p:cNvSpPr txBox="1"/>
          <p:nvPr/>
        </p:nvSpPr>
        <p:spPr>
          <a:xfrm>
            <a:off x="6093126" y="1650681"/>
            <a:ext cx="6098874" cy="3970318"/>
          </a:xfrm>
          <a:prstGeom prst="rect">
            <a:avLst/>
          </a:prstGeom>
          <a:noFill/>
        </p:spPr>
        <p:txBody>
          <a:bodyPr wrap="square">
            <a:spAutoFit/>
          </a:bodyPr>
          <a:lstStyle/>
          <a:p>
            <a:pPr algn="l">
              <a:buFont typeface="Arial" panose="020B0604020202020204" pitchFamily="34" charset="0"/>
              <a:buChar char="•"/>
            </a:pPr>
            <a:r>
              <a:rPr lang="es-ES" b="0" i="0" dirty="0">
                <a:solidFill>
                  <a:srgbClr val="4C4C4C"/>
                </a:solidFill>
                <a:effectLst/>
                <a:latin typeface="Avenir Next W01"/>
              </a:rPr>
              <a:t>Servicios </a:t>
            </a:r>
            <a:r>
              <a:rPr lang="es-ES" b="0" i="0" dirty="0" err="1">
                <a:solidFill>
                  <a:srgbClr val="4C4C4C"/>
                </a:solidFill>
                <a:effectLst/>
                <a:latin typeface="Avenir Next W01"/>
              </a:rPr>
              <a:t>World</a:t>
            </a:r>
            <a:r>
              <a:rPr lang="es-ES" b="0" i="0" dirty="0">
                <a:solidFill>
                  <a:srgbClr val="4C4C4C"/>
                </a:solidFill>
                <a:effectLst/>
                <a:latin typeface="Avenir Next W01"/>
              </a:rPr>
              <a:t> Wide Web</a:t>
            </a:r>
          </a:p>
          <a:p>
            <a:pPr marL="742950" lvl="1" indent="-285750" algn="l">
              <a:buFont typeface="Arial" panose="020B0604020202020204" pitchFamily="34" charset="0"/>
              <a:buChar char="•"/>
            </a:pPr>
            <a:r>
              <a:rPr lang="es-ES" b="0" i="0" dirty="0">
                <a:solidFill>
                  <a:srgbClr val="4C4C4C"/>
                </a:solidFill>
                <a:effectLst/>
                <a:latin typeface="Avenir Next W01"/>
              </a:rPr>
              <a:t>Características de desarrollo de aplicaciones</a:t>
            </a:r>
          </a:p>
          <a:p>
            <a:pPr marL="1143000" lvl="2" indent="-228600" algn="l">
              <a:buFont typeface="Arial" panose="020B0604020202020204" pitchFamily="34" charset="0"/>
              <a:buChar char="•"/>
            </a:pPr>
            <a:r>
              <a:rPr lang="es-ES" b="0" i="0" dirty="0">
                <a:solidFill>
                  <a:srgbClr val="4C4C4C"/>
                </a:solidFill>
                <a:effectLst/>
                <a:latin typeface="Avenir Next W01"/>
              </a:rPr>
              <a:t>.NET </a:t>
            </a:r>
            <a:r>
              <a:rPr lang="es-ES" b="0" i="0" dirty="0" err="1">
                <a:solidFill>
                  <a:srgbClr val="4C4C4C"/>
                </a:solidFill>
                <a:effectLst/>
                <a:latin typeface="Avenir Next W01"/>
              </a:rPr>
              <a:t>Extensibility</a:t>
            </a:r>
            <a:r>
              <a:rPr lang="es-ES" b="0" i="0" dirty="0">
                <a:solidFill>
                  <a:srgbClr val="4C4C4C"/>
                </a:solidFill>
                <a:effectLst/>
                <a:latin typeface="Avenir Next W01"/>
              </a:rPr>
              <a:t> 4.5</a:t>
            </a:r>
          </a:p>
          <a:p>
            <a:pPr marL="1143000" lvl="2" indent="-228600" algn="l">
              <a:buFont typeface="Arial" panose="020B0604020202020204" pitchFamily="34" charset="0"/>
              <a:buChar char="•"/>
            </a:pPr>
            <a:r>
              <a:rPr lang="es-ES" b="0" i="0" dirty="0">
                <a:solidFill>
                  <a:srgbClr val="4C4C4C"/>
                </a:solidFill>
                <a:effectLst/>
                <a:latin typeface="Avenir Next W01"/>
              </a:rPr>
              <a:t>ASP.NET 4.5</a:t>
            </a:r>
          </a:p>
          <a:p>
            <a:pPr marL="1143000" lvl="2" indent="-228600" algn="l">
              <a:buFont typeface="Arial" panose="020B0604020202020204" pitchFamily="34" charset="0"/>
              <a:buChar char="•"/>
            </a:pPr>
            <a:r>
              <a:rPr lang="es-ES" b="0" i="0" dirty="0">
                <a:solidFill>
                  <a:srgbClr val="4C4C4C"/>
                </a:solidFill>
                <a:effectLst/>
                <a:latin typeface="Avenir Next W01"/>
              </a:rPr>
              <a:t>Extensiones ISAPI</a:t>
            </a:r>
          </a:p>
          <a:p>
            <a:pPr marL="1143000" lvl="2" indent="-228600" algn="l">
              <a:buFont typeface="Arial" panose="020B0604020202020204" pitchFamily="34" charset="0"/>
              <a:buChar char="•"/>
            </a:pPr>
            <a:r>
              <a:rPr lang="es-ES" b="0" i="0" dirty="0">
                <a:solidFill>
                  <a:srgbClr val="4C4C4C"/>
                </a:solidFill>
                <a:effectLst/>
                <a:latin typeface="Avenir Next W01"/>
              </a:rPr>
              <a:t>Filtros ISAPI</a:t>
            </a:r>
          </a:p>
          <a:p>
            <a:pPr marL="1143000" lvl="2" indent="-228600" algn="l">
              <a:buFont typeface="Arial" panose="020B0604020202020204" pitchFamily="34" charset="0"/>
              <a:buChar char="•"/>
            </a:pPr>
            <a:r>
              <a:rPr lang="es-ES" b="0" i="0" dirty="0">
                <a:solidFill>
                  <a:srgbClr val="4C4C4C"/>
                </a:solidFill>
                <a:effectLst/>
                <a:latin typeface="Avenir Next W01"/>
              </a:rPr>
              <a:t>Protocolo </a:t>
            </a:r>
            <a:r>
              <a:rPr lang="es-ES" b="0" i="0" dirty="0" err="1">
                <a:solidFill>
                  <a:srgbClr val="4C4C4C"/>
                </a:solidFill>
                <a:effectLst/>
                <a:latin typeface="Avenir Next W01"/>
              </a:rPr>
              <a:t>WebSocket</a:t>
            </a:r>
            <a:endParaRPr lang="es-ES" b="0" i="0" dirty="0">
              <a:solidFill>
                <a:srgbClr val="4C4C4C"/>
              </a:solidFill>
              <a:effectLst/>
              <a:latin typeface="Avenir Next W01"/>
            </a:endParaRPr>
          </a:p>
          <a:p>
            <a:pPr marL="742950" lvl="1" indent="-285750" algn="l">
              <a:buFont typeface="Arial" panose="020B0604020202020204" pitchFamily="34" charset="0"/>
              <a:buChar char="•"/>
            </a:pPr>
            <a:r>
              <a:rPr lang="es-ES" b="0" i="0" dirty="0">
                <a:solidFill>
                  <a:srgbClr val="4C4C4C"/>
                </a:solidFill>
                <a:effectLst/>
                <a:latin typeface="Avenir Next W01"/>
              </a:rPr>
              <a:t>Características HTTP comunes</a:t>
            </a:r>
          </a:p>
          <a:p>
            <a:pPr marL="1143000" lvl="2" indent="-228600" algn="l">
              <a:buFont typeface="Arial" panose="020B0604020202020204" pitchFamily="34" charset="0"/>
              <a:buChar char="•"/>
            </a:pPr>
            <a:r>
              <a:rPr lang="es-ES" b="0" i="0" dirty="0">
                <a:solidFill>
                  <a:srgbClr val="4C4C4C"/>
                </a:solidFill>
                <a:effectLst/>
                <a:latin typeface="Avenir Next W01"/>
              </a:rPr>
              <a:t>Documento predeterminado</a:t>
            </a:r>
          </a:p>
          <a:p>
            <a:pPr marL="1143000" lvl="2" indent="-228600" algn="l">
              <a:buFont typeface="Arial" panose="020B0604020202020204" pitchFamily="34" charset="0"/>
              <a:buChar char="•"/>
            </a:pPr>
            <a:r>
              <a:rPr lang="es-ES" b="0" i="0" dirty="0">
                <a:solidFill>
                  <a:srgbClr val="4C4C4C"/>
                </a:solidFill>
                <a:effectLst/>
                <a:latin typeface="Avenir Next W01"/>
              </a:rPr>
              <a:t>Contenido estático</a:t>
            </a:r>
          </a:p>
          <a:p>
            <a:pPr marL="742950" lvl="1" indent="-285750" algn="l">
              <a:buFont typeface="Arial" panose="020B0604020202020204" pitchFamily="34" charset="0"/>
              <a:buChar char="•"/>
            </a:pPr>
            <a:r>
              <a:rPr lang="es-ES" b="0" i="0" dirty="0">
                <a:solidFill>
                  <a:srgbClr val="4C4C4C"/>
                </a:solidFill>
                <a:effectLst/>
                <a:latin typeface="Avenir Next W01"/>
              </a:rPr>
              <a:t>Seguridad</a:t>
            </a:r>
          </a:p>
          <a:p>
            <a:pPr marL="1143000" lvl="2" indent="-228600" algn="l">
              <a:buFont typeface="Arial" panose="020B0604020202020204" pitchFamily="34" charset="0"/>
              <a:buChar char="•"/>
            </a:pPr>
            <a:r>
              <a:rPr lang="es-ES" b="0" i="0" dirty="0">
                <a:solidFill>
                  <a:srgbClr val="4C4C4C"/>
                </a:solidFill>
                <a:effectLst/>
                <a:latin typeface="Avenir Next W01"/>
              </a:rPr>
              <a:t>Autenticación básica</a:t>
            </a:r>
          </a:p>
          <a:p>
            <a:pPr marL="1143000" lvl="2" indent="-228600" algn="l">
              <a:buFont typeface="Arial" panose="020B0604020202020204" pitchFamily="34" charset="0"/>
              <a:buChar char="•"/>
            </a:pPr>
            <a:r>
              <a:rPr lang="es-ES" b="0" i="0" dirty="0">
                <a:solidFill>
                  <a:srgbClr val="4C4C4C"/>
                </a:solidFill>
                <a:effectLst/>
                <a:latin typeface="Avenir Next W01"/>
              </a:rPr>
              <a:t>Filtro de solicitudes</a:t>
            </a:r>
          </a:p>
          <a:p>
            <a:pPr marL="1143000" lvl="2" indent="-228600" algn="l">
              <a:buFont typeface="Arial" panose="020B0604020202020204" pitchFamily="34" charset="0"/>
              <a:buChar char="•"/>
            </a:pPr>
            <a:r>
              <a:rPr lang="es-ES" b="0" i="0" dirty="0">
                <a:solidFill>
                  <a:srgbClr val="4C4C4C"/>
                </a:solidFill>
                <a:effectLst/>
                <a:latin typeface="Avenir Next W01"/>
              </a:rPr>
              <a:t>Autenticación de Windows</a:t>
            </a:r>
          </a:p>
        </p:txBody>
      </p:sp>
    </p:spTree>
    <p:extLst>
      <p:ext uri="{BB962C8B-B14F-4D97-AF65-F5344CB8AC3E}">
        <p14:creationId xmlns:p14="http://schemas.microsoft.com/office/powerpoint/2010/main" val="309102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2.3. Introducción a ASP .NET </a:t>
            </a:r>
          </a:p>
        </p:txBody>
      </p:sp>
      <p:sp>
        <p:nvSpPr>
          <p:cNvPr id="8" name="TextBox 7">
            <a:extLst>
              <a:ext uri="{FF2B5EF4-FFF2-40B4-BE49-F238E27FC236}">
                <a16:creationId xmlns:a16="http://schemas.microsoft.com/office/drawing/2014/main" id="{0153F307-4FD8-4778-926F-6BFB8307DF0A}"/>
              </a:ext>
            </a:extLst>
          </p:cNvPr>
          <p:cNvSpPr txBox="1"/>
          <p:nvPr/>
        </p:nvSpPr>
        <p:spPr>
          <a:xfrm>
            <a:off x="553079" y="1501734"/>
            <a:ext cx="11489396" cy="5262979"/>
          </a:xfrm>
          <a:prstGeom prst="rect">
            <a:avLst/>
          </a:prstGeom>
          <a:noFill/>
        </p:spPr>
        <p:txBody>
          <a:bodyPr wrap="square">
            <a:spAutoFit/>
          </a:bodyPr>
          <a:lstStyle/>
          <a:p>
            <a:pPr algn="l"/>
            <a:r>
              <a:rPr lang="es-ES" sz="2400" b="0" i="0" dirty="0">
                <a:effectLst/>
                <a:latin typeface="Segoe UI" panose="020B0502040204020203" pitchFamily="34" charset="0"/>
              </a:rPr>
              <a:t>La aplicación se generará con el </a:t>
            </a:r>
            <a:r>
              <a:rPr lang="es-ES" sz="2400" b="1" i="0" dirty="0">
                <a:effectLst/>
                <a:latin typeface="Segoe UI" panose="020B0502040204020203" pitchFamily="34" charset="0"/>
              </a:rPr>
              <a:t>controlador de vista de modelo (MVC)</a:t>
            </a:r>
            <a:r>
              <a:rPr lang="es-ES" sz="2400" b="0" i="0" dirty="0">
                <a:effectLst/>
                <a:latin typeface="Segoe UI" panose="020B0502040204020203" pitchFamily="34" charset="0"/>
              </a:rPr>
              <a:t> , un patrón arquitectónico que separa una aplicación en tres componentes principales:</a:t>
            </a:r>
          </a:p>
          <a:p>
            <a:pPr algn="l">
              <a:buFont typeface="Arial" panose="020B0604020202020204" pitchFamily="34" charset="0"/>
              <a:buChar char="•"/>
            </a:pPr>
            <a:r>
              <a:rPr lang="es-ES" sz="2400" b="1" i="0" dirty="0">
                <a:effectLst/>
                <a:latin typeface="Segoe UI" panose="020B0502040204020203" pitchFamily="34" charset="0"/>
              </a:rPr>
              <a:t>Modelos</a:t>
            </a:r>
            <a:r>
              <a:rPr lang="es-ES" sz="2400" b="0" i="0" dirty="0">
                <a:effectLst/>
                <a:latin typeface="Segoe UI" panose="020B0502040204020203" pitchFamily="34" charset="0"/>
              </a:rPr>
              <a:t>: los objetos de modelo son las partes de la aplicación que implementan la lógica del dominio. A menudo, los objetos de modelo también recuperan y almacenan el estado del modelo en una base de datos.</a:t>
            </a:r>
          </a:p>
          <a:p>
            <a:pPr algn="l">
              <a:buFont typeface="Arial" panose="020B0604020202020204" pitchFamily="34" charset="0"/>
              <a:buChar char="•"/>
            </a:pPr>
            <a:r>
              <a:rPr lang="es-ES" sz="2400" b="1" i="0" dirty="0">
                <a:effectLst/>
                <a:latin typeface="Segoe UI" panose="020B0502040204020203" pitchFamily="34" charset="0"/>
              </a:rPr>
              <a:t>Vistas:</a:t>
            </a:r>
            <a:r>
              <a:rPr lang="es-ES" sz="2400" b="0" i="0" dirty="0">
                <a:effectLst/>
                <a:latin typeface="Segoe UI" panose="020B0502040204020203" pitchFamily="34" charset="0"/>
              </a:rPr>
              <a:t> Las vistas son los componentes que muestran la interfaz de usuario (UI) de la aplicación. Normalmente, esta interfaz de usuario se crea a partir de los datos de modelo. Un ejemplo sería la vista de edición de álbumes que muestra cuadros de texto y una lista desplegable basada en el estado actual de un objeto </a:t>
            </a:r>
            <a:r>
              <a:rPr lang="es-ES" sz="2400" b="0" i="0" dirty="0" err="1">
                <a:effectLst/>
                <a:latin typeface="Segoe UI" panose="020B0502040204020203" pitchFamily="34" charset="0"/>
              </a:rPr>
              <a:t>Album</a:t>
            </a:r>
            <a:r>
              <a:rPr lang="es-ES" sz="2400" b="0" i="0" dirty="0">
                <a:effectLst/>
                <a:latin typeface="Segoe UI" panose="020B0502040204020203" pitchFamily="34" charset="0"/>
              </a:rPr>
              <a:t>.</a:t>
            </a:r>
          </a:p>
          <a:p>
            <a:pPr algn="l">
              <a:buFont typeface="Arial" panose="020B0604020202020204" pitchFamily="34" charset="0"/>
              <a:buChar char="•"/>
            </a:pPr>
            <a:r>
              <a:rPr lang="es-ES" sz="2400" b="1" i="0" dirty="0">
                <a:effectLst/>
                <a:latin typeface="Segoe UI" panose="020B0502040204020203" pitchFamily="34" charset="0"/>
              </a:rPr>
              <a:t>Controladores:</a:t>
            </a:r>
            <a:r>
              <a:rPr lang="es-ES" sz="2400" b="0" i="0" dirty="0">
                <a:effectLst/>
                <a:latin typeface="Segoe UI" panose="020B0502040204020203" pitchFamily="34" charset="0"/>
              </a:rPr>
              <a:t> Los controladores son los componentes que controlan la interacción con el usuario, manipulan el modelo y, en última instancia, seleccionan una vista para representar la interfaz de usuario. En una aplicación de MVC, la vista solo muestra información; el controlador controla y responde a la interacción y los datos que introducen los usuarios.</a:t>
            </a:r>
          </a:p>
        </p:txBody>
      </p:sp>
    </p:spTree>
    <p:extLst>
      <p:ext uri="{BB962C8B-B14F-4D97-AF65-F5344CB8AC3E}">
        <p14:creationId xmlns:p14="http://schemas.microsoft.com/office/powerpoint/2010/main" val="167306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2.3. Introducción a ASP .NET </a:t>
            </a:r>
          </a:p>
        </p:txBody>
      </p:sp>
      <p:sp>
        <p:nvSpPr>
          <p:cNvPr id="4" name="TextBox 3">
            <a:extLst>
              <a:ext uri="{FF2B5EF4-FFF2-40B4-BE49-F238E27FC236}">
                <a16:creationId xmlns:a16="http://schemas.microsoft.com/office/drawing/2014/main" id="{BCEC29F7-7614-4AF4-8548-1C83096F4145}"/>
              </a:ext>
            </a:extLst>
          </p:cNvPr>
          <p:cNvSpPr txBox="1"/>
          <p:nvPr/>
        </p:nvSpPr>
        <p:spPr>
          <a:xfrm>
            <a:off x="760112" y="1760613"/>
            <a:ext cx="11040823" cy="3046988"/>
          </a:xfrm>
          <a:prstGeom prst="rect">
            <a:avLst/>
          </a:prstGeom>
          <a:noFill/>
        </p:spPr>
        <p:txBody>
          <a:bodyPr wrap="square">
            <a:spAutoFit/>
          </a:bodyPr>
          <a:lstStyle/>
          <a:p>
            <a:r>
              <a:rPr lang="es-ES" sz="2400" b="0" i="0" dirty="0">
                <a:effectLst/>
                <a:latin typeface="Segoe UI" panose="020B0502040204020203" pitchFamily="34" charset="0"/>
              </a:rPr>
              <a:t>El patrón MVC le ayuda a crear aplicaciones que separan los diferentes aspectos de la aplicación (lógica de entrada, lógica de negocios y lógica de la interfaz de usuario), a la vez que proporciona un acoplamiento flexible entre estos elementos. Esta separación le ayuda a administrar la complejidad al compilar una aplicación, ya que le permite centrarse en un aspecto de la implementación a la vez. Además, el modelo de MVC facilita la prueba de las aplicaciones, fomentando también el uso de desarrollo controlado por pruebas (TDD) para crear aplicaciones.</a:t>
            </a:r>
            <a:endParaRPr lang="es-ES" sz="2400" dirty="0"/>
          </a:p>
        </p:txBody>
      </p:sp>
    </p:spTree>
    <p:extLst>
      <p:ext uri="{BB962C8B-B14F-4D97-AF65-F5344CB8AC3E}">
        <p14:creationId xmlns:p14="http://schemas.microsoft.com/office/powerpoint/2010/main" val="4084893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2.3. Introducción a ASP .NET </a:t>
            </a:r>
          </a:p>
        </p:txBody>
      </p:sp>
      <p:sp>
        <p:nvSpPr>
          <p:cNvPr id="4" name="TextBox 3">
            <a:extLst>
              <a:ext uri="{FF2B5EF4-FFF2-40B4-BE49-F238E27FC236}">
                <a16:creationId xmlns:a16="http://schemas.microsoft.com/office/drawing/2014/main" id="{AD21451F-33B9-45AA-9787-BE457A419653}"/>
              </a:ext>
            </a:extLst>
          </p:cNvPr>
          <p:cNvSpPr txBox="1"/>
          <p:nvPr/>
        </p:nvSpPr>
        <p:spPr>
          <a:xfrm>
            <a:off x="458488" y="1383973"/>
            <a:ext cx="11046124" cy="5262979"/>
          </a:xfrm>
          <a:prstGeom prst="rect">
            <a:avLst/>
          </a:prstGeom>
          <a:noFill/>
        </p:spPr>
        <p:txBody>
          <a:bodyPr wrap="square">
            <a:spAutoFit/>
          </a:bodyPr>
          <a:lstStyle/>
          <a:p>
            <a:pPr algn="l"/>
            <a:r>
              <a:rPr lang="es-ES" sz="2400" b="0" i="0" dirty="0">
                <a:effectLst/>
                <a:latin typeface="Segoe UI" panose="020B0502040204020203" pitchFamily="34" charset="0"/>
              </a:rPr>
              <a:t>El marco de </a:t>
            </a:r>
            <a:r>
              <a:rPr lang="es-ES" sz="2400" b="1" i="0" dirty="0">
                <a:effectLst/>
                <a:latin typeface="Segoe UI" panose="020B0502040204020203" pitchFamily="34" charset="0"/>
              </a:rPr>
              <a:t>MVC de ASP.net</a:t>
            </a:r>
            <a:r>
              <a:rPr lang="es-ES" sz="2400" b="0" i="0" dirty="0">
                <a:effectLst/>
                <a:latin typeface="Segoe UI" panose="020B0502040204020203" pitchFamily="34" charset="0"/>
              </a:rPr>
              <a:t> proporciona una alternativa al patrón de formularios Web </a:t>
            </a:r>
            <a:r>
              <a:rPr lang="es-ES" sz="2400" b="0" i="0" dirty="0" err="1">
                <a:effectLst/>
                <a:latin typeface="Segoe UI" panose="020B0502040204020203" pitchFamily="34" charset="0"/>
              </a:rPr>
              <a:t>Forms</a:t>
            </a:r>
            <a:r>
              <a:rPr lang="es-ES" sz="2400" b="0" i="0" dirty="0">
                <a:effectLst/>
                <a:latin typeface="Segoe UI" panose="020B0502040204020203" pitchFamily="34" charset="0"/>
              </a:rPr>
              <a:t> de ASP.net para crear aplicaciones web basadas en </a:t>
            </a:r>
            <a:r>
              <a:rPr lang="es-ES" sz="2400" b="0" i="0" dirty="0" err="1">
                <a:effectLst/>
                <a:latin typeface="Segoe UI" panose="020B0502040204020203" pitchFamily="34" charset="0"/>
              </a:rPr>
              <a:t>mvc</a:t>
            </a:r>
            <a:r>
              <a:rPr lang="es-ES" sz="2400" b="0" i="0" dirty="0">
                <a:effectLst/>
                <a:latin typeface="Segoe UI" panose="020B0502040204020203" pitchFamily="34" charset="0"/>
              </a:rPr>
              <a:t> de ASP.net. El marco de </a:t>
            </a:r>
            <a:r>
              <a:rPr lang="es-ES" sz="2400" b="1" i="0" dirty="0">
                <a:effectLst/>
                <a:latin typeface="Segoe UI" panose="020B0502040204020203" pitchFamily="34" charset="0"/>
              </a:rPr>
              <a:t>MVC de ASP.net</a:t>
            </a:r>
            <a:r>
              <a:rPr lang="es-ES" sz="2400" b="0" i="0" dirty="0">
                <a:effectLst/>
                <a:latin typeface="Segoe UI" panose="020B0502040204020203" pitchFamily="34" charset="0"/>
              </a:rPr>
              <a:t> es un marco de presentación ligero y muy comprobable que, al igual que con las aplicaciones basadas en formularios Web, se integra con las características de ASP.net existentes, como las páginas maestras y la autenticación basada en pertenencia, de modo que se obtiene toda la eficacia de .NET Framework principal. Esto resulta útil si ya está familiarizado con los formularios Web </a:t>
            </a:r>
            <a:r>
              <a:rPr lang="es-ES" sz="2400" b="0" i="0" dirty="0" err="1">
                <a:effectLst/>
                <a:latin typeface="Segoe UI" panose="020B0502040204020203" pitchFamily="34" charset="0"/>
              </a:rPr>
              <a:t>Forms</a:t>
            </a:r>
            <a:r>
              <a:rPr lang="es-ES" sz="2400" b="0" i="0" dirty="0">
                <a:effectLst/>
                <a:latin typeface="Segoe UI" panose="020B0502040204020203" pitchFamily="34" charset="0"/>
              </a:rPr>
              <a:t> de ASP.NET, ya que todas las bibliotecas que ya usa también están disponibles en ASP.NET MVC 4.</a:t>
            </a:r>
          </a:p>
          <a:p>
            <a:pPr algn="l"/>
            <a:r>
              <a:rPr lang="es-ES" sz="2400" b="0" i="0" dirty="0">
                <a:effectLst/>
                <a:latin typeface="Segoe UI" panose="020B0502040204020203" pitchFamily="34" charset="0"/>
              </a:rPr>
              <a:t>Además, el acoplamiento flexible entre los tres componentes principales de una aplicación MVC también promueve el desarrollo paralelo. Por ejemplo, un desarrollador puede trabajar en la vista, un segundo desarrollador puede trabajar en la lógica del controlador y un tercer desarrollador puede centrarse en la lógica de negocios del modelo.</a:t>
            </a:r>
          </a:p>
        </p:txBody>
      </p:sp>
    </p:spTree>
    <p:extLst>
      <p:ext uri="{BB962C8B-B14F-4D97-AF65-F5344CB8AC3E}">
        <p14:creationId xmlns:p14="http://schemas.microsoft.com/office/powerpoint/2010/main" val="341455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2.3. Introducción a ASP .NET </a:t>
            </a:r>
          </a:p>
        </p:txBody>
      </p:sp>
      <p:sp>
        <p:nvSpPr>
          <p:cNvPr id="4" name="TextBox 3">
            <a:extLst>
              <a:ext uri="{FF2B5EF4-FFF2-40B4-BE49-F238E27FC236}">
                <a16:creationId xmlns:a16="http://schemas.microsoft.com/office/drawing/2014/main" id="{1F1E809D-BE79-4D6C-B695-E8415F4801EE}"/>
              </a:ext>
            </a:extLst>
          </p:cNvPr>
          <p:cNvSpPr txBox="1"/>
          <p:nvPr/>
        </p:nvSpPr>
        <p:spPr>
          <a:xfrm>
            <a:off x="496018" y="1430425"/>
            <a:ext cx="11477445" cy="4893647"/>
          </a:xfrm>
          <a:prstGeom prst="rect">
            <a:avLst/>
          </a:prstGeom>
          <a:noFill/>
        </p:spPr>
        <p:txBody>
          <a:bodyPr wrap="square">
            <a:spAutoFit/>
          </a:bodyPr>
          <a:lstStyle/>
          <a:p>
            <a:pPr algn="l"/>
            <a:r>
              <a:rPr lang="es-ES" sz="2400" b="1" i="0" dirty="0">
                <a:effectLst/>
                <a:latin typeface="Segoe UI" panose="020B0502040204020203" pitchFamily="34" charset="0"/>
              </a:rPr>
              <a:t>Objetivos</a:t>
            </a:r>
          </a:p>
          <a:p>
            <a:pPr algn="l"/>
            <a:r>
              <a:rPr lang="es-ES" sz="2400" b="0" i="0" dirty="0">
                <a:effectLst/>
                <a:latin typeface="Segoe UI" panose="020B0502040204020203" pitchFamily="34" charset="0"/>
              </a:rPr>
              <a:t>En este laboratorio práctico, aprenderá a:</a:t>
            </a:r>
          </a:p>
          <a:p>
            <a:pPr algn="l">
              <a:buFont typeface="Arial" panose="020B0604020202020204" pitchFamily="34" charset="0"/>
              <a:buChar char="•"/>
            </a:pPr>
            <a:r>
              <a:rPr lang="es-ES" sz="2400" b="0" i="0" dirty="0">
                <a:effectLst/>
                <a:latin typeface="Segoe UI" panose="020B0502040204020203" pitchFamily="34" charset="0"/>
              </a:rPr>
              <a:t>Creación de una aplicación de ASP.NET MVC desde cero basada en el tutorial de la aplicación Music Store</a:t>
            </a:r>
          </a:p>
          <a:p>
            <a:pPr algn="l">
              <a:buFont typeface="Arial" panose="020B0604020202020204" pitchFamily="34" charset="0"/>
              <a:buChar char="•"/>
            </a:pPr>
            <a:r>
              <a:rPr lang="es-ES" sz="2400" b="0" i="0" dirty="0">
                <a:effectLst/>
                <a:latin typeface="Segoe UI" panose="020B0502040204020203" pitchFamily="34" charset="0"/>
              </a:rPr>
              <a:t>Agregar controladores para controlar las direcciones URL en la Página principal del sitio y para examinar su funcionalidad principal</a:t>
            </a:r>
          </a:p>
          <a:p>
            <a:pPr algn="l">
              <a:buFont typeface="Arial" panose="020B0604020202020204" pitchFamily="34" charset="0"/>
              <a:buChar char="•"/>
            </a:pPr>
            <a:r>
              <a:rPr lang="es-ES" sz="2400" b="0" i="0" dirty="0">
                <a:effectLst/>
                <a:latin typeface="Segoe UI" panose="020B0502040204020203" pitchFamily="34" charset="0"/>
              </a:rPr>
              <a:t>Agregar una vista para personalizar el contenido que se muestra junto con su estilo</a:t>
            </a:r>
          </a:p>
          <a:p>
            <a:pPr algn="l">
              <a:buFont typeface="Arial" panose="020B0604020202020204" pitchFamily="34" charset="0"/>
              <a:buChar char="•"/>
            </a:pPr>
            <a:r>
              <a:rPr lang="es-ES" sz="2400" b="0" i="0" dirty="0">
                <a:effectLst/>
                <a:latin typeface="Segoe UI" panose="020B0502040204020203" pitchFamily="34" charset="0"/>
              </a:rPr>
              <a:t>Agregar clases de modelo para contener y administrar la lógica de datos y dominios</a:t>
            </a:r>
          </a:p>
          <a:p>
            <a:pPr algn="l">
              <a:buFont typeface="Arial" panose="020B0604020202020204" pitchFamily="34" charset="0"/>
              <a:buChar char="•"/>
            </a:pPr>
            <a:r>
              <a:rPr lang="es-ES" sz="2400" b="0" i="0" dirty="0">
                <a:effectLst/>
                <a:latin typeface="Segoe UI" panose="020B0502040204020203" pitchFamily="34" charset="0"/>
              </a:rPr>
              <a:t>Usar modelo de modelo de vista para pasar información de las acciones del controlador a las plantillas de vista</a:t>
            </a:r>
          </a:p>
          <a:p>
            <a:pPr algn="l">
              <a:buFont typeface="Arial" panose="020B0604020202020204" pitchFamily="34" charset="0"/>
              <a:buChar char="•"/>
            </a:pPr>
            <a:r>
              <a:rPr lang="es-ES" sz="2400" b="0" i="0" dirty="0">
                <a:effectLst/>
                <a:latin typeface="Segoe UI" panose="020B0502040204020203" pitchFamily="34" charset="0"/>
              </a:rPr>
              <a:t>Exploración de la nueva plantilla de ASP.NET MVC 4 para aplicaciones de Internet</a:t>
            </a:r>
          </a:p>
        </p:txBody>
      </p:sp>
    </p:spTree>
    <p:extLst>
      <p:ext uri="{BB962C8B-B14F-4D97-AF65-F5344CB8AC3E}">
        <p14:creationId xmlns:p14="http://schemas.microsoft.com/office/powerpoint/2010/main" val="204400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41166" y="641363"/>
            <a:ext cx="8911687" cy="420919"/>
          </a:xfrm>
        </p:spPr>
        <p:txBody>
          <a:bodyPr>
            <a:normAutofit fontScale="90000"/>
          </a:bodyPr>
          <a:lstStyle/>
          <a:p>
            <a:r>
              <a:rPr lang="en-US" dirty="0" err="1">
                <a:solidFill>
                  <a:srgbClr val="002060"/>
                </a:solidFill>
              </a:rPr>
              <a:t>Introducción</a:t>
            </a:r>
            <a:endParaRPr lang="en-US" dirty="0">
              <a:solidFill>
                <a:srgbClr val="002060"/>
              </a:solidFill>
            </a:endParaRPr>
          </a:p>
        </p:txBody>
      </p:sp>
      <p:sp>
        <p:nvSpPr>
          <p:cNvPr id="5" name="Content Placeholder 4">
            <a:extLst>
              <a:ext uri="{FF2B5EF4-FFF2-40B4-BE49-F238E27FC236}">
                <a16:creationId xmlns:a16="http://schemas.microsoft.com/office/drawing/2014/main" id="{F8F141BF-7116-481B-9281-7DBB6C496114}"/>
              </a:ext>
            </a:extLst>
          </p:cNvPr>
          <p:cNvSpPr>
            <a:spLocks noGrp="1"/>
          </p:cNvSpPr>
          <p:nvPr>
            <p:ph idx="1"/>
          </p:nvPr>
        </p:nvSpPr>
        <p:spPr>
          <a:xfrm>
            <a:off x="6763110" y="1849130"/>
            <a:ext cx="5029584" cy="3777622"/>
          </a:xfrm>
        </p:spPr>
        <p:txBody>
          <a:bodyPr>
            <a:normAutofit/>
          </a:bodyPr>
          <a:lstStyle/>
          <a:p>
            <a:r>
              <a:rPr lang="es-ES" dirty="0"/>
              <a:t>3. BASE DE DATOS </a:t>
            </a:r>
          </a:p>
          <a:p>
            <a:r>
              <a:rPr lang="es-ES" dirty="0"/>
              <a:t>3.1. Acceso a bases de datos </a:t>
            </a:r>
          </a:p>
          <a:p>
            <a:r>
              <a:rPr lang="es-ES" dirty="0"/>
              <a:t>3.2. Crear la base de datos </a:t>
            </a:r>
          </a:p>
          <a:p>
            <a:r>
              <a:rPr lang="es-ES" dirty="0"/>
              <a:t>3.3. Asegurar la aplicación </a:t>
            </a:r>
          </a:p>
          <a:p>
            <a:r>
              <a:rPr lang="es-ES" dirty="0"/>
              <a:t>3.5. Enlace de datos </a:t>
            </a:r>
          </a:p>
          <a:p>
            <a:r>
              <a:rPr lang="es-ES" dirty="0"/>
              <a:t>3.6. El control </a:t>
            </a:r>
            <a:r>
              <a:rPr lang="es-ES" dirty="0" err="1"/>
              <a:t>GridView</a:t>
            </a:r>
            <a:r>
              <a:rPr lang="es-ES" dirty="0"/>
              <a:t> </a:t>
            </a:r>
          </a:p>
          <a:p>
            <a:r>
              <a:rPr lang="es-ES" dirty="0"/>
              <a:t>3.7. La caché de ASP .NET </a:t>
            </a:r>
          </a:p>
          <a:p>
            <a:r>
              <a:rPr lang="es-ES" dirty="0"/>
              <a:t>3.8. El proceso de compra</a:t>
            </a:r>
          </a:p>
          <a:p>
            <a:endParaRPr lang="es-ES" dirty="0"/>
          </a:p>
        </p:txBody>
      </p:sp>
      <p:sp>
        <p:nvSpPr>
          <p:cNvPr id="7" name="Content Placeholder 4">
            <a:extLst>
              <a:ext uri="{FF2B5EF4-FFF2-40B4-BE49-F238E27FC236}">
                <a16:creationId xmlns:a16="http://schemas.microsoft.com/office/drawing/2014/main" id="{07464A8F-C9B5-45E6-8480-D7E8E32C51C6}"/>
              </a:ext>
            </a:extLst>
          </p:cNvPr>
          <p:cNvSpPr txBox="1">
            <a:spLocks/>
          </p:cNvSpPr>
          <p:nvPr/>
        </p:nvSpPr>
        <p:spPr>
          <a:xfrm>
            <a:off x="1735415" y="1559239"/>
            <a:ext cx="4803407" cy="48126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dirty="0"/>
              <a:t>2. PROGRAMACIÓN SERVIDOR </a:t>
            </a:r>
          </a:p>
          <a:p>
            <a:r>
              <a:rPr lang="es-ES" dirty="0"/>
              <a:t>2.1. Programación servidor: ASP .NET 4 </a:t>
            </a:r>
          </a:p>
          <a:p>
            <a:r>
              <a:rPr lang="es-ES" dirty="0"/>
              <a:t>2.2. Internet Information Services </a:t>
            </a:r>
          </a:p>
          <a:p>
            <a:r>
              <a:rPr lang="es-ES" dirty="0"/>
              <a:t>2.3. Introducción a ASP .NET </a:t>
            </a:r>
          </a:p>
          <a:p>
            <a:r>
              <a:rPr lang="es-ES" dirty="0"/>
              <a:t>2.4. Formularios web </a:t>
            </a:r>
          </a:p>
          <a:p>
            <a:r>
              <a:rPr lang="es-ES" dirty="0"/>
              <a:t>2.5. Trabajar con texto </a:t>
            </a:r>
          </a:p>
          <a:p>
            <a:r>
              <a:rPr lang="es-ES" dirty="0"/>
              <a:t>2.6. Controles de servidor </a:t>
            </a:r>
          </a:p>
          <a:p>
            <a:r>
              <a:rPr lang="es-ES" dirty="0"/>
              <a:t>2.7. Controles de validación </a:t>
            </a:r>
          </a:p>
          <a:p>
            <a:r>
              <a:rPr lang="es-ES" dirty="0"/>
              <a:t>2.8. Efectuar la validación </a:t>
            </a:r>
          </a:p>
          <a:p>
            <a:r>
              <a:rPr lang="es-ES" dirty="0"/>
              <a:t>2.9. Estado de la vista (</a:t>
            </a:r>
            <a:r>
              <a:rPr lang="es-ES" dirty="0" err="1"/>
              <a:t>ViewState</a:t>
            </a:r>
            <a:r>
              <a:rPr lang="es-ES" dirty="0"/>
              <a:t>) </a:t>
            </a:r>
          </a:p>
          <a:p>
            <a:r>
              <a:rPr lang="es-ES" dirty="0"/>
              <a:t>2.10. Objetos Response y Request </a:t>
            </a:r>
          </a:p>
          <a:p>
            <a:r>
              <a:rPr lang="es-ES" dirty="0"/>
              <a:t>2.11. Trabajar con cookies </a:t>
            </a:r>
          </a:p>
          <a:p>
            <a:endParaRPr lang="es-ES" dirty="0"/>
          </a:p>
        </p:txBody>
      </p:sp>
    </p:spTree>
    <p:extLst>
      <p:ext uri="{BB962C8B-B14F-4D97-AF65-F5344CB8AC3E}">
        <p14:creationId xmlns:p14="http://schemas.microsoft.com/office/powerpoint/2010/main" val="19226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Web simple</a:t>
            </a:r>
          </a:p>
        </p:txBody>
      </p:sp>
      <p:pic>
        <p:nvPicPr>
          <p:cNvPr id="5" name="Online Media 4" title="C# Web Application Activity 2b-1 Registration and Login Forms">
            <a:hlinkClick r:id="" action="ppaction://media"/>
            <a:extLst>
              <a:ext uri="{FF2B5EF4-FFF2-40B4-BE49-F238E27FC236}">
                <a16:creationId xmlns:a16="http://schemas.microsoft.com/office/drawing/2014/main" id="{D6CD6648-EDAA-4B8C-8856-90E08A8DE36D}"/>
              </a:ext>
            </a:extLst>
          </p:cNvPr>
          <p:cNvPicPr>
            <a:picLocks noRot="1" noChangeAspect="1"/>
          </p:cNvPicPr>
          <p:nvPr>
            <a:videoFile r:link="rId1"/>
          </p:nvPr>
        </p:nvPicPr>
        <p:blipFill>
          <a:blip r:embed="rId4"/>
          <a:stretch>
            <a:fillRect/>
          </a:stretch>
        </p:blipFill>
        <p:spPr>
          <a:xfrm>
            <a:off x="426529" y="1506747"/>
            <a:ext cx="5720272" cy="4290204"/>
          </a:xfrm>
          <a:prstGeom prst="rect">
            <a:avLst/>
          </a:prstGeom>
        </p:spPr>
      </p:pic>
      <p:pic>
        <p:nvPicPr>
          <p:cNvPr id="8" name="Online Media 7" title="C# Web Application Activity 2b-2 Login Form and database users table">
            <a:hlinkClick r:id="" action="ppaction://media"/>
            <a:extLst>
              <a:ext uri="{FF2B5EF4-FFF2-40B4-BE49-F238E27FC236}">
                <a16:creationId xmlns:a16="http://schemas.microsoft.com/office/drawing/2014/main" id="{41CC96B4-D86E-4CBF-A1E0-8B9C191EA957}"/>
              </a:ext>
            </a:extLst>
          </p:cNvPr>
          <p:cNvPicPr>
            <a:picLocks noRot="1" noChangeAspect="1"/>
          </p:cNvPicPr>
          <p:nvPr>
            <a:videoFile r:link="rId2"/>
          </p:nvPr>
        </p:nvPicPr>
        <p:blipFill>
          <a:blip r:embed="rId4"/>
          <a:stretch>
            <a:fillRect/>
          </a:stretch>
        </p:blipFill>
        <p:spPr>
          <a:xfrm>
            <a:off x="6316452" y="1506747"/>
            <a:ext cx="5720272" cy="4290204"/>
          </a:xfrm>
          <a:prstGeom prst="rect">
            <a:avLst/>
          </a:prstGeom>
        </p:spPr>
      </p:pic>
    </p:spTree>
    <p:extLst>
      <p:ext uri="{BB962C8B-B14F-4D97-AF65-F5344CB8AC3E}">
        <p14:creationId xmlns:p14="http://schemas.microsoft.com/office/powerpoint/2010/main" val="142827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Web simple</a:t>
            </a:r>
          </a:p>
        </p:txBody>
      </p:sp>
      <p:pic>
        <p:nvPicPr>
          <p:cNvPr id="4" name="Online Media 3" title="C# Web Development Course Introduction">
            <a:hlinkClick r:id="" action="ppaction://media"/>
            <a:extLst>
              <a:ext uri="{FF2B5EF4-FFF2-40B4-BE49-F238E27FC236}">
                <a16:creationId xmlns:a16="http://schemas.microsoft.com/office/drawing/2014/main" id="{726028D8-C469-4E47-B5CA-5874C3E7CC1A}"/>
              </a:ext>
            </a:extLst>
          </p:cNvPr>
          <p:cNvPicPr>
            <a:picLocks noRot="1" noChangeAspect="1"/>
          </p:cNvPicPr>
          <p:nvPr>
            <a:videoFile r:link="rId1"/>
          </p:nvPr>
        </p:nvPicPr>
        <p:blipFill>
          <a:blip r:embed="rId3"/>
          <a:stretch>
            <a:fillRect/>
          </a:stretch>
        </p:blipFill>
        <p:spPr>
          <a:xfrm>
            <a:off x="2691083" y="1372319"/>
            <a:ext cx="6750649" cy="5062987"/>
          </a:xfrm>
          <a:prstGeom prst="rect">
            <a:avLst/>
          </a:prstGeom>
        </p:spPr>
      </p:pic>
    </p:spTree>
    <p:extLst>
      <p:ext uri="{BB962C8B-B14F-4D97-AF65-F5344CB8AC3E}">
        <p14:creationId xmlns:p14="http://schemas.microsoft.com/office/powerpoint/2010/main" val="221913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n-US" dirty="0" err="1">
                <a:solidFill>
                  <a:srgbClr val="002060"/>
                </a:solidFill>
              </a:rPr>
              <a:t>Introducción</a:t>
            </a:r>
            <a:endParaRPr lang="en-US" dirty="0">
              <a:solidFill>
                <a:srgbClr val="002060"/>
              </a:solidFill>
            </a:endParaRPr>
          </a:p>
        </p:txBody>
      </p:sp>
      <p:sp>
        <p:nvSpPr>
          <p:cNvPr id="7" name="TextBox 6">
            <a:extLst>
              <a:ext uri="{FF2B5EF4-FFF2-40B4-BE49-F238E27FC236}">
                <a16:creationId xmlns:a16="http://schemas.microsoft.com/office/drawing/2014/main" id="{27D4969F-A7DF-4C25-BC17-128F915CD9E6}"/>
              </a:ext>
            </a:extLst>
          </p:cNvPr>
          <p:cNvSpPr txBox="1"/>
          <p:nvPr/>
        </p:nvSpPr>
        <p:spPr>
          <a:xfrm>
            <a:off x="1560327" y="1825981"/>
            <a:ext cx="8189730" cy="4247317"/>
          </a:xfrm>
          <a:prstGeom prst="rect">
            <a:avLst/>
          </a:prstGeom>
          <a:noFill/>
        </p:spPr>
        <p:txBody>
          <a:bodyPr wrap="square">
            <a:spAutoFit/>
          </a:bodyPr>
          <a:lstStyle/>
          <a:p>
            <a:pPr algn="l"/>
            <a:r>
              <a:rPr lang="es-ES" b="1" i="0" dirty="0">
                <a:solidFill>
                  <a:srgbClr val="2F363C"/>
                </a:solidFill>
                <a:effectLst/>
              </a:rPr>
              <a:t>¿Qué es ASP NET?</a:t>
            </a:r>
          </a:p>
          <a:p>
            <a:pPr algn="l"/>
            <a:endParaRPr lang="es-ES" b="1" i="0" dirty="0">
              <a:solidFill>
                <a:srgbClr val="2F363C"/>
              </a:solidFill>
              <a:effectLst/>
            </a:endParaRPr>
          </a:p>
          <a:p>
            <a:pPr algn="l"/>
            <a:r>
              <a:rPr lang="es-ES" b="0" i="0" dirty="0">
                <a:solidFill>
                  <a:srgbClr val="515151"/>
                </a:solidFill>
                <a:effectLst/>
                <a:latin typeface="Crimson Text"/>
              </a:rPr>
              <a:t>Por otra parte el código escrito en el método (ya sea </a:t>
            </a:r>
            <a:r>
              <a:rPr lang="es-ES" b="0" i="0" dirty="0" err="1">
                <a:solidFill>
                  <a:srgbClr val="515151"/>
                </a:solidFill>
                <a:effectLst/>
                <a:latin typeface="Crimson Text"/>
              </a:rPr>
              <a:t>VB.Net</a:t>
            </a:r>
            <a:r>
              <a:rPr lang="es-ES" b="0" i="0" dirty="0">
                <a:solidFill>
                  <a:srgbClr val="515151"/>
                </a:solidFill>
                <a:effectLst/>
                <a:latin typeface="Crimson Text"/>
              </a:rPr>
              <a:t> o C#) puedes ser pegado en un evento de una aplicación </a:t>
            </a:r>
            <a:r>
              <a:rPr lang="es-ES" b="0" i="0" dirty="0" err="1">
                <a:solidFill>
                  <a:srgbClr val="515151"/>
                </a:solidFill>
                <a:effectLst/>
                <a:latin typeface="Crimson Text"/>
              </a:rPr>
              <a:t>WinForm</a:t>
            </a:r>
            <a:r>
              <a:rPr lang="es-ES" b="0" i="0" dirty="0">
                <a:solidFill>
                  <a:srgbClr val="515151"/>
                </a:solidFill>
                <a:effectLst/>
                <a:latin typeface="Crimson Text"/>
              </a:rPr>
              <a:t> y este funcionará sin problemas.</a:t>
            </a:r>
          </a:p>
          <a:p>
            <a:pPr algn="l"/>
            <a:r>
              <a:rPr lang="es-ES" b="0" i="0" dirty="0">
                <a:solidFill>
                  <a:srgbClr val="515151"/>
                </a:solidFill>
                <a:effectLst/>
                <a:latin typeface="Crimson Text"/>
              </a:rPr>
              <a:t>Posiblemente en un futuro no muy </a:t>
            </a:r>
            <a:r>
              <a:rPr lang="es-ES" b="0" i="0" dirty="0" err="1">
                <a:solidFill>
                  <a:srgbClr val="515151"/>
                </a:solidFill>
                <a:effectLst/>
                <a:latin typeface="Crimson Text"/>
              </a:rPr>
              <a:t>lejando</a:t>
            </a:r>
            <a:r>
              <a:rPr lang="es-ES" b="0" i="0" dirty="0">
                <a:solidFill>
                  <a:srgbClr val="515151"/>
                </a:solidFill>
                <a:effectLst/>
                <a:latin typeface="Crimson Text"/>
              </a:rPr>
              <a:t> esta "delgada línea" que divide WinForms de </a:t>
            </a:r>
            <a:r>
              <a:rPr lang="es-ES" b="0" i="0" dirty="0" err="1">
                <a:solidFill>
                  <a:srgbClr val="515151"/>
                </a:solidFill>
                <a:effectLst/>
                <a:latin typeface="Crimson Text"/>
              </a:rPr>
              <a:t>WebForms</a:t>
            </a:r>
            <a:r>
              <a:rPr lang="es-ES" b="0" i="0" dirty="0">
                <a:solidFill>
                  <a:srgbClr val="515151"/>
                </a:solidFill>
                <a:effectLst/>
                <a:latin typeface="Crimson Text"/>
              </a:rPr>
              <a:t> será cada vez más delgada y quien sepa desarrollar aplicaciones </a:t>
            </a:r>
            <a:r>
              <a:rPr lang="es-ES" b="0" i="0" dirty="0" err="1">
                <a:solidFill>
                  <a:srgbClr val="515151"/>
                </a:solidFill>
                <a:effectLst/>
                <a:latin typeface="Crimson Text"/>
              </a:rPr>
              <a:t>winforms</a:t>
            </a:r>
            <a:r>
              <a:rPr lang="es-ES" b="0" i="0" dirty="0">
                <a:solidFill>
                  <a:srgbClr val="515151"/>
                </a:solidFill>
                <a:effectLst/>
                <a:latin typeface="Crimson Text"/>
              </a:rPr>
              <a:t> podrá pasarse a aplicaciones </a:t>
            </a:r>
            <a:r>
              <a:rPr lang="es-ES" b="0" i="0" dirty="0" err="1">
                <a:solidFill>
                  <a:srgbClr val="515151"/>
                </a:solidFill>
                <a:effectLst/>
                <a:latin typeface="Crimson Text"/>
              </a:rPr>
              <a:t>webforms</a:t>
            </a:r>
            <a:r>
              <a:rPr lang="es-ES" b="0" i="0" dirty="0">
                <a:solidFill>
                  <a:srgbClr val="515151"/>
                </a:solidFill>
                <a:effectLst/>
                <a:latin typeface="Crimson Text"/>
              </a:rPr>
              <a:t> con un mínimo de lectura adicional.</a:t>
            </a:r>
          </a:p>
          <a:p>
            <a:pPr algn="l"/>
            <a:r>
              <a:rPr lang="es-ES" b="0" i="0" dirty="0">
                <a:solidFill>
                  <a:srgbClr val="515151"/>
                </a:solidFill>
                <a:effectLst/>
                <a:latin typeface="Crimson Text"/>
              </a:rPr>
              <a:t>Como desarrollador particular y "</a:t>
            </a:r>
            <a:r>
              <a:rPr lang="es-ES" b="0" i="0" dirty="0" err="1">
                <a:solidFill>
                  <a:srgbClr val="515151"/>
                </a:solidFill>
                <a:effectLst/>
                <a:latin typeface="Crimson Text"/>
              </a:rPr>
              <a:t>hobbial</a:t>
            </a:r>
            <a:r>
              <a:rPr lang="es-ES" b="0" i="0" dirty="0">
                <a:solidFill>
                  <a:srgbClr val="515151"/>
                </a:solidFill>
                <a:effectLst/>
                <a:latin typeface="Crimson Text"/>
              </a:rPr>
              <a:t>", creo que es </a:t>
            </a:r>
            <a:r>
              <a:rPr lang="es-ES" b="0" i="0" dirty="0" err="1">
                <a:solidFill>
                  <a:srgbClr val="515151"/>
                </a:solidFill>
                <a:effectLst/>
                <a:latin typeface="Crimson Text"/>
              </a:rPr>
              <a:t>escencial</a:t>
            </a:r>
            <a:r>
              <a:rPr lang="es-ES" b="0" i="0" dirty="0">
                <a:solidFill>
                  <a:srgbClr val="515151"/>
                </a:solidFill>
                <a:effectLst/>
                <a:latin typeface="Crimson Text"/>
              </a:rPr>
              <a:t> contar con estas herramientas y facilidades para poder "trasladarnos" de una tecnología a otra sin grandes sorpresas, y así mantenernos abiertos al cambio y poder reflejar las  necesidades de nuestros clientes y usuarios.</a:t>
            </a:r>
          </a:p>
          <a:p>
            <a:r>
              <a:rPr lang="es-ES">
                <a:hlinkClick r:id="rId2"/>
              </a:rPr>
              <a:t>https://www.campusmvp.es/recursos/post/el-futuro-de-net-en-2020-guia-para-desarrolladores-justificadamente-despistados.aspx</a:t>
            </a:r>
            <a:endParaRPr lang="es-ES"/>
          </a:p>
          <a:p>
            <a:br>
              <a:rPr lang="es-ES" dirty="0"/>
            </a:br>
            <a:endParaRPr lang="es-ES" dirty="0"/>
          </a:p>
        </p:txBody>
      </p:sp>
    </p:spTree>
    <p:extLst>
      <p:ext uri="{BB962C8B-B14F-4D97-AF65-F5344CB8AC3E}">
        <p14:creationId xmlns:p14="http://schemas.microsoft.com/office/powerpoint/2010/main" val="110510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 PROGRAMACIÓN SERVIDOR </a:t>
            </a:r>
          </a:p>
        </p:txBody>
      </p:sp>
      <p:sp>
        <p:nvSpPr>
          <p:cNvPr id="5" name="TextBox 4">
            <a:extLst>
              <a:ext uri="{FF2B5EF4-FFF2-40B4-BE49-F238E27FC236}">
                <a16:creationId xmlns:a16="http://schemas.microsoft.com/office/drawing/2014/main" id="{AB34EEF9-328A-4F85-80E4-AD1FE1AEE069}"/>
              </a:ext>
            </a:extLst>
          </p:cNvPr>
          <p:cNvSpPr txBox="1"/>
          <p:nvPr/>
        </p:nvSpPr>
        <p:spPr>
          <a:xfrm>
            <a:off x="2592925" y="1247319"/>
            <a:ext cx="6098874" cy="369332"/>
          </a:xfrm>
          <a:prstGeom prst="rect">
            <a:avLst/>
          </a:prstGeom>
          <a:noFill/>
        </p:spPr>
        <p:txBody>
          <a:bodyPr wrap="square">
            <a:spAutoFit/>
          </a:bodyPr>
          <a:lstStyle/>
          <a:p>
            <a:r>
              <a:rPr lang="pt-BR" dirty="0" err="1"/>
              <a:t>Principales</a:t>
            </a:r>
            <a:r>
              <a:rPr lang="pt-BR" dirty="0"/>
              <a:t> características de ASP.NET</a:t>
            </a:r>
            <a:endParaRPr lang="es-ES" dirty="0"/>
          </a:p>
        </p:txBody>
      </p:sp>
      <p:sp>
        <p:nvSpPr>
          <p:cNvPr id="8" name="TextBox 7">
            <a:extLst>
              <a:ext uri="{FF2B5EF4-FFF2-40B4-BE49-F238E27FC236}">
                <a16:creationId xmlns:a16="http://schemas.microsoft.com/office/drawing/2014/main" id="{E8AF34B0-5ED9-4130-A959-6D9F92010488}"/>
              </a:ext>
            </a:extLst>
          </p:cNvPr>
          <p:cNvSpPr txBox="1"/>
          <p:nvPr/>
        </p:nvSpPr>
        <p:spPr>
          <a:xfrm>
            <a:off x="669341" y="1431985"/>
            <a:ext cx="10853317" cy="5262979"/>
          </a:xfrm>
          <a:prstGeom prst="rect">
            <a:avLst/>
          </a:prstGeom>
          <a:noFill/>
        </p:spPr>
        <p:txBody>
          <a:bodyPr wrap="square">
            <a:spAutoFit/>
          </a:bodyPr>
          <a:lstStyle/>
          <a:p>
            <a:r>
              <a:rPr lang="es-ES" sz="2400" b="1" dirty="0"/>
              <a:t>Eficiencia</a:t>
            </a:r>
            <a:r>
              <a:rPr lang="es-ES" sz="2400" dirty="0"/>
              <a:t> </a:t>
            </a:r>
          </a:p>
          <a:p>
            <a:r>
              <a:rPr lang="es-ES" sz="2400" dirty="0"/>
              <a:t>Desde el principio, uno de los objetivos más importantes del diseño de .NET ha sido su gran rendimiento y nivelación. Para que .NET tenga éxito, las empresas deben estar capacitadas para migrar sus aplicaciones y no sufrir de un rendimiento deficiente debido a la forma en que CLR ejecuta el código. Para asegurarse un óptimo rendimiento, el CLR compila, en algún punto, todos los códigos de aplicaciones en códigos naturales de máquina. Esta conversión puede hacerse, o bien en el momento en que se ejecuta la aplicación (método por método), o cuando se instala la aplicación por primera vez. El proceso de compilación hará uso automáticamente de todas las características del microprocesador, disponibles en diferentes plataformas, algo que las aplicaciones tradicionales de Windows nunca podrían hacer, a menos que usted cargase distintos binarios para distintas plataformas. </a:t>
            </a:r>
          </a:p>
        </p:txBody>
      </p:sp>
    </p:spTree>
    <p:extLst>
      <p:ext uri="{BB962C8B-B14F-4D97-AF65-F5344CB8AC3E}">
        <p14:creationId xmlns:p14="http://schemas.microsoft.com/office/powerpoint/2010/main" val="123914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 PROGRAMACIÓN SERVIDOR </a:t>
            </a:r>
          </a:p>
        </p:txBody>
      </p:sp>
      <p:sp>
        <p:nvSpPr>
          <p:cNvPr id="5" name="TextBox 4">
            <a:extLst>
              <a:ext uri="{FF2B5EF4-FFF2-40B4-BE49-F238E27FC236}">
                <a16:creationId xmlns:a16="http://schemas.microsoft.com/office/drawing/2014/main" id="{AB34EEF9-328A-4F85-80E4-AD1FE1AEE069}"/>
              </a:ext>
            </a:extLst>
          </p:cNvPr>
          <p:cNvSpPr txBox="1"/>
          <p:nvPr/>
        </p:nvSpPr>
        <p:spPr>
          <a:xfrm>
            <a:off x="2592925" y="1247319"/>
            <a:ext cx="6098874" cy="369332"/>
          </a:xfrm>
          <a:prstGeom prst="rect">
            <a:avLst/>
          </a:prstGeom>
          <a:noFill/>
        </p:spPr>
        <p:txBody>
          <a:bodyPr wrap="square">
            <a:spAutoFit/>
          </a:bodyPr>
          <a:lstStyle/>
          <a:p>
            <a:r>
              <a:rPr lang="pt-BR" dirty="0" err="1"/>
              <a:t>Principales</a:t>
            </a:r>
            <a:r>
              <a:rPr lang="pt-BR" dirty="0"/>
              <a:t> características de ASP.NET</a:t>
            </a:r>
            <a:endParaRPr lang="es-ES" dirty="0"/>
          </a:p>
        </p:txBody>
      </p:sp>
      <p:sp>
        <p:nvSpPr>
          <p:cNvPr id="6" name="TextBox 5">
            <a:extLst>
              <a:ext uri="{FF2B5EF4-FFF2-40B4-BE49-F238E27FC236}">
                <a16:creationId xmlns:a16="http://schemas.microsoft.com/office/drawing/2014/main" id="{9DF2D203-BE5A-43EF-9AC7-9FA0D09616EE}"/>
              </a:ext>
            </a:extLst>
          </p:cNvPr>
          <p:cNvSpPr txBox="1"/>
          <p:nvPr/>
        </p:nvSpPr>
        <p:spPr>
          <a:xfrm>
            <a:off x="703053" y="1818941"/>
            <a:ext cx="11322170" cy="4401205"/>
          </a:xfrm>
          <a:prstGeom prst="rect">
            <a:avLst/>
          </a:prstGeom>
          <a:noFill/>
        </p:spPr>
        <p:txBody>
          <a:bodyPr wrap="square">
            <a:spAutoFit/>
          </a:bodyPr>
          <a:lstStyle/>
          <a:p>
            <a:r>
              <a:rPr lang="es-ES" sz="2000" b="1" dirty="0"/>
              <a:t>Soporte de Lenguajes</a:t>
            </a:r>
          </a:p>
          <a:p>
            <a:r>
              <a:rPr lang="es-ES" sz="2000" dirty="0"/>
              <a:t> Esta es una de las novedades más importantes que vienen de la mano de ASP.NET. La posibilidad de escribir código en diferentes lenguajes es un alivio para los desarrolladores que en numerosas ocasiones, veían acotadas sus aplicaciones web, al estar obligados a trabajar con VBScript o </a:t>
            </a:r>
            <a:r>
              <a:rPr lang="es-ES" sz="2000" dirty="0" err="1"/>
              <a:t>JScript</a:t>
            </a:r>
            <a:r>
              <a:rPr lang="es-ES" sz="2000" dirty="0"/>
              <a:t>. ASP.NET soporta la programación en lenguajes potentes cómo, </a:t>
            </a:r>
            <a:r>
              <a:rPr lang="es-ES" sz="2000" dirty="0" err="1"/>
              <a:t>VisualBasic.Net</a:t>
            </a:r>
            <a:r>
              <a:rPr lang="es-ES" sz="2000" dirty="0"/>
              <a:t> (VB) y C#, el nuevo lenguaje creado por Microsoft con la intención de aprovechar la potencia del C++ y combinarlo con las facilidades que brinda a la programación en Internet un lenguaje como Java. Contenido y Código, por separado Muchos desarrolladores de sitios web han tenido que lidiar con el inconveniente de tener que crear la interfaz de usuario y el código ASP todo junto. Esta mezcla de imágenes, botones y tablas en código HTML con pedazos de código en VBScript o </a:t>
            </a:r>
            <a:r>
              <a:rPr lang="es-ES" sz="2000" dirty="0" err="1"/>
              <a:t>Jscript</a:t>
            </a:r>
            <a:r>
              <a:rPr lang="es-ES" sz="2000" dirty="0"/>
              <a:t> llegaba a ser algo muy molesto para el desarrollador. ASP.NET viene a solucionar este problema, utilizando un criterio similar al que utiliza Visual Basic, es decir, separar la interfaz de usuario con el código. </a:t>
            </a:r>
          </a:p>
        </p:txBody>
      </p:sp>
    </p:spTree>
    <p:extLst>
      <p:ext uri="{BB962C8B-B14F-4D97-AF65-F5344CB8AC3E}">
        <p14:creationId xmlns:p14="http://schemas.microsoft.com/office/powerpoint/2010/main" val="343442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 PROGRAMACIÓN SERVIDOR </a:t>
            </a:r>
          </a:p>
        </p:txBody>
      </p:sp>
      <p:sp>
        <p:nvSpPr>
          <p:cNvPr id="5" name="TextBox 4">
            <a:extLst>
              <a:ext uri="{FF2B5EF4-FFF2-40B4-BE49-F238E27FC236}">
                <a16:creationId xmlns:a16="http://schemas.microsoft.com/office/drawing/2014/main" id="{AB34EEF9-328A-4F85-80E4-AD1FE1AEE069}"/>
              </a:ext>
            </a:extLst>
          </p:cNvPr>
          <p:cNvSpPr txBox="1"/>
          <p:nvPr/>
        </p:nvSpPr>
        <p:spPr>
          <a:xfrm>
            <a:off x="2592925" y="1247319"/>
            <a:ext cx="6098874" cy="369332"/>
          </a:xfrm>
          <a:prstGeom prst="rect">
            <a:avLst/>
          </a:prstGeom>
          <a:noFill/>
        </p:spPr>
        <p:txBody>
          <a:bodyPr wrap="square">
            <a:spAutoFit/>
          </a:bodyPr>
          <a:lstStyle/>
          <a:p>
            <a:r>
              <a:rPr lang="pt-BR" dirty="0" err="1"/>
              <a:t>Principales</a:t>
            </a:r>
            <a:r>
              <a:rPr lang="pt-BR" dirty="0"/>
              <a:t> características de ASP.NET</a:t>
            </a:r>
            <a:endParaRPr lang="es-ES" dirty="0"/>
          </a:p>
        </p:txBody>
      </p:sp>
      <p:sp>
        <p:nvSpPr>
          <p:cNvPr id="7" name="TextBox 6">
            <a:extLst>
              <a:ext uri="{FF2B5EF4-FFF2-40B4-BE49-F238E27FC236}">
                <a16:creationId xmlns:a16="http://schemas.microsoft.com/office/drawing/2014/main" id="{2E83FD80-E923-4F17-90C0-C0D40078BDAE}"/>
              </a:ext>
            </a:extLst>
          </p:cNvPr>
          <p:cNvSpPr txBox="1"/>
          <p:nvPr/>
        </p:nvSpPr>
        <p:spPr>
          <a:xfrm>
            <a:off x="500333" y="1986573"/>
            <a:ext cx="11490384" cy="4154984"/>
          </a:xfrm>
          <a:prstGeom prst="rect">
            <a:avLst/>
          </a:prstGeom>
          <a:noFill/>
        </p:spPr>
        <p:txBody>
          <a:bodyPr wrap="square">
            <a:spAutoFit/>
          </a:bodyPr>
          <a:lstStyle/>
          <a:p>
            <a:r>
              <a:rPr lang="es-ES" sz="2400" b="1" dirty="0"/>
              <a:t>Compatibilidad con Navegadores </a:t>
            </a:r>
          </a:p>
          <a:p>
            <a:r>
              <a:rPr lang="es-ES" sz="2400" dirty="0"/>
              <a:t>ASP.NET permite crear una página web que funcionará correctamente en todos los navegadores. Esta mejora está dada especialmente por los controles de servidor incluidos en ASP.NET. Cuando un control es procesado, este automáticamente chequea el tipo de navegador que lo está ejecutando, generando una página adecuada para ese navegador. </a:t>
            </a:r>
          </a:p>
          <a:p>
            <a:r>
              <a:rPr lang="es-ES" sz="2400" b="1" dirty="0"/>
              <a:t>Código Compilado</a:t>
            </a:r>
          </a:p>
          <a:p>
            <a:r>
              <a:rPr lang="es-ES" sz="2400" dirty="0"/>
              <a:t> ASP.NET ya no interpreta el código como la hace la versión anterior de ASP. Dentro del entorno NGWS (New </a:t>
            </a:r>
            <a:r>
              <a:rPr lang="es-ES" sz="2400" dirty="0" err="1"/>
              <a:t>Generation</a:t>
            </a:r>
            <a:r>
              <a:rPr lang="es-ES" sz="2400" dirty="0"/>
              <a:t> Windows Services) el código es compilado </a:t>
            </a:r>
            <a:r>
              <a:rPr lang="es-ES" sz="2400" dirty="0" err="1"/>
              <a:t>just</a:t>
            </a:r>
            <a:r>
              <a:rPr lang="es-ES" sz="2400" dirty="0"/>
              <a:t>-</a:t>
            </a:r>
            <a:r>
              <a:rPr lang="es-ES" sz="2400" dirty="0" err="1"/>
              <a:t>in-time</a:t>
            </a:r>
            <a:r>
              <a:rPr lang="es-ES" sz="2400" dirty="0"/>
              <a:t>, logrando un enorme aumento en el rendimiento, a través de soporte nativo y servicios de caché.</a:t>
            </a:r>
          </a:p>
        </p:txBody>
      </p:sp>
    </p:spTree>
    <p:extLst>
      <p:ext uri="{BB962C8B-B14F-4D97-AF65-F5344CB8AC3E}">
        <p14:creationId xmlns:p14="http://schemas.microsoft.com/office/powerpoint/2010/main" val="63357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 PROGRAMACIÓN SERVIDOR </a:t>
            </a:r>
          </a:p>
        </p:txBody>
      </p:sp>
      <p:sp>
        <p:nvSpPr>
          <p:cNvPr id="5" name="TextBox 4">
            <a:extLst>
              <a:ext uri="{FF2B5EF4-FFF2-40B4-BE49-F238E27FC236}">
                <a16:creationId xmlns:a16="http://schemas.microsoft.com/office/drawing/2014/main" id="{AB34EEF9-328A-4F85-80E4-AD1FE1AEE069}"/>
              </a:ext>
            </a:extLst>
          </p:cNvPr>
          <p:cNvSpPr txBox="1"/>
          <p:nvPr/>
        </p:nvSpPr>
        <p:spPr>
          <a:xfrm>
            <a:off x="2592925" y="1247319"/>
            <a:ext cx="6098874" cy="369332"/>
          </a:xfrm>
          <a:prstGeom prst="rect">
            <a:avLst/>
          </a:prstGeom>
          <a:noFill/>
        </p:spPr>
        <p:txBody>
          <a:bodyPr wrap="square">
            <a:spAutoFit/>
          </a:bodyPr>
          <a:lstStyle/>
          <a:p>
            <a:r>
              <a:rPr lang="pt-BR" dirty="0" err="1"/>
              <a:t>Principales</a:t>
            </a:r>
            <a:r>
              <a:rPr lang="pt-BR" dirty="0"/>
              <a:t> características de ASP.NET</a:t>
            </a:r>
            <a:endParaRPr lang="es-ES" dirty="0"/>
          </a:p>
        </p:txBody>
      </p:sp>
      <p:sp>
        <p:nvSpPr>
          <p:cNvPr id="6" name="TextBox 5">
            <a:extLst>
              <a:ext uri="{FF2B5EF4-FFF2-40B4-BE49-F238E27FC236}">
                <a16:creationId xmlns:a16="http://schemas.microsoft.com/office/drawing/2014/main" id="{3B50917C-526F-4DA6-B400-EC4A65C7BAF2}"/>
              </a:ext>
            </a:extLst>
          </p:cNvPr>
          <p:cNvSpPr txBox="1"/>
          <p:nvPr/>
        </p:nvSpPr>
        <p:spPr>
          <a:xfrm>
            <a:off x="599536" y="1818941"/>
            <a:ext cx="11235906" cy="2585323"/>
          </a:xfrm>
          <a:prstGeom prst="rect">
            <a:avLst/>
          </a:prstGeom>
          <a:noFill/>
        </p:spPr>
        <p:txBody>
          <a:bodyPr wrap="square">
            <a:spAutoFit/>
          </a:bodyPr>
          <a:lstStyle/>
          <a:p>
            <a:r>
              <a:rPr lang="es-ES" b="1" dirty="0"/>
              <a:t>Controles de Servidor </a:t>
            </a:r>
          </a:p>
          <a:p>
            <a:r>
              <a:rPr lang="es-ES" dirty="0"/>
              <a:t>Uno de los aspectos más importantes dentro del .NET Framework es su librería de clases. Esta librería es común en toda la plataforma .NET, lo que le brinda al programador una herramienta ideal para crear aplicaciones multiplataforma, con un considerable ahorro de líneas de código.</a:t>
            </a:r>
          </a:p>
          <a:p>
            <a:r>
              <a:rPr lang="es-ES" dirty="0"/>
              <a:t>Los controles de servidor están divididos en dos categorías: Controles Web y Controles HTML. Posiblemente sean los Controles Web, los más atractivos para el desarrollador, ya que permiten crear automáticamente controles que realicen tareas importantes en el servidor como validar la entrada de formularios, verificar las capacidades de los navegadores o implementar un sistema de banners rotativos.</a:t>
            </a:r>
          </a:p>
        </p:txBody>
      </p:sp>
    </p:spTree>
    <p:extLst>
      <p:ext uri="{BB962C8B-B14F-4D97-AF65-F5344CB8AC3E}">
        <p14:creationId xmlns:p14="http://schemas.microsoft.com/office/powerpoint/2010/main" val="203695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 PROGRAMACIÓN SERVIDOR </a:t>
            </a:r>
          </a:p>
        </p:txBody>
      </p:sp>
      <p:sp>
        <p:nvSpPr>
          <p:cNvPr id="5" name="TextBox 4">
            <a:extLst>
              <a:ext uri="{FF2B5EF4-FFF2-40B4-BE49-F238E27FC236}">
                <a16:creationId xmlns:a16="http://schemas.microsoft.com/office/drawing/2014/main" id="{AB34EEF9-328A-4F85-80E4-AD1FE1AEE069}"/>
              </a:ext>
            </a:extLst>
          </p:cNvPr>
          <p:cNvSpPr txBox="1"/>
          <p:nvPr/>
        </p:nvSpPr>
        <p:spPr>
          <a:xfrm>
            <a:off x="2592925" y="1247319"/>
            <a:ext cx="6098874" cy="369332"/>
          </a:xfrm>
          <a:prstGeom prst="rect">
            <a:avLst/>
          </a:prstGeom>
          <a:noFill/>
        </p:spPr>
        <p:txBody>
          <a:bodyPr wrap="square">
            <a:spAutoFit/>
          </a:bodyPr>
          <a:lstStyle/>
          <a:p>
            <a:r>
              <a:rPr lang="pt-BR" dirty="0" err="1"/>
              <a:t>Principales</a:t>
            </a:r>
            <a:r>
              <a:rPr lang="pt-BR" dirty="0"/>
              <a:t> características de ASP.NET</a:t>
            </a:r>
            <a:endParaRPr lang="es-ES" dirty="0"/>
          </a:p>
        </p:txBody>
      </p:sp>
      <p:sp>
        <p:nvSpPr>
          <p:cNvPr id="7" name="TextBox 6">
            <a:extLst>
              <a:ext uri="{FF2B5EF4-FFF2-40B4-BE49-F238E27FC236}">
                <a16:creationId xmlns:a16="http://schemas.microsoft.com/office/drawing/2014/main" id="{D4DE1A97-FDBF-4851-A434-B52ED6D86BCB}"/>
              </a:ext>
            </a:extLst>
          </p:cNvPr>
          <p:cNvSpPr txBox="1"/>
          <p:nvPr/>
        </p:nvSpPr>
        <p:spPr>
          <a:xfrm>
            <a:off x="645543" y="1616651"/>
            <a:ext cx="11546457" cy="1477328"/>
          </a:xfrm>
          <a:prstGeom prst="rect">
            <a:avLst/>
          </a:prstGeom>
          <a:noFill/>
        </p:spPr>
        <p:txBody>
          <a:bodyPr wrap="square">
            <a:spAutoFit/>
          </a:bodyPr>
          <a:lstStyle/>
          <a:p>
            <a:r>
              <a:rPr lang="es-ES" b="1" dirty="0"/>
              <a:t>Los nuevos Controles Web </a:t>
            </a:r>
            <a:r>
              <a:rPr lang="es-ES" b="1" dirty="0" err="1"/>
              <a:t>Forms</a:t>
            </a:r>
            <a:endParaRPr lang="es-ES" b="1" dirty="0"/>
          </a:p>
          <a:p>
            <a:r>
              <a:rPr lang="es-ES" dirty="0"/>
              <a:t> ASP.NET adopta el modo de Visual Basic a la hora de utilizar controles. Esto permite separar el código de la interfaz del usuario de forma sencilla y clara. En este pequeño ejemplo, se ve la utilización de la sentencia </a:t>
            </a:r>
            <a:r>
              <a:rPr lang="es-ES" dirty="0" err="1"/>
              <a:t>runat</a:t>
            </a:r>
            <a:r>
              <a:rPr lang="es-ES" dirty="0"/>
              <a:t>="server” que le indica al servidor ASP.NET que debe procesar el control de servidor, que es en este caso es un Botón.</a:t>
            </a:r>
          </a:p>
        </p:txBody>
      </p:sp>
      <p:pic>
        <p:nvPicPr>
          <p:cNvPr id="4" name="Picture 3">
            <a:extLst>
              <a:ext uri="{FF2B5EF4-FFF2-40B4-BE49-F238E27FC236}">
                <a16:creationId xmlns:a16="http://schemas.microsoft.com/office/drawing/2014/main" id="{CCAA7E74-4B05-4BE4-A8E0-4189FABAEAC1}"/>
              </a:ext>
            </a:extLst>
          </p:cNvPr>
          <p:cNvPicPr>
            <a:picLocks noChangeAspect="1"/>
          </p:cNvPicPr>
          <p:nvPr/>
        </p:nvPicPr>
        <p:blipFill>
          <a:blip r:embed="rId2"/>
          <a:stretch>
            <a:fillRect/>
          </a:stretch>
        </p:blipFill>
        <p:spPr>
          <a:xfrm>
            <a:off x="1587755" y="3124308"/>
            <a:ext cx="8208359" cy="3535283"/>
          </a:xfrm>
          <a:prstGeom prst="rect">
            <a:avLst/>
          </a:prstGeom>
        </p:spPr>
      </p:pic>
    </p:spTree>
    <p:extLst>
      <p:ext uri="{BB962C8B-B14F-4D97-AF65-F5344CB8AC3E}">
        <p14:creationId xmlns:p14="http://schemas.microsoft.com/office/powerpoint/2010/main" val="195365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B5C-6500-45EF-BC73-332A363914BC}"/>
              </a:ext>
            </a:extLst>
          </p:cNvPr>
          <p:cNvSpPr>
            <a:spLocks noGrp="1"/>
          </p:cNvSpPr>
          <p:nvPr>
            <p:ph type="title"/>
          </p:nvPr>
        </p:nvSpPr>
        <p:spPr>
          <a:xfrm>
            <a:off x="2592925" y="624110"/>
            <a:ext cx="8911687" cy="420919"/>
          </a:xfrm>
        </p:spPr>
        <p:txBody>
          <a:bodyPr>
            <a:normAutofit fontScale="90000"/>
          </a:bodyPr>
          <a:lstStyle/>
          <a:p>
            <a:r>
              <a:rPr lang="es-ES" dirty="0"/>
              <a:t>2. PROGRAMACIÓN SERVIDOR </a:t>
            </a:r>
          </a:p>
        </p:txBody>
      </p:sp>
      <p:sp>
        <p:nvSpPr>
          <p:cNvPr id="5" name="TextBox 4">
            <a:extLst>
              <a:ext uri="{FF2B5EF4-FFF2-40B4-BE49-F238E27FC236}">
                <a16:creationId xmlns:a16="http://schemas.microsoft.com/office/drawing/2014/main" id="{AB34EEF9-328A-4F85-80E4-AD1FE1AEE069}"/>
              </a:ext>
            </a:extLst>
          </p:cNvPr>
          <p:cNvSpPr txBox="1"/>
          <p:nvPr/>
        </p:nvSpPr>
        <p:spPr>
          <a:xfrm>
            <a:off x="2592925" y="1247319"/>
            <a:ext cx="6098874" cy="369332"/>
          </a:xfrm>
          <a:prstGeom prst="rect">
            <a:avLst/>
          </a:prstGeom>
          <a:noFill/>
        </p:spPr>
        <p:txBody>
          <a:bodyPr wrap="square">
            <a:spAutoFit/>
          </a:bodyPr>
          <a:lstStyle/>
          <a:p>
            <a:r>
              <a:rPr lang="pt-BR" dirty="0" err="1"/>
              <a:t>Principales</a:t>
            </a:r>
            <a:r>
              <a:rPr lang="pt-BR" dirty="0"/>
              <a:t> características de ASP.NET</a:t>
            </a:r>
            <a:endParaRPr lang="es-ES" dirty="0"/>
          </a:p>
        </p:txBody>
      </p:sp>
      <p:sp>
        <p:nvSpPr>
          <p:cNvPr id="7" name="TextBox 6">
            <a:extLst>
              <a:ext uri="{FF2B5EF4-FFF2-40B4-BE49-F238E27FC236}">
                <a16:creationId xmlns:a16="http://schemas.microsoft.com/office/drawing/2014/main" id="{D4DE1A97-FDBF-4851-A434-B52ED6D86BCB}"/>
              </a:ext>
            </a:extLst>
          </p:cNvPr>
          <p:cNvSpPr txBox="1"/>
          <p:nvPr/>
        </p:nvSpPr>
        <p:spPr>
          <a:xfrm>
            <a:off x="645543" y="1616651"/>
            <a:ext cx="11546457" cy="1477328"/>
          </a:xfrm>
          <a:prstGeom prst="rect">
            <a:avLst/>
          </a:prstGeom>
          <a:noFill/>
        </p:spPr>
        <p:txBody>
          <a:bodyPr wrap="square">
            <a:spAutoFit/>
          </a:bodyPr>
          <a:lstStyle/>
          <a:p>
            <a:r>
              <a:rPr lang="es-ES" b="1" dirty="0"/>
              <a:t>Los nuevos Controles Web </a:t>
            </a:r>
            <a:r>
              <a:rPr lang="es-ES" b="1" dirty="0" err="1"/>
              <a:t>Forms</a:t>
            </a:r>
            <a:endParaRPr lang="es-ES" b="1" dirty="0"/>
          </a:p>
          <a:p>
            <a:r>
              <a:rPr lang="es-ES" dirty="0"/>
              <a:t> ASP.NET adopta el modo de Visual Basic a la hora de utilizar controles. Esto permite separar el código de la interfaz del usuario de forma sencilla y clara. En este pequeño ejemplo, se ve la utilización de la sentencia </a:t>
            </a:r>
            <a:r>
              <a:rPr lang="es-ES" dirty="0" err="1"/>
              <a:t>runat</a:t>
            </a:r>
            <a:r>
              <a:rPr lang="es-ES" dirty="0"/>
              <a:t>="server” que le indica al servidor ASP.NET que debe procesar el control de servidor, que es en este caso es un Botón.</a:t>
            </a:r>
          </a:p>
        </p:txBody>
      </p:sp>
      <p:pic>
        <p:nvPicPr>
          <p:cNvPr id="4" name="Picture 3">
            <a:extLst>
              <a:ext uri="{FF2B5EF4-FFF2-40B4-BE49-F238E27FC236}">
                <a16:creationId xmlns:a16="http://schemas.microsoft.com/office/drawing/2014/main" id="{CCAA7E74-4B05-4BE4-A8E0-4189FABAEAC1}"/>
              </a:ext>
            </a:extLst>
          </p:cNvPr>
          <p:cNvPicPr>
            <a:picLocks noChangeAspect="1"/>
          </p:cNvPicPr>
          <p:nvPr/>
        </p:nvPicPr>
        <p:blipFill>
          <a:blip r:embed="rId2"/>
          <a:stretch>
            <a:fillRect/>
          </a:stretch>
        </p:blipFill>
        <p:spPr>
          <a:xfrm>
            <a:off x="1639514" y="3093979"/>
            <a:ext cx="5123596" cy="2206697"/>
          </a:xfrm>
          <a:prstGeom prst="rect">
            <a:avLst/>
          </a:prstGeom>
        </p:spPr>
      </p:pic>
      <p:sp>
        <p:nvSpPr>
          <p:cNvPr id="9" name="TextBox 8">
            <a:extLst>
              <a:ext uri="{FF2B5EF4-FFF2-40B4-BE49-F238E27FC236}">
                <a16:creationId xmlns:a16="http://schemas.microsoft.com/office/drawing/2014/main" id="{509273A1-DE74-452D-A75C-68A0AA11FA48}"/>
              </a:ext>
            </a:extLst>
          </p:cNvPr>
          <p:cNvSpPr txBox="1"/>
          <p:nvPr/>
        </p:nvSpPr>
        <p:spPr>
          <a:xfrm>
            <a:off x="645543" y="5406205"/>
            <a:ext cx="11546456" cy="1200329"/>
          </a:xfrm>
          <a:prstGeom prst="rect">
            <a:avLst/>
          </a:prstGeom>
          <a:noFill/>
        </p:spPr>
        <p:txBody>
          <a:bodyPr wrap="square">
            <a:spAutoFit/>
          </a:bodyPr>
          <a:lstStyle/>
          <a:p>
            <a:r>
              <a:rPr lang="es-ES" dirty="0"/>
              <a:t>El atributo Text se utiliza, como sucede en Visual Basic, para establecer el texto que se mostrará en el botón. Esto es consistente con los otros controles. El atributo </a:t>
            </a:r>
            <a:r>
              <a:rPr lang="es-ES" dirty="0" err="1"/>
              <a:t>OnClick</a:t>
            </a:r>
            <a:r>
              <a:rPr lang="es-ES" dirty="0"/>
              <a:t> finalmente identifica el evento que se ejecutará cuando se haga clic en el botón. Debido a que es un control del servidor, este procedimiento se ejecuta en el servidor.</a:t>
            </a:r>
          </a:p>
        </p:txBody>
      </p:sp>
    </p:spTree>
    <p:extLst>
      <p:ext uri="{BB962C8B-B14F-4D97-AF65-F5344CB8AC3E}">
        <p14:creationId xmlns:p14="http://schemas.microsoft.com/office/powerpoint/2010/main" val="3803285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1603</TotalTime>
  <Words>2418</Words>
  <Application>Microsoft Office PowerPoint</Application>
  <PresentationFormat>Widescreen</PresentationFormat>
  <Paragraphs>139</Paragraphs>
  <Slides>21</Slides>
  <Notes>0</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Avenir Next W01</vt:lpstr>
      <vt:lpstr>Calibri</vt:lpstr>
      <vt:lpstr>Century Gothic</vt:lpstr>
      <vt:lpstr>Crimson Text</vt:lpstr>
      <vt:lpstr>Liberation Serif</vt:lpstr>
      <vt:lpstr>Segoe UI</vt:lpstr>
      <vt:lpstr>Wingdings 3</vt:lpstr>
      <vt:lpstr>Wisp</vt:lpstr>
      <vt:lpstr>IFCM090PO ASP.NET 3.5</vt:lpstr>
      <vt:lpstr>Introducción</vt:lpstr>
      <vt:lpstr>Introducción</vt:lpstr>
      <vt:lpstr>2. PROGRAMACIÓN SERVIDOR </vt:lpstr>
      <vt:lpstr>2. PROGRAMACIÓN SERVIDOR </vt:lpstr>
      <vt:lpstr>2. PROGRAMACIÓN SERVIDOR </vt:lpstr>
      <vt:lpstr>2. PROGRAMACIÓN SERVIDOR </vt:lpstr>
      <vt:lpstr>2. PROGRAMACIÓN SERVIDOR </vt:lpstr>
      <vt:lpstr>2. PROGRAMACIÓN SERVIDOR </vt:lpstr>
      <vt:lpstr>2. PROGRAMACIÓN SERVIDOR </vt:lpstr>
      <vt:lpstr>2.2. Internet Information Services </vt:lpstr>
      <vt:lpstr>2.2. Internet Information Services </vt:lpstr>
      <vt:lpstr>2.2. Internet Information Services </vt:lpstr>
      <vt:lpstr>2.2. Internet Information Services </vt:lpstr>
      <vt:lpstr>2.2. Internet Information Services </vt:lpstr>
      <vt:lpstr>2.3. Introducción a ASP .NET </vt:lpstr>
      <vt:lpstr>2.3. Introducción a ASP .NET </vt:lpstr>
      <vt:lpstr>2.3. Introducción a ASP .NET </vt:lpstr>
      <vt:lpstr>2.3. Introducción a ASP .NET </vt:lpstr>
      <vt:lpstr>Web simple</vt:lpstr>
      <vt:lpstr>Web simple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IFCM026PO – SEGURIDAD INFORMÁTICA Y FIRMA DIGITAL</dc:title>
  <dc:creator>José Manuel Aroca Fernández</dc:creator>
  <cp:lastModifiedBy>José Manuel Aroca Fernández</cp:lastModifiedBy>
  <cp:revision>48</cp:revision>
  <dcterms:created xsi:type="dcterms:W3CDTF">2021-10-13T07:37:51Z</dcterms:created>
  <dcterms:modified xsi:type="dcterms:W3CDTF">2022-01-10T01:42:01Z</dcterms:modified>
</cp:coreProperties>
</file>